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3"/>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26" r:id="rId57"/>
    <p:sldId id="415" r:id="rId58"/>
    <p:sldId id="416" r:id="rId59"/>
    <p:sldId id="417" r:id="rId60"/>
    <p:sldId id="418" r:id="rId61"/>
    <p:sldId id="419" r:id="rId62"/>
    <p:sldId id="420" r:id="rId63"/>
    <p:sldId id="421" r:id="rId64"/>
    <p:sldId id="422" r:id="rId65"/>
    <p:sldId id="423" r:id="rId66"/>
    <p:sldId id="318" r:id="rId67"/>
    <p:sldId id="319" r:id="rId68"/>
    <p:sldId id="320" r:id="rId69"/>
    <p:sldId id="321" r:id="rId70"/>
    <p:sldId id="322" r:id="rId71"/>
    <p:sldId id="323" r:id="rId72"/>
    <p:sldId id="324" r:id="rId73"/>
    <p:sldId id="325" r:id="rId74"/>
    <p:sldId id="328" r:id="rId75"/>
    <p:sldId id="329" r:id="rId76"/>
    <p:sldId id="330" r:id="rId77"/>
    <p:sldId id="331" r:id="rId78"/>
    <p:sldId id="332" r:id="rId79"/>
    <p:sldId id="333"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557" r:id="rId101"/>
    <p:sldId id="558" r:id="rId102"/>
    <p:sldId id="559" r:id="rId103"/>
    <p:sldId id="560" r:id="rId104"/>
    <p:sldId id="561" r:id="rId105"/>
    <p:sldId id="562" r:id="rId106"/>
    <p:sldId id="563" r:id="rId107"/>
    <p:sldId id="564" r:id="rId108"/>
    <p:sldId id="565" r:id="rId109"/>
    <p:sldId id="566" r:id="rId110"/>
    <p:sldId id="567" r:id="rId111"/>
    <p:sldId id="568"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598" r:id="rId200"/>
    <p:sldId id="599" r:id="rId201"/>
    <p:sldId id="600" r:id="rId202"/>
    <p:sldId id="601" r:id="rId203"/>
    <p:sldId id="456"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69"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602" r:id="rId3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p:cViewPr varScale="1">
        <p:scale>
          <a:sx n="117" d="100"/>
          <a:sy n="117" d="100"/>
        </p:scale>
        <p:origin x="14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tableStyles" Target="tableStyle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120E29-F5F4-4F0F-8817-128906180488}" type="datetimeFigureOut">
              <a:rPr lang="en-US" smtClean="0"/>
              <a:pPr/>
              <a:t>2/1/23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8F9715-4C9D-457C-B5B3-E6A86C41B3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61B8CAD7-46FF-4242-BDA5-2263185C4B88}" type="slidenum">
              <a:rPr lang="en-US" altLang="en-US" sz="1200"/>
              <a:pPr algn="r"/>
              <a:t>4</a:t>
            </a:fld>
            <a:endParaRPr lang="en-US" altLang="en-US" sz="1200" dirty="0"/>
          </a:p>
        </p:txBody>
      </p:sp>
      <p:sp>
        <p:nvSpPr>
          <p:cNvPr id="10242" name="Rectangle 2"/>
          <p:cNvSpPr>
            <a:spLocks noGrp="1" noRot="1" noChangeAspect="1" noChangeArrowheads="1" noTextEdit="1"/>
          </p:cNvSpPr>
          <p:nvPr>
            <p:ph type="sldImg"/>
          </p:nvPr>
        </p:nvSpPr>
        <p:spPr>
          <a:xfrm>
            <a:off x="1143000" y="685800"/>
            <a:ext cx="4572000" cy="3429000"/>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233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F9A1746-BC92-49CA-A120-ACAD23E13744}" type="slidenum">
              <a:rPr lang="en-US" altLang="en-US" sz="1200"/>
              <a:pPr algn="r"/>
              <a:t>13</a:t>
            </a:fld>
            <a:endParaRPr lang="en-US" altLang="en-US" sz="1200" dirty="0"/>
          </a:p>
        </p:txBody>
      </p:sp>
      <p:sp>
        <p:nvSpPr>
          <p:cNvPr id="18434" name="Rectangle 2"/>
          <p:cNvSpPr>
            <a:spLocks noGrp="1" noRot="1" noChangeAspect="1" noChangeArrowheads="1" noTextEdit="1"/>
          </p:cNvSpPr>
          <p:nvPr>
            <p:ph type="sldImg"/>
          </p:nvPr>
        </p:nvSpPr>
        <p:spPr>
          <a:xfrm>
            <a:off x="1143000" y="685800"/>
            <a:ext cx="4572000" cy="342900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31840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364CC0D-9515-4095-81D0-8024523D9047}" type="slidenum">
              <a:rPr lang="en-US" altLang="en-US" sz="1200"/>
              <a:pPr/>
              <a:t>133</a:t>
            </a:fld>
            <a:endParaRPr lang="en-US" altLang="en-US" sz="1200" dirty="0"/>
          </a:p>
        </p:txBody>
      </p:sp>
      <p:sp>
        <p:nvSpPr>
          <p:cNvPr id="95234" name="Rectangle 2"/>
          <p:cNvSpPr>
            <a:spLocks noGrp="1" noRot="1" noChangeAspect="1" noChangeArrowheads="1" noTextEdit="1"/>
          </p:cNvSpPr>
          <p:nvPr>
            <p:ph type="sldImg"/>
          </p:nvPr>
        </p:nvSpPr>
        <p:spPr>
          <a:xfrm>
            <a:off x="1163744" y="692681"/>
            <a:ext cx="4530512" cy="3414927"/>
          </a:xfrm>
          <a:ln/>
        </p:spPr>
      </p:sp>
      <p:sp>
        <p:nvSpPr>
          <p:cNvPr id="9523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8E32C01-92A2-42F0-A723-C22E35C9436D}" type="slidenum">
              <a:rPr lang="en-US" altLang="en-US" sz="1200"/>
              <a:pPr/>
              <a:t>134</a:t>
            </a:fld>
            <a:endParaRPr lang="en-US" altLang="en-US" sz="1200" dirty="0"/>
          </a:p>
        </p:txBody>
      </p:sp>
      <p:sp>
        <p:nvSpPr>
          <p:cNvPr id="96258"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59"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7</a:t>
            </a:r>
          </a:p>
        </p:txBody>
      </p:sp>
      <p:sp>
        <p:nvSpPr>
          <p:cNvPr id="96260"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1"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2" name="Rectangle 6"/>
          <p:cNvSpPr>
            <a:spLocks noGrp="1" noRot="1" noChangeAspect="1" noChangeArrowheads="1" noTextEdit="1"/>
          </p:cNvSpPr>
          <p:nvPr>
            <p:ph type="sldImg"/>
          </p:nvPr>
        </p:nvSpPr>
        <p:spPr>
          <a:xfrm>
            <a:off x="1163744" y="692681"/>
            <a:ext cx="4530512" cy="3414927"/>
          </a:xfrm>
          <a:ln w="12700" cap="flat"/>
        </p:spPr>
      </p:sp>
      <p:sp>
        <p:nvSpPr>
          <p:cNvPr id="96263"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135</a:t>
            </a:fld>
            <a:endParaRPr lang="en-US" altLang="en-US" sz="1200" dirty="0"/>
          </a:p>
        </p:txBody>
      </p:sp>
      <p:sp>
        <p:nvSpPr>
          <p:cNvPr id="101378" name="Rectangle 2"/>
          <p:cNvSpPr>
            <a:spLocks noGrp="1" noRot="1" noChangeAspect="1" noChangeArrowheads="1" noTextEdit="1"/>
          </p:cNvSpPr>
          <p:nvPr>
            <p:ph type="sldImg"/>
          </p:nvPr>
        </p:nvSpPr>
        <p:spPr>
          <a:xfrm>
            <a:off x="1163744" y="692681"/>
            <a:ext cx="4530512" cy="3414927"/>
          </a:xfrm>
          <a:ln/>
        </p:spPr>
      </p:sp>
      <p:sp>
        <p:nvSpPr>
          <p:cNvPr id="10137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136</a:t>
            </a:fld>
            <a:endParaRPr lang="en-US" altLang="en-US" sz="1200" dirty="0"/>
          </a:p>
        </p:txBody>
      </p:sp>
      <p:sp>
        <p:nvSpPr>
          <p:cNvPr id="101378" name="Rectangle 2"/>
          <p:cNvSpPr>
            <a:spLocks noGrp="1" noRot="1" noChangeAspect="1" noChangeArrowheads="1" noTextEdit="1"/>
          </p:cNvSpPr>
          <p:nvPr>
            <p:ph type="sldImg"/>
          </p:nvPr>
        </p:nvSpPr>
        <p:spPr>
          <a:xfrm>
            <a:off x="1163744" y="692681"/>
            <a:ext cx="4530512" cy="3414927"/>
          </a:xfrm>
          <a:ln/>
        </p:spPr>
      </p:sp>
      <p:sp>
        <p:nvSpPr>
          <p:cNvPr id="10137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6591C42-4AD5-4528-9EC3-61D5E9BDFCDD}" type="slidenum">
              <a:rPr lang="en-US" altLang="en-US" sz="1200"/>
              <a:pPr/>
              <a:t>137</a:t>
            </a:fld>
            <a:endParaRPr lang="en-US" altLang="en-US" sz="1200" dirty="0"/>
          </a:p>
        </p:txBody>
      </p:sp>
      <p:sp>
        <p:nvSpPr>
          <p:cNvPr id="102402" name="Rectangle 2"/>
          <p:cNvSpPr>
            <a:spLocks noGrp="1" noRot="1" noChangeAspect="1" noChangeArrowheads="1" noTextEdit="1"/>
          </p:cNvSpPr>
          <p:nvPr>
            <p:ph type="sldImg"/>
          </p:nvPr>
        </p:nvSpPr>
        <p:spPr>
          <a:xfrm>
            <a:off x="1163744" y="692681"/>
            <a:ext cx="4530512" cy="3414927"/>
          </a:xfrm>
          <a:ln/>
        </p:spPr>
      </p:sp>
      <p:sp>
        <p:nvSpPr>
          <p:cNvPr id="10240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9DCB16A-F829-4527-A43B-C46817CDE356}" type="slidenum">
              <a:rPr lang="en-US" altLang="en-US" sz="1200"/>
              <a:pPr/>
              <a:t>138</a:t>
            </a:fld>
            <a:endParaRPr lang="en-US" altLang="en-US" sz="1200" dirty="0"/>
          </a:p>
        </p:txBody>
      </p:sp>
      <p:sp>
        <p:nvSpPr>
          <p:cNvPr id="103426" name="Rectangle 2"/>
          <p:cNvSpPr>
            <a:spLocks noGrp="1" noRot="1" noChangeAspect="1" noChangeArrowheads="1" noTextEdit="1"/>
          </p:cNvSpPr>
          <p:nvPr>
            <p:ph type="sldImg"/>
          </p:nvPr>
        </p:nvSpPr>
        <p:spPr>
          <a:xfrm>
            <a:off x="1163744" y="692681"/>
            <a:ext cx="4530512" cy="3414927"/>
          </a:xfrm>
          <a:ln/>
        </p:spPr>
      </p:sp>
      <p:sp>
        <p:nvSpPr>
          <p:cNvPr id="10342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A527C20-D984-443D-9364-8D80E7D14902}" type="slidenum">
              <a:rPr lang="en-US" altLang="en-US" sz="1200"/>
              <a:pPr/>
              <a:t>139</a:t>
            </a:fld>
            <a:endParaRPr lang="en-US" altLang="en-US" sz="1200" dirty="0"/>
          </a:p>
        </p:txBody>
      </p:sp>
      <p:sp>
        <p:nvSpPr>
          <p:cNvPr id="104450" name="Rectangle 2"/>
          <p:cNvSpPr>
            <a:spLocks noGrp="1" noRot="1" noChangeAspect="1" noChangeArrowheads="1" noTextEdit="1"/>
          </p:cNvSpPr>
          <p:nvPr>
            <p:ph type="sldImg"/>
          </p:nvPr>
        </p:nvSpPr>
        <p:spPr>
          <a:xfrm>
            <a:off x="1163744" y="692681"/>
            <a:ext cx="4530512" cy="3414927"/>
          </a:xfrm>
          <a:ln/>
        </p:spPr>
      </p:sp>
      <p:sp>
        <p:nvSpPr>
          <p:cNvPr id="10445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43D6E09-C3BD-4C9F-8640-BDE33C2397BD}" type="slidenum">
              <a:rPr lang="en-US" altLang="en-US" sz="1200"/>
              <a:pPr/>
              <a:t>140</a:t>
            </a:fld>
            <a:endParaRPr lang="en-US" altLang="en-US" sz="1200" dirty="0"/>
          </a:p>
        </p:txBody>
      </p:sp>
      <p:sp>
        <p:nvSpPr>
          <p:cNvPr id="105474" name="Rectangle 2"/>
          <p:cNvSpPr>
            <a:spLocks noGrp="1" noRot="1" noChangeAspect="1" noChangeArrowheads="1" noTextEdit="1"/>
          </p:cNvSpPr>
          <p:nvPr>
            <p:ph type="sldImg"/>
          </p:nvPr>
        </p:nvSpPr>
        <p:spPr>
          <a:xfrm>
            <a:off x="1163744" y="692681"/>
            <a:ext cx="4530512" cy="3414927"/>
          </a:xfrm>
          <a:ln/>
        </p:spPr>
      </p:sp>
      <p:sp>
        <p:nvSpPr>
          <p:cNvPr id="10547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8E38463-D7D2-48E0-9845-AEDC12745945}" type="slidenum">
              <a:rPr lang="en-US" altLang="en-US" sz="1200"/>
              <a:pPr/>
              <a:t>141</a:t>
            </a:fld>
            <a:endParaRPr lang="en-US" altLang="en-US" sz="1200" dirty="0"/>
          </a:p>
        </p:txBody>
      </p:sp>
      <p:sp>
        <p:nvSpPr>
          <p:cNvPr id="106498" name="Rectangle 2"/>
          <p:cNvSpPr>
            <a:spLocks noGrp="1" noRot="1" noChangeAspect="1" noChangeArrowheads="1" noTextEdit="1"/>
          </p:cNvSpPr>
          <p:nvPr>
            <p:ph type="sldImg"/>
          </p:nvPr>
        </p:nvSpPr>
        <p:spPr>
          <a:xfrm>
            <a:off x="1163744" y="692681"/>
            <a:ext cx="4530512" cy="3414927"/>
          </a:xfrm>
          <a:ln/>
        </p:spPr>
      </p:sp>
      <p:sp>
        <p:nvSpPr>
          <p:cNvPr id="10649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E36DD89-DA79-48DA-B783-0C850F9C3712}" type="slidenum">
              <a:rPr lang="en-US" altLang="en-US" sz="1200"/>
              <a:pPr/>
              <a:t>142</a:t>
            </a:fld>
            <a:endParaRPr lang="en-US" altLang="en-US" sz="1200"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FC368658-0DFD-4DB0-8AA5-9E00D9759535}" type="slidenum">
              <a:rPr lang="en-US" altLang="en-US" sz="1200"/>
              <a:pPr algn="r"/>
              <a:t>14</a:t>
            </a:fld>
            <a:endParaRPr lang="en-US" altLang="en-US" sz="1200" dirty="0"/>
          </a:p>
        </p:txBody>
      </p:sp>
      <p:sp>
        <p:nvSpPr>
          <p:cNvPr id="20482" name="Rectangle 2"/>
          <p:cNvSpPr>
            <a:spLocks noGrp="1" noRot="1" noChangeAspect="1" noChangeArrowheads="1" noTextEdit="1"/>
          </p:cNvSpPr>
          <p:nvPr>
            <p:ph type="sldImg"/>
          </p:nvPr>
        </p:nvSpPr>
        <p:spPr>
          <a:xfrm>
            <a:off x="1154410" y="686426"/>
            <a:ext cx="4549181" cy="3429000"/>
          </a:xfrm>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9479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79FF149-63CC-4DDD-8621-E03FD326541C}" type="slidenum">
              <a:rPr lang="en-US" altLang="en-US" sz="1200"/>
              <a:pPr/>
              <a:t>143</a:t>
            </a:fld>
            <a:endParaRPr lang="en-US" altLang="en-US" sz="1200" dirty="0"/>
          </a:p>
        </p:txBody>
      </p:sp>
      <p:sp>
        <p:nvSpPr>
          <p:cNvPr id="108546" name="Rectangle 2"/>
          <p:cNvSpPr>
            <a:spLocks noGrp="1" noRot="1" noChangeAspect="1" noChangeArrowheads="1" noTextEdit="1"/>
          </p:cNvSpPr>
          <p:nvPr>
            <p:ph type="sldImg"/>
          </p:nvPr>
        </p:nvSpPr>
        <p:spPr>
          <a:xfrm>
            <a:off x="1163744" y="692681"/>
            <a:ext cx="4530512" cy="3414927"/>
          </a:xfrm>
          <a:ln/>
        </p:spPr>
      </p:sp>
      <p:sp>
        <p:nvSpPr>
          <p:cNvPr id="10854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17988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8619AA53-6FBE-47B1-A5A9-D4F7E2EB9003}" type="slidenum">
              <a:rPr lang="en-US" altLang="en-US" sz="1200"/>
              <a:pPr/>
              <a:t>144</a:t>
            </a:fld>
            <a:endParaRPr lang="en-US" altLang="en-US" sz="1200" dirty="0"/>
          </a:p>
        </p:txBody>
      </p:sp>
      <p:sp>
        <p:nvSpPr>
          <p:cNvPr id="110594" name="Rectangle 2"/>
          <p:cNvSpPr>
            <a:spLocks noGrp="1" noRot="1" noChangeAspect="1" noChangeArrowheads="1" noTextEdit="1"/>
          </p:cNvSpPr>
          <p:nvPr>
            <p:ph type="sldImg"/>
          </p:nvPr>
        </p:nvSpPr>
        <p:spPr>
          <a:xfrm>
            <a:off x="1163744" y="692681"/>
            <a:ext cx="4530512" cy="3414927"/>
          </a:xfrm>
          <a:ln/>
        </p:spPr>
      </p:sp>
      <p:sp>
        <p:nvSpPr>
          <p:cNvPr id="11059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DD8DAD5-EFE6-4531-83B5-A1D07989AD0D}" type="slidenum">
              <a:rPr lang="en-US" altLang="en-US" sz="1200"/>
              <a:pPr/>
              <a:t>145</a:t>
            </a:fld>
            <a:endParaRPr lang="en-US" altLang="en-US" sz="1200" dirty="0"/>
          </a:p>
        </p:txBody>
      </p:sp>
      <p:sp>
        <p:nvSpPr>
          <p:cNvPr id="111618" name="Rectangle 2"/>
          <p:cNvSpPr>
            <a:spLocks noGrp="1" noRot="1" noChangeAspect="1" noChangeArrowheads="1" noTextEdit="1"/>
          </p:cNvSpPr>
          <p:nvPr>
            <p:ph type="sldImg"/>
          </p:nvPr>
        </p:nvSpPr>
        <p:spPr>
          <a:xfrm>
            <a:off x="1163744" y="692681"/>
            <a:ext cx="4530512" cy="3414927"/>
          </a:xfrm>
          <a:ln/>
        </p:spPr>
      </p:sp>
      <p:sp>
        <p:nvSpPr>
          <p:cNvPr id="11161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502F3513-D1FE-453A-9D62-AB228D88B68A}" type="slidenum">
              <a:rPr lang="en-US" altLang="en-US" sz="1200"/>
              <a:pPr/>
              <a:t>146</a:t>
            </a:fld>
            <a:endParaRPr lang="en-US" altLang="en-US" sz="1200" dirty="0"/>
          </a:p>
        </p:txBody>
      </p:sp>
      <p:sp>
        <p:nvSpPr>
          <p:cNvPr id="117762" name="Rectangle 2"/>
          <p:cNvSpPr>
            <a:spLocks noGrp="1" noRot="1" noChangeAspect="1" noChangeArrowheads="1" noTextEdit="1"/>
          </p:cNvSpPr>
          <p:nvPr>
            <p:ph type="sldImg"/>
          </p:nvPr>
        </p:nvSpPr>
        <p:spPr>
          <a:xfrm>
            <a:off x="1163744" y="692681"/>
            <a:ext cx="4530512" cy="3414927"/>
          </a:xfrm>
          <a:ln/>
        </p:spPr>
      </p:sp>
      <p:sp>
        <p:nvSpPr>
          <p:cNvPr id="11776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FB0A469-9660-4019-8347-528B1BA28310}" type="slidenum">
              <a:rPr lang="en-US" altLang="en-US" sz="1200"/>
              <a:pPr/>
              <a:t>147</a:t>
            </a:fld>
            <a:endParaRPr lang="en-US" altLang="en-US" sz="1200" dirty="0"/>
          </a:p>
        </p:txBody>
      </p:sp>
      <p:sp>
        <p:nvSpPr>
          <p:cNvPr id="118786" name="Rectangle 2"/>
          <p:cNvSpPr>
            <a:spLocks noGrp="1" noRot="1" noChangeAspect="1" noChangeArrowheads="1" noTextEdit="1"/>
          </p:cNvSpPr>
          <p:nvPr>
            <p:ph type="sldImg"/>
          </p:nvPr>
        </p:nvSpPr>
        <p:spPr>
          <a:xfrm>
            <a:off x="1163744" y="692681"/>
            <a:ext cx="4530512" cy="3414927"/>
          </a:xfrm>
          <a:ln/>
        </p:spPr>
      </p:sp>
      <p:sp>
        <p:nvSpPr>
          <p:cNvPr id="11878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DD8DAD5-EFE6-4531-83B5-A1D07989AD0D}" type="slidenum">
              <a:rPr lang="en-US" altLang="en-US" sz="1200"/>
              <a:pPr/>
              <a:t>148</a:t>
            </a:fld>
            <a:endParaRPr lang="en-US" altLang="en-US" sz="1200" dirty="0"/>
          </a:p>
        </p:txBody>
      </p:sp>
      <p:sp>
        <p:nvSpPr>
          <p:cNvPr id="111618" name="Rectangle 2"/>
          <p:cNvSpPr>
            <a:spLocks noGrp="1" noRot="1" noChangeAspect="1" noChangeArrowheads="1" noTextEdit="1"/>
          </p:cNvSpPr>
          <p:nvPr>
            <p:ph type="sldImg"/>
          </p:nvPr>
        </p:nvSpPr>
        <p:spPr>
          <a:xfrm>
            <a:off x="1163744" y="692681"/>
            <a:ext cx="4530512" cy="3414927"/>
          </a:xfrm>
          <a:ln/>
        </p:spPr>
      </p:sp>
      <p:sp>
        <p:nvSpPr>
          <p:cNvPr id="11161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1EC66B5-496A-4DFA-A4FD-C9C9DB749726}" type="slidenum">
              <a:rPr lang="en-US" altLang="en-US" sz="1200"/>
              <a:pPr/>
              <a:t>149</a:t>
            </a:fld>
            <a:endParaRPr lang="en-US" altLang="en-US" sz="1200" dirty="0"/>
          </a:p>
        </p:txBody>
      </p:sp>
      <p:sp>
        <p:nvSpPr>
          <p:cNvPr id="119810" name="Rectangle 2"/>
          <p:cNvSpPr>
            <a:spLocks noGrp="1" noRot="1" noChangeAspect="1" noChangeArrowheads="1" noTextEdit="1"/>
          </p:cNvSpPr>
          <p:nvPr>
            <p:ph type="sldImg"/>
          </p:nvPr>
        </p:nvSpPr>
        <p:spPr>
          <a:xfrm>
            <a:off x="1152525" y="692150"/>
            <a:ext cx="4552950" cy="3414713"/>
          </a:xfrm>
          <a:ln/>
        </p:spPr>
      </p:sp>
      <p:sp>
        <p:nvSpPr>
          <p:cNvPr id="11981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C28A594-5C4C-4CC5-9AFF-729E174611A7}" type="slidenum">
              <a:rPr lang="en-US" altLang="en-US" sz="1200"/>
              <a:pPr/>
              <a:t>150</a:t>
            </a:fld>
            <a:endParaRPr lang="en-US" altLang="en-US" sz="1200" dirty="0"/>
          </a:p>
        </p:txBody>
      </p:sp>
      <p:sp>
        <p:nvSpPr>
          <p:cNvPr id="120834" name="Rectangle 2"/>
          <p:cNvSpPr>
            <a:spLocks noGrp="1" noRot="1" noChangeAspect="1" noChangeArrowheads="1" noTextEdit="1"/>
          </p:cNvSpPr>
          <p:nvPr>
            <p:ph type="sldImg"/>
          </p:nvPr>
        </p:nvSpPr>
        <p:spPr>
          <a:xfrm>
            <a:off x="1163744" y="692681"/>
            <a:ext cx="4530512" cy="3414927"/>
          </a:xfrm>
          <a:ln/>
        </p:spPr>
      </p:sp>
      <p:sp>
        <p:nvSpPr>
          <p:cNvPr id="12083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587C772-E716-48B1-8B14-2B8B491527E1}" type="slidenum">
              <a:rPr lang="en-US" altLang="en-US" sz="1200"/>
              <a:pPr/>
              <a:t>151</a:t>
            </a:fld>
            <a:endParaRPr lang="en-US" altLang="en-US" sz="1200" dirty="0"/>
          </a:p>
        </p:txBody>
      </p:sp>
      <p:sp>
        <p:nvSpPr>
          <p:cNvPr id="121858" name="Rectangle 2"/>
          <p:cNvSpPr>
            <a:spLocks noGrp="1" noRot="1" noChangeAspect="1" noChangeArrowheads="1" noTextEdit="1"/>
          </p:cNvSpPr>
          <p:nvPr>
            <p:ph type="sldImg"/>
          </p:nvPr>
        </p:nvSpPr>
        <p:spPr>
          <a:xfrm>
            <a:off x="1163744" y="692681"/>
            <a:ext cx="4530512" cy="3414927"/>
          </a:xfrm>
          <a:ln/>
        </p:spPr>
      </p:sp>
      <p:sp>
        <p:nvSpPr>
          <p:cNvPr id="12185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B73D505-32CE-4342-9FBB-4D733E4A306A}" type="slidenum">
              <a:rPr lang="en-US" altLang="en-US" sz="1200"/>
              <a:pPr/>
              <a:t>152</a:t>
            </a:fld>
            <a:endParaRPr lang="en-US" altLang="en-US" sz="1200" dirty="0"/>
          </a:p>
        </p:txBody>
      </p:sp>
      <p:sp>
        <p:nvSpPr>
          <p:cNvPr id="122882" name="Rectangle 2"/>
          <p:cNvSpPr>
            <a:spLocks noGrp="1" noRot="1" noChangeAspect="1" noChangeArrowheads="1" noTextEdit="1"/>
          </p:cNvSpPr>
          <p:nvPr>
            <p:ph type="sldImg"/>
          </p:nvPr>
        </p:nvSpPr>
        <p:spPr>
          <a:xfrm>
            <a:off x="1163744" y="692681"/>
            <a:ext cx="4530512" cy="3414927"/>
          </a:xfrm>
          <a:ln/>
        </p:spPr>
      </p:sp>
      <p:sp>
        <p:nvSpPr>
          <p:cNvPr id="12288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A1771A0E-559D-43D5-85C1-2D375155CEF8}" type="slidenum">
              <a:rPr lang="en-US" altLang="en-US" sz="1200"/>
              <a:pPr algn="r"/>
              <a:t>15</a:t>
            </a:fld>
            <a:endParaRPr lang="en-US" altLang="en-US" sz="1200" dirty="0"/>
          </a:p>
        </p:txBody>
      </p:sp>
      <p:sp>
        <p:nvSpPr>
          <p:cNvPr id="22530" name="Rectangle 2"/>
          <p:cNvSpPr>
            <a:spLocks noGrp="1" noRot="1" noChangeAspect="1" noChangeArrowheads="1" noTextEdit="1"/>
          </p:cNvSpPr>
          <p:nvPr>
            <p:ph type="sldImg"/>
          </p:nvPr>
        </p:nvSpPr>
        <p:spPr>
          <a:xfrm>
            <a:off x="1154410" y="686426"/>
            <a:ext cx="4549181" cy="3429000"/>
          </a:xfrm>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210794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9F72C28-435E-48F3-8A89-FA84DE6D50F0}" type="slidenum">
              <a:rPr lang="en-US" altLang="en-US" sz="1200"/>
              <a:pPr/>
              <a:t>153</a:t>
            </a:fld>
            <a:endParaRPr lang="en-US" altLang="en-US" sz="1200" dirty="0"/>
          </a:p>
        </p:txBody>
      </p:sp>
      <p:sp>
        <p:nvSpPr>
          <p:cNvPr id="123906" name="Rectangle 2"/>
          <p:cNvSpPr>
            <a:spLocks noGrp="1" noRot="1" noChangeAspect="1" noChangeArrowheads="1" noTextEdit="1"/>
          </p:cNvSpPr>
          <p:nvPr>
            <p:ph type="sldImg"/>
          </p:nvPr>
        </p:nvSpPr>
        <p:spPr>
          <a:xfrm>
            <a:off x="1163744" y="692681"/>
            <a:ext cx="4530512" cy="3414927"/>
          </a:xfrm>
          <a:ln/>
        </p:spPr>
      </p:sp>
      <p:sp>
        <p:nvSpPr>
          <p:cNvPr id="12390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0277F58-77E1-4C2D-AA8D-E0F71D072D2F}" type="slidenum">
              <a:rPr lang="en-US" altLang="en-US" sz="1200"/>
              <a:pPr/>
              <a:t>154</a:t>
            </a:fld>
            <a:endParaRPr lang="en-US" altLang="en-US" sz="1200"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410D3E1-634F-440C-A0CF-65534204DEA9}" type="slidenum">
              <a:rPr lang="en-US" altLang="en-US" sz="1200"/>
              <a:pPr/>
              <a:t>155</a:t>
            </a:fld>
            <a:endParaRPr lang="en-US" altLang="en-US" sz="1200" dirty="0"/>
          </a:p>
        </p:txBody>
      </p:sp>
      <p:sp>
        <p:nvSpPr>
          <p:cNvPr id="125954" name="Rectangle 2"/>
          <p:cNvSpPr>
            <a:spLocks noGrp="1" noRot="1" noChangeAspect="1" noChangeArrowheads="1" noTextEdit="1"/>
          </p:cNvSpPr>
          <p:nvPr>
            <p:ph type="sldImg"/>
          </p:nvPr>
        </p:nvSpPr>
        <p:spPr>
          <a:xfrm>
            <a:off x="1163744" y="692681"/>
            <a:ext cx="4530512" cy="3414927"/>
          </a:xfrm>
          <a:ln/>
        </p:spPr>
      </p:sp>
      <p:sp>
        <p:nvSpPr>
          <p:cNvPr id="12595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444FBF46-7A78-4FD0-B340-062C348F6B65}" type="slidenum">
              <a:rPr lang="en-US" altLang="en-US" sz="1200"/>
              <a:pPr/>
              <a:t>156</a:t>
            </a:fld>
            <a:endParaRPr lang="en-US" altLang="en-US" sz="1200" dirty="0"/>
          </a:p>
        </p:txBody>
      </p:sp>
      <p:sp>
        <p:nvSpPr>
          <p:cNvPr id="126978" name="Rectangle 2"/>
          <p:cNvSpPr>
            <a:spLocks noGrp="1" noRot="1" noChangeAspect="1" noChangeArrowheads="1" noTextEdit="1"/>
          </p:cNvSpPr>
          <p:nvPr>
            <p:ph type="sldImg"/>
          </p:nvPr>
        </p:nvSpPr>
        <p:spPr>
          <a:xfrm>
            <a:off x="1163744" y="692681"/>
            <a:ext cx="4530512" cy="3414927"/>
          </a:xfrm>
          <a:ln/>
        </p:spPr>
      </p:sp>
      <p:sp>
        <p:nvSpPr>
          <p:cNvPr id="12697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DD8DAD5-EFE6-4531-83B5-A1D07989AD0D}" type="slidenum">
              <a:rPr lang="en-US" altLang="en-US" sz="1200"/>
              <a:pPr/>
              <a:t>157</a:t>
            </a:fld>
            <a:endParaRPr lang="en-US" altLang="en-US" sz="1200" dirty="0"/>
          </a:p>
        </p:txBody>
      </p:sp>
      <p:sp>
        <p:nvSpPr>
          <p:cNvPr id="111618" name="Rectangle 2"/>
          <p:cNvSpPr>
            <a:spLocks noGrp="1" noRot="1" noChangeAspect="1" noChangeArrowheads="1" noTextEdit="1"/>
          </p:cNvSpPr>
          <p:nvPr>
            <p:ph type="sldImg"/>
          </p:nvPr>
        </p:nvSpPr>
        <p:spPr>
          <a:xfrm>
            <a:off x="1163744" y="692681"/>
            <a:ext cx="4530512" cy="3414927"/>
          </a:xfrm>
          <a:ln/>
        </p:spPr>
      </p:sp>
      <p:sp>
        <p:nvSpPr>
          <p:cNvPr id="11161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49F5A96B-D536-4BD1-BFE1-FD6DBF117D8A}" type="slidenum">
              <a:rPr lang="en-US" altLang="en-US" sz="1200"/>
              <a:pPr/>
              <a:t>158</a:t>
            </a:fld>
            <a:endParaRPr lang="en-US" altLang="en-US" sz="1200" dirty="0"/>
          </a:p>
        </p:txBody>
      </p:sp>
      <p:sp>
        <p:nvSpPr>
          <p:cNvPr id="112642" name="Rectangle 2"/>
          <p:cNvSpPr>
            <a:spLocks noGrp="1" noRot="1" noChangeAspect="1" noChangeArrowheads="1" noTextEdit="1"/>
          </p:cNvSpPr>
          <p:nvPr>
            <p:ph type="sldImg"/>
          </p:nvPr>
        </p:nvSpPr>
        <p:spPr>
          <a:xfrm>
            <a:off x="1163744" y="692681"/>
            <a:ext cx="4530512" cy="3414927"/>
          </a:xfrm>
          <a:ln/>
        </p:spPr>
      </p:sp>
      <p:sp>
        <p:nvSpPr>
          <p:cNvPr id="11264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FC40216D-0A9E-4598-BBBD-B7C39318A82C}" type="slidenum">
              <a:rPr lang="en-US" altLang="en-US" sz="1200"/>
              <a:pPr/>
              <a:t>159</a:t>
            </a:fld>
            <a:endParaRPr lang="en-US" altLang="en-US" sz="1200" dirty="0"/>
          </a:p>
        </p:txBody>
      </p:sp>
      <p:sp>
        <p:nvSpPr>
          <p:cNvPr id="113666" name="Rectangle 2"/>
          <p:cNvSpPr>
            <a:spLocks noGrp="1" noRot="1" noChangeAspect="1" noChangeArrowheads="1" noTextEdit="1"/>
          </p:cNvSpPr>
          <p:nvPr>
            <p:ph type="sldImg"/>
          </p:nvPr>
        </p:nvSpPr>
        <p:spPr>
          <a:xfrm>
            <a:off x="1163744" y="692681"/>
            <a:ext cx="4530512" cy="3414927"/>
          </a:xfrm>
          <a:ln/>
        </p:spPr>
      </p:sp>
      <p:sp>
        <p:nvSpPr>
          <p:cNvPr id="11366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928C80B3-281C-47A9-A6F3-980AD41E77DF}" type="slidenum">
              <a:rPr lang="en-US" altLang="en-US" sz="1200"/>
              <a:pPr/>
              <a:t>160</a:t>
            </a:fld>
            <a:endParaRPr lang="en-US" altLang="en-US" sz="1200" dirty="0"/>
          </a:p>
        </p:txBody>
      </p:sp>
      <p:sp>
        <p:nvSpPr>
          <p:cNvPr id="114690" name="Rectangle 2"/>
          <p:cNvSpPr>
            <a:spLocks noGrp="1" noRot="1" noChangeAspect="1" noChangeArrowheads="1" noTextEdit="1"/>
          </p:cNvSpPr>
          <p:nvPr>
            <p:ph type="sldImg"/>
          </p:nvPr>
        </p:nvSpPr>
        <p:spPr>
          <a:xfrm>
            <a:off x="1163744" y="692681"/>
            <a:ext cx="4530512" cy="3414927"/>
          </a:xfrm>
          <a:ln/>
        </p:spPr>
      </p:sp>
      <p:sp>
        <p:nvSpPr>
          <p:cNvPr id="11469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4BD73B76-F558-45CE-871C-8466EA0D0DF2}" type="slidenum">
              <a:rPr lang="en-US" altLang="en-US" sz="1200"/>
              <a:pPr/>
              <a:t>162</a:t>
            </a:fld>
            <a:endParaRPr lang="en-US" altLang="en-US" sz="1200" dirty="0"/>
          </a:p>
        </p:txBody>
      </p:sp>
      <p:sp>
        <p:nvSpPr>
          <p:cNvPr id="129026" name="Rectangle 2"/>
          <p:cNvSpPr>
            <a:spLocks noGrp="1" noRot="1" noChangeAspect="1" noChangeArrowheads="1" noTextEdit="1"/>
          </p:cNvSpPr>
          <p:nvPr>
            <p:ph type="sldImg"/>
          </p:nvPr>
        </p:nvSpPr>
        <p:spPr>
          <a:xfrm>
            <a:off x="1163744" y="692681"/>
            <a:ext cx="4530512" cy="3414927"/>
          </a:xfrm>
          <a:ln/>
        </p:spPr>
      </p:sp>
      <p:sp>
        <p:nvSpPr>
          <p:cNvPr id="12902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85CE7E0-7666-4352-A4C1-28EF06861AC9}" type="slidenum">
              <a:rPr lang="en-US" altLang="en-US" sz="1200"/>
              <a:pPr/>
              <a:t>163</a:t>
            </a:fld>
            <a:endParaRPr lang="en-US" altLang="en-US" sz="1200" dirty="0"/>
          </a:p>
        </p:txBody>
      </p:sp>
      <p:sp>
        <p:nvSpPr>
          <p:cNvPr id="130050" name="Rectangle 2"/>
          <p:cNvSpPr>
            <a:spLocks noGrp="1" noRot="1" noChangeAspect="1" noChangeArrowheads="1" noTextEdit="1"/>
          </p:cNvSpPr>
          <p:nvPr>
            <p:ph type="sldImg"/>
          </p:nvPr>
        </p:nvSpPr>
        <p:spPr>
          <a:xfrm>
            <a:off x="1163744" y="692681"/>
            <a:ext cx="4530512" cy="3414927"/>
          </a:xfrm>
          <a:ln/>
        </p:spPr>
      </p:sp>
      <p:sp>
        <p:nvSpPr>
          <p:cNvPr id="13005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A1771A0E-559D-43D5-85C1-2D375155CEF8}" type="slidenum">
              <a:rPr lang="en-US" altLang="en-US" sz="1200"/>
              <a:pPr algn="r"/>
              <a:t>16</a:t>
            </a:fld>
            <a:endParaRPr lang="en-US" altLang="en-US" sz="1200" dirty="0"/>
          </a:p>
        </p:txBody>
      </p:sp>
      <p:sp>
        <p:nvSpPr>
          <p:cNvPr id="22530" name="Rectangle 2"/>
          <p:cNvSpPr>
            <a:spLocks noGrp="1" noRot="1" noChangeAspect="1" noChangeArrowheads="1" noTextEdit="1"/>
          </p:cNvSpPr>
          <p:nvPr>
            <p:ph type="sldImg"/>
          </p:nvPr>
        </p:nvSpPr>
        <p:spPr>
          <a:xfrm>
            <a:off x="1154410" y="686426"/>
            <a:ext cx="4549181" cy="3429000"/>
          </a:xfrm>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210794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3DA57BBC-3DEF-4030-90C9-4A7A7E87C33E}" type="slidenum">
              <a:rPr lang="en-US" altLang="en-US" sz="1200"/>
              <a:pPr/>
              <a:t>164</a:t>
            </a:fld>
            <a:endParaRPr lang="en-US" altLang="en-US" sz="1200" dirty="0"/>
          </a:p>
        </p:txBody>
      </p:sp>
      <p:sp>
        <p:nvSpPr>
          <p:cNvPr id="131074" name="Rectangle 2"/>
          <p:cNvSpPr>
            <a:spLocks noGrp="1" noRot="1" noChangeAspect="1" noChangeArrowheads="1" noTextEdit="1"/>
          </p:cNvSpPr>
          <p:nvPr>
            <p:ph type="sldImg"/>
          </p:nvPr>
        </p:nvSpPr>
        <p:spPr>
          <a:xfrm>
            <a:off x="1163744" y="692681"/>
            <a:ext cx="4530512" cy="3414927"/>
          </a:xfrm>
          <a:ln/>
        </p:spPr>
      </p:sp>
      <p:sp>
        <p:nvSpPr>
          <p:cNvPr id="13107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C1FEC76-0B84-458E-8A4E-B7ECCB6E1DCF}" type="slidenum">
              <a:rPr lang="en-US" altLang="en-US" sz="1200"/>
              <a:pPr/>
              <a:t>165</a:t>
            </a:fld>
            <a:endParaRPr lang="en-US" altLang="en-US" sz="1200" dirty="0"/>
          </a:p>
        </p:txBody>
      </p:sp>
      <p:sp>
        <p:nvSpPr>
          <p:cNvPr id="132098" name="Rectangle 2"/>
          <p:cNvSpPr>
            <a:spLocks noGrp="1" noRot="1" noChangeAspect="1" noChangeArrowheads="1" noTextEdit="1"/>
          </p:cNvSpPr>
          <p:nvPr>
            <p:ph type="sldImg"/>
          </p:nvPr>
        </p:nvSpPr>
        <p:spPr>
          <a:xfrm>
            <a:off x="1163744" y="692681"/>
            <a:ext cx="4530512" cy="3414927"/>
          </a:xfrm>
          <a:ln/>
        </p:spPr>
      </p:sp>
      <p:sp>
        <p:nvSpPr>
          <p:cNvPr id="13209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35F31BFB-CE80-49DF-B5B2-8D11C75DEDAB}" type="slidenum">
              <a:rPr lang="en-US" altLang="en-US" sz="1200"/>
              <a:pPr/>
              <a:t>166</a:t>
            </a:fld>
            <a:endParaRPr lang="en-US" altLang="en-US" sz="1200" dirty="0"/>
          </a:p>
        </p:txBody>
      </p:sp>
      <p:sp>
        <p:nvSpPr>
          <p:cNvPr id="133122" name="Rectangle 2"/>
          <p:cNvSpPr>
            <a:spLocks noGrp="1" noRot="1" noChangeAspect="1" noChangeArrowheads="1" noTextEdit="1"/>
          </p:cNvSpPr>
          <p:nvPr>
            <p:ph type="sldImg"/>
          </p:nvPr>
        </p:nvSpPr>
        <p:spPr>
          <a:xfrm>
            <a:off x="1163744" y="692681"/>
            <a:ext cx="4530512" cy="3414927"/>
          </a:xfrm>
          <a:ln/>
        </p:spPr>
      </p:sp>
      <p:sp>
        <p:nvSpPr>
          <p:cNvPr id="13312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8B0ED708-B857-4AA3-91E9-C395C0C34058}" type="slidenum">
              <a:rPr lang="en-US" altLang="en-US" sz="1200"/>
              <a:pPr/>
              <a:t>167</a:t>
            </a:fld>
            <a:endParaRPr lang="en-US" altLang="en-US" sz="1200" dirty="0"/>
          </a:p>
        </p:txBody>
      </p:sp>
      <p:sp>
        <p:nvSpPr>
          <p:cNvPr id="134146" name="Rectangle 2"/>
          <p:cNvSpPr>
            <a:spLocks noGrp="1" noRot="1" noChangeAspect="1" noChangeArrowheads="1" noTextEdit="1"/>
          </p:cNvSpPr>
          <p:nvPr>
            <p:ph type="sldImg"/>
          </p:nvPr>
        </p:nvSpPr>
        <p:spPr>
          <a:xfrm>
            <a:off x="1163744" y="692681"/>
            <a:ext cx="4530512" cy="3414927"/>
          </a:xfrm>
          <a:ln/>
        </p:spPr>
      </p:sp>
      <p:sp>
        <p:nvSpPr>
          <p:cNvPr id="13414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8B0ED708-B857-4AA3-91E9-C395C0C34058}" type="slidenum">
              <a:rPr lang="en-US" altLang="en-US" sz="1200"/>
              <a:pPr/>
              <a:t>168</a:t>
            </a:fld>
            <a:endParaRPr lang="en-US" altLang="en-US" sz="1200" dirty="0"/>
          </a:p>
        </p:txBody>
      </p:sp>
      <p:sp>
        <p:nvSpPr>
          <p:cNvPr id="134146" name="Rectangle 2"/>
          <p:cNvSpPr>
            <a:spLocks noGrp="1" noRot="1" noChangeAspect="1" noChangeArrowheads="1" noTextEdit="1"/>
          </p:cNvSpPr>
          <p:nvPr>
            <p:ph type="sldImg"/>
          </p:nvPr>
        </p:nvSpPr>
        <p:spPr>
          <a:xfrm>
            <a:off x="1163744" y="692681"/>
            <a:ext cx="4530512" cy="3414927"/>
          </a:xfrm>
          <a:ln/>
        </p:spPr>
      </p:sp>
      <p:sp>
        <p:nvSpPr>
          <p:cNvPr id="13414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5C62BF7-9C63-497B-BAE2-5CB77526CD21}" type="slidenum">
              <a:rPr lang="en-US" altLang="en-US" sz="1200"/>
              <a:pPr/>
              <a:t>169</a:t>
            </a:fld>
            <a:endParaRPr lang="en-US" altLang="en-US" sz="1200" dirty="0"/>
          </a:p>
        </p:txBody>
      </p:sp>
      <p:sp>
        <p:nvSpPr>
          <p:cNvPr id="135170" name="Rectangle 2"/>
          <p:cNvSpPr>
            <a:spLocks noGrp="1" noRot="1" noChangeAspect="1" noChangeArrowheads="1" noTextEdit="1"/>
          </p:cNvSpPr>
          <p:nvPr>
            <p:ph type="sldImg"/>
          </p:nvPr>
        </p:nvSpPr>
        <p:spPr>
          <a:xfrm>
            <a:off x="1163744" y="692681"/>
            <a:ext cx="4530512" cy="3414927"/>
          </a:xfrm>
          <a:ln/>
        </p:spPr>
      </p:sp>
      <p:sp>
        <p:nvSpPr>
          <p:cNvPr id="13517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D5F1561-909F-45CB-8FAD-BF76CD539810}" type="slidenum">
              <a:rPr lang="en-US" altLang="en-US" sz="1200"/>
              <a:pPr/>
              <a:t>170</a:t>
            </a:fld>
            <a:endParaRPr lang="en-US" altLang="en-US" sz="1200"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E8874-0669-44A1-B845-2D8830AF23DD}" type="slidenum">
              <a:rPr lang="en-US"/>
              <a:pPr/>
              <a:t>172</a:t>
            </a:fld>
            <a:endParaRPr lang="en-US"/>
          </a:p>
        </p:txBody>
      </p:sp>
      <p:sp>
        <p:nvSpPr>
          <p:cNvPr id="185346" name="Rectangle 2"/>
          <p:cNvSpPr>
            <a:spLocks noGrp="1" noRot="1" noChangeAspect="1" noChangeArrowheads="1" noTextEdit="1"/>
          </p:cNvSpPr>
          <p:nvPr>
            <p:ph type="sldImg"/>
          </p:nvPr>
        </p:nvSpPr>
        <p:spPr>
          <a:xfrm>
            <a:off x="3363913" y="2366963"/>
            <a:ext cx="0" cy="0"/>
          </a:xfrm>
          <a:ln/>
        </p:spPr>
      </p:sp>
      <p:sp>
        <p:nvSpPr>
          <p:cNvPr id="185347" name="Rectangle 3"/>
          <p:cNvSpPr>
            <a:spLocks noGrp="1" noChangeArrowheads="1"/>
          </p:cNvSpPr>
          <p:nvPr>
            <p:ph type="body" idx="1"/>
          </p:nvPr>
        </p:nvSpPr>
        <p:spPr/>
        <p:txBody>
          <a:bodyPr lIns="89913" tIns="44956" rIns="89913" bIns="44956"/>
          <a:lstStyle/>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E80BC1-0F68-4371-B2D2-817797F592DE}" type="slidenum">
              <a:rPr lang="en-US"/>
              <a:pPr/>
              <a:t>173</a:t>
            </a:fld>
            <a:endParaRPr lang="en-US"/>
          </a:p>
        </p:txBody>
      </p:sp>
      <p:sp>
        <p:nvSpPr>
          <p:cNvPr id="21299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12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F9E19-898D-4915-B6F3-D482903B2057}" type="slidenum">
              <a:rPr lang="en-US"/>
              <a:pPr/>
              <a:t>174</a:t>
            </a:fld>
            <a:endParaRPr lang="en-US"/>
          </a:p>
        </p:txBody>
      </p:sp>
      <p:sp>
        <p:nvSpPr>
          <p:cNvPr id="26931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69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6E3BFCD-61F2-489C-9C66-EB1B41452C50}" type="slidenum">
              <a:rPr lang="en-US" altLang="en-US" sz="1200"/>
              <a:pPr algn="r"/>
              <a:t>17</a:t>
            </a:fld>
            <a:endParaRPr lang="en-US" altLang="en-US" sz="1200" dirty="0"/>
          </a:p>
        </p:txBody>
      </p:sp>
      <p:sp>
        <p:nvSpPr>
          <p:cNvPr id="30722" name="Rectangle 2"/>
          <p:cNvSpPr>
            <a:spLocks noGrp="1" noRot="1" noChangeAspect="1" noChangeArrowheads="1" noTextEdit="1"/>
          </p:cNvSpPr>
          <p:nvPr>
            <p:ph type="sldImg"/>
          </p:nvPr>
        </p:nvSpPr>
        <p:spPr>
          <a:xfrm>
            <a:off x="1154410" y="686426"/>
            <a:ext cx="4549181" cy="3429000"/>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24320E-A098-4553-AF33-F23AAA3335D2}" type="slidenum">
              <a:rPr lang="en-US"/>
              <a:pPr/>
              <a:t>175</a:t>
            </a:fld>
            <a:endParaRPr lang="en-US"/>
          </a:p>
        </p:txBody>
      </p:sp>
      <p:sp>
        <p:nvSpPr>
          <p:cNvPr id="21504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15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algn="just"/>
            <a:r>
              <a:rPr lang="en-US">
                <a:latin typeface="Arial Unicode MS" pitchFamily="34" charset="-128"/>
                <a:ea typeface="Arial Unicode MS" pitchFamily="34" charset="-128"/>
                <a:cs typeface="Arial Unicode MS" pitchFamily="34" charset="-128"/>
              </a:rPr>
              <a:t>Having scalar values also means that all instances of a record type must contain the same number of fields.</a:t>
            </a:r>
          </a:p>
          <a:p>
            <a:pPr algn="just"/>
            <a:r>
              <a:rPr lang="en-US">
                <a:latin typeface="Arial Unicode MS" pitchFamily="34" charset="-128"/>
                <a:ea typeface="Arial Unicode MS" pitchFamily="34" charset="-128"/>
                <a:cs typeface="Arial Unicode MS" pitchFamily="34" charset="-128"/>
              </a:rPr>
              <a:t>A table not in first normal form is called un normalized</a:t>
            </a:r>
          </a:p>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9509A8-215C-4769-8146-012A2FF8AFC0}" type="slidenum">
              <a:rPr lang="en-US"/>
              <a:pPr/>
              <a:t>176</a:t>
            </a:fld>
            <a:endParaRPr lang="en-US"/>
          </a:p>
        </p:txBody>
      </p:sp>
      <p:sp>
        <p:nvSpPr>
          <p:cNvPr id="21709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17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algn="just"/>
            <a:r>
              <a:rPr lang="en-US">
                <a:latin typeface="Arial Unicode MS" pitchFamily="34" charset="-128"/>
                <a:ea typeface="Arial Unicode MS" pitchFamily="34" charset="-128"/>
                <a:cs typeface="Arial Unicode MS" pitchFamily="34" charset="-128"/>
              </a:rPr>
              <a:t>1.</a:t>
            </a:r>
            <a:r>
              <a:rPr lang="en-US">
                <a:cs typeface="Times New Roman" pitchFamily="18" charset="0"/>
              </a:rPr>
              <a:t> The designated key</a:t>
            </a:r>
            <a:r>
              <a:rPr lang="en-US">
                <a:latin typeface="Arial Unicode MS" pitchFamily="34" charset="-128"/>
                <a:ea typeface="Arial Unicode MS" pitchFamily="34" charset="-128"/>
                <a:cs typeface="Arial Unicode MS" pitchFamily="34" charset="-128"/>
              </a:rPr>
              <a:t> will be the primary key of the original table concatenated with one or more data items from the new table.</a:t>
            </a:r>
          </a:p>
          <a:p>
            <a:pPr algn="just">
              <a:buFontTx/>
              <a:buChar char="•"/>
            </a:pPr>
            <a:r>
              <a:rPr lang="en-US">
                <a:latin typeface="Arial Unicode MS" pitchFamily="34" charset="-128"/>
                <a:ea typeface="Arial Unicode MS" pitchFamily="34" charset="-128"/>
                <a:cs typeface="Arial Unicode MS" pitchFamily="34" charset="-128"/>
              </a:rPr>
              <a:t>For the first table the primary key is ISBN</a:t>
            </a:r>
          </a:p>
          <a:p>
            <a:pPr algn="just">
              <a:buFontTx/>
              <a:buChar char="•"/>
            </a:pPr>
            <a:r>
              <a:rPr lang="en-US">
                <a:latin typeface="Arial Unicode MS" pitchFamily="34" charset="-128"/>
                <a:ea typeface="Arial Unicode MS" pitchFamily="34" charset="-128"/>
                <a:cs typeface="Arial Unicode MS" pitchFamily="34" charset="-128"/>
              </a:rPr>
              <a:t>For the second table the primary key is ISBN + Author Name</a:t>
            </a:r>
          </a:p>
          <a:p>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C6ABC6-6F01-44BE-8271-3FCA553755CD}" type="slidenum">
              <a:rPr lang="en-US"/>
              <a:pPr/>
              <a:t>177</a:t>
            </a:fld>
            <a:endParaRPr lang="en-US"/>
          </a:p>
        </p:txBody>
      </p:sp>
      <p:sp>
        <p:nvSpPr>
          <p:cNvPr id="21913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191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Notes to Instructor: Need more rigor in the functional dependencies. With a few examples. May be create a class assignment for functional dependencies.</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E490F0-C272-45DA-B99F-F6D836224DFF}" type="slidenum">
              <a:rPr lang="en-US"/>
              <a:pPr/>
              <a:t>178</a:t>
            </a:fld>
            <a:endParaRPr lang="en-US"/>
          </a:p>
        </p:txBody>
      </p:sp>
      <p:sp>
        <p:nvSpPr>
          <p:cNvPr id="221186"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21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4E8BE4-1ED3-4F41-82ED-B87A9346842B}" type="slidenum">
              <a:rPr lang="en-US"/>
              <a:pPr/>
              <a:t>179</a:t>
            </a:fld>
            <a:endParaRPr lang="en-US"/>
          </a:p>
        </p:txBody>
      </p:sp>
      <p:sp>
        <p:nvSpPr>
          <p:cNvPr id="26521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652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5D1850-D12D-4C4A-B359-BB6DA0F4981C}" type="slidenum">
              <a:rPr lang="en-US"/>
              <a:pPr/>
              <a:t>180</a:t>
            </a:fld>
            <a:endParaRPr lang="en-US"/>
          </a:p>
        </p:txBody>
      </p:sp>
      <p:sp>
        <p:nvSpPr>
          <p:cNvPr id="267266" name="Rectangle 1026"/>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67267"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8BD869-3D3A-4ED7-BB71-978F55C2CE0C}" type="slidenum">
              <a:rPr lang="en-US"/>
              <a:pPr/>
              <a:t>181</a:t>
            </a:fld>
            <a:endParaRPr lang="en-US"/>
          </a:p>
        </p:txBody>
      </p:sp>
      <p:sp>
        <p:nvSpPr>
          <p:cNvPr id="22323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23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2BD93-0CFB-42E0-AF69-7C691121E82F}" type="slidenum">
              <a:rPr lang="en-US"/>
              <a:pPr/>
              <a:t>182</a:t>
            </a:fld>
            <a:endParaRPr lang="en-US"/>
          </a:p>
        </p:txBody>
      </p:sp>
      <p:sp>
        <p:nvSpPr>
          <p:cNvPr id="22528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252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latin typeface="Arial Unicode MS" pitchFamily="34" charset="-128"/>
                <a:ea typeface="Arial Unicode MS" pitchFamily="34" charset="-128"/>
                <a:cs typeface="Arial Unicode MS" pitchFamily="34" charset="-128"/>
              </a:rPr>
              <a:t>Let us consider the problems with the movie studio database:</a:t>
            </a:r>
          </a:p>
          <a:p>
            <a:pPr marL="228600" indent="-228600" algn="just">
              <a:buFontTx/>
              <a:buAutoNum type="arabicPeriod"/>
            </a:pPr>
            <a:r>
              <a:rPr lang="en-US"/>
              <a:t>Redundancy – City Population is repeated many times</a:t>
            </a:r>
          </a:p>
          <a:p>
            <a:pPr marL="228600" indent="-228600" algn="just">
              <a:buFontTx/>
              <a:buAutoNum type="arabicPeriod"/>
            </a:pPr>
            <a:r>
              <a:rPr lang="en-US"/>
              <a:t>Insertion anomaly – Whenever we add a new record we have to add unnecessary information. We can not add record until we know information about the city population</a:t>
            </a:r>
          </a:p>
          <a:p>
            <a:pPr marL="228600" indent="-228600" algn="just">
              <a:buFontTx/>
              <a:buAutoNum type="arabicPeriod"/>
            </a:pPr>
            <a:r>
              <a:rPr lang="en-US"/>
              <a:t>Deletion anomaly – Whenever we delete a record, useful information is deleted.</a:t>
            </a:r>
          </a:p>
          <a:p>
            <a:pPr marL="228600" indent="-228600" algn="just"/>
            <a:r>
              <a:rPr lang="en-US">
                <a:cs typeface="Times New Roman" pitchFamily="18" charset="0"/>
              </a:rPr>
              <a:t>Update anomaly – The City Population needs to be updated in more than one location if it changes.</a:t>
            </a:r>
            <a:r>
              <a:rPr lang="en-US"/>
              <a:t> </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B13F42-3753-4961-BB4B-489D5A1DFFBF}" type="slidenum">
              <a:rPr lang="en-US"/>
              <a:pPr/>
              <a:t>183</a:t>
            </a:fld>
            <a:endParaRPr lang="en-US"/>
          </a:p>
        </p:txBody>
      </p:sp>
      <p:sp>
        <p:nvSpPr>
          <p:cNvPr id="22733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27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algn="just"/>
            <a:r>
              <a:rPr lang="en-US">
                <a:latin typeface="Arial Unicode MS" pitchFamily="34" charset="-128"/>
                <a:ea typeface="Arial Unicode MS" pitchFamily="34" charset="-128"/>
                <a:cs typeface="Arial Unicode MS" pitchFamily="34" charset="-128"/>
              </a:rPr>
              <a:t>If there is a table with columns A,B,C,D with Primary Key (A,B) &amp; D is dependant on A (alone) then to be 2NF, you should reduce (split) tables as:</a:t>
            </a:r>
            <a:endParaRPr lang="en-US">
              <a:solidFill>
                <a:srgbClr val="0000FF"/>
              </a:solidFill>
              <a:latin typeface="Arial Unicode MS" pitchFamily="34" charset="-128"/>
              <a:ea typeface="Arial Unicode MS" pitchFamily="34" charset="-128"/>
              <a:cs typeface="Arial Unicode MS" pitchFamily="34" charset="-128"/>
            </a:endParaRPr>
          </a:p>
          <a:p>
            <a:pPr lvl="1" algn="just">
              <a:buFontTx/>
              <a:buChar char="•"/>
            </a:pPr>
            <a:r>
              <a:rPr lang="en-US">
                <a:latin typeface="Arial Unicode MS" pitchFamily="34" charset="-128"/>
                <a:ea typeface="Arial Unicode MS" pitchFamily="34" charset="-128"/>
                <a:cs typeface="Arial Unicode MS" pitchFamily="34" charset="-128"/>
              </a:rPr>
              <a:t>Table with columns A,D with  Primary Key (A)</a:t>
            </a:r>
          </a:p>
          <a:p>
            <a:pPr lvl="1">
              <a:buFontTx/>
              <a:buChar char="•"/>
            </a:pPr>
            <a:r>
              <a:rPr lang="en-US">
                <a:cs typeface="Times New Roman" pitchFamily="18" charset="0"/>
              </a:rPr>
              <a:t>Table with columns A,B,C with  Primary Key (A,B)</a:t>
            </a:r>
            <a:r>
              <a:rPr lang="en-US"/>
              <a:t> </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9C1A21-F207-4DC3-98A8-F2237C02CF39}" type="slidenum">
              <a:rPr lang="en-US"/>
              <a:pPr/>
              <a:t>184</a:t>
            </a:fld>
            <a:endParaRPr lang="en-US"/>
          </a:p>
        </p:txBody>
      </p:sp>
      <p:sp>
        <p:nvSpPr>
          <p:cNvPr id="22937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293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ACC0252F-502D-463C-A8AA-53AD833A94B6}" type="slidenum">
              <a:rPr lang="en-US" altLang="en-US" sz="1200"/>
              <a:pPr algn="r"/>
              <a:t>18</a:t>
            </a:fld>
            <a:endParaRPr lang="en-US" altLang="en-US" sz="1200" dirty="0"/>
          </a:p>
        </p:txBody>
      </p:sp>
      <p:sp>
        <p:nvSpPr>
          <p:cNvPr id="32770" name="Rectangle 2"/>
          <p:cNvSpPr>
            <a:spLocks noGrp="1" noRot="1" noChangeAspect="1" noChangeArrowheads="1" noTextEdit="1"/>
          </p:cNvSpPr>
          <p:nvPr>
            <p:ph type="sldImg"/>
          </p:nvPr>
        </p:nvSpPr>
        <p:spPr>
          <a:xfrm>
            <a:off x="1154410" y="686426"/>
            <a:ext cx="4549181" cy="3429000"/>
          </a:xfrm>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6176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F167BF-5347-4EAE-A61D-9B275955DE47}" type="slidenum">
              <a:rPr lang="en-US"/>
              <a:pPr/>
              <a:t>185</a:t>
            </a:fld>
            <a:endParaRPr lang="en-US"/>
          </a:p>
        </p:txBody>
      </p:sp>
      <p:sp>
        <p:nvSpPr>
          <p:cNvPr id="231426"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31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cs typeface="Times New Roman" pitchFamily="18" charset="0"/>
              </a:rPr>
              <a:t>In the Book Schema Third Normal Form is violated since a non-key field is dependent on another non-key field and is transitively dependent on the primary key.</a:t>
            </a:r>
            <a:r>
              <a:rPr lang="en-US"/>
              <a:t> </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2C6B96-2799-4484-81B0-82C0D6B1F01F}" type="slidenum">
              <a:rPr lang="en-US"/>
              <a:pPr/>
              <a:t>186</a:t>
            </a:fld>
            <a:endParaRPr lang="en-US"/>
          </a:p>
        </p:txBody>
      </p:sp>
      <p:sp>
        <p:nvSpPr>
          <p:cNvPr id="23347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334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latin typeface="Arial Unicode MS" pitchFamily="34" charset="-128"/>
                <a:ea typeface="Arial Unicode MS" pitchFamily="34" charset="-128"/>
                <a:cs typeface="Arial Unicode MS" pitchFamily="34" charset="-128"/>
              </a:rPr>
              <a:t>Let us consider the problems with the movie studio database:</a:t>
            </a:r>
          </a:p>
          <a:p>
            <a:pPr marL="228600" indent="-228600" algn="just">
              <a:buFontTx/>
              <a:buAutoNum type="arabicPeriod"/>
            </a:pPr>
            <a:r>
              <a:rPr lang="en-US"/>
              <a:t>Redundancy – City Population is repeated many times</a:t>
            </a:r>
          </a:p>
          <a:p>
            <a:pPr marL="228600" indent="-228600" algn="just">
              <a:buFontTx/>
              <a:buAutoNum type="arabicPeriod"/>
            </a:pPr>
            <a:r>
              <a:rPr lang="en-US"/>
              <a:t>Insertion anomaly – Whenever we add a new record we have to add unnecessary information. We can not add record until we know information about the city population</a:t>
            </a:r>
          </a:p>
          <a:p>
            <a:pPr marL="228600" indent="-228600" algn="just">
              <a:buFontTx/>
              <a:buAutoNum type="arabicPeriod"/>
            </a:pPr>
            <a:r>
              <a:rPr lang="en-US"/>
              <a:t>Deletion anomaly – Whenever we delete a record, useful information is deleted.</a:t>
            </a:r>
          </a:p>
          <a:p>
            <a:pPr marL="228600" indent="-228600" algn="just"/>
            <a:r>
              <a:rPr lang="en-US">
                <a:cs typeface="Times New Roman" pitchFamily="18" charset="0"/>
              </a:rPr>
              <a:t>Update anomaly – The City Population needs to be updated in more than one location if it changes.</a:t>
            </a:r>
            <a:r>
              <a:rPr lang="en-US"/>
              <a:t> </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623AC-86B6-4923-98BF-D893E5529F65}" type="slidenum">
              <a:rPr lang="en-US"/>
              <a:pPr/>
              <a:t>187</a:t>
            </a:fld>
            <a:endParaRPr lang="en-US"/>
          </a:p>
        </p:txBody>
      </p:sp>
      <p:sp>
        <p:nvSpPr>
          <p:cNvPr id="23552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35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solidFill>
                  <a:srgbClr val="0000FF"/>
                </a:solidFill>
                <a:latin typeface="Arial Unicode MS" pitchFamily="34" charset="-128"/>
                <a:ea typeface="Arial Unicode MS" pitchFamily="34" charset="-128"/>
                <a:cs typeface="Arial Unicode MS" pitchFamily="34" charset="-128"/>
              </a:rPr>
              <a:t>If there is a table with columns A,B,C with Primary Key (A) and C is dependant on B (B </a:t>
            </a:r>
            <a:r>
              <a:rPr lang="en-US">
                <a:solidFill>
                  <a:srgbClr val="0000FF"/>
                </a:solidFill>
                <a:ea typeface="Arial Unicode MS" pitchFamily="34" charset="-128"/>
                <a:cs typeface="Arial Unicode MS" pitchFamily="34" charset="-128"/>
                <a:sym typeface="Wingdings" pitchFamily="2" charset="2"/>
              </a:rPr>
              <a:t></a:t>
            </a:r>
            <a:r>
              <a:rPr lang="en-US">
                <a:solidFill>
                  <a:srgbClr val="0000FF"/>
                </a:solidFill>
                <a:latin typeface="Arial Unicode MS" pitchFamily="34" charset="-128"/>
                <a:ea typeface="Arial Unicode MS" pitchFamily="34" charset="-128"/>
                <a:cs typeface="Arial Unicode MS" pitchFamily="34" charset="-128"/>
              </a:rPr>
              <a:t> C) then to be 3NF, the tables become</a:t>
            </a:r>
          </a:p>
          <a:p>
            <a:pPr marL="685800" lvl="1" indent="-228600" algn="just">
              <a:buFontTx/>
              <a:buAutoNum type="arabicPeriod"/>
            </a:pPr>
            <a:r>
              <a:rPr lang="en-US">
                <a:solidFill>
                  <a:srgbClr val="0000FF"/>
                </a:solidFill>
                <a:latin typeface="Arial Unicode MS" pitchFamily="34" charset="-128"/>
                <a:ea typeface="Arial Unicode MS" pitchFamily="34" charset="-128"/>
                <a:cs typeface="Arial Unicode MS" pitchFamily="34" charset="-128"/>
              </a:rPr>
              <a:t>Table with columns B,C with Primary Key (B)</a:t>
            </a:r>
          </a:p>
          <a:p>
            <a:pPr marL="685800" lvl="1" indent="-228600" algn="just">
              <a:buFontTx/>
              <a:buAutoNum type="arabicPeriod"/>
            </a:pPr>
            <a:r>
              <a:rPr lang="en-US">
                <a:solidFill>
                  <a:srgbClr val="0000FF"/>
                </a:solidFill>
                <a:latin typeface="Arial Unicode MS" pitchFamily="34" charset="-128"/>
                <a:cs typeface="Times New Roman" pitchFamily="18" charset="0"/>
              </a:rPr>
              <a:t>Table with fields A,B with Primary Key ( A), and Foreign Key (B)</a:t>
            </a:r>
            <a:r>
              <a:rPr lang="en-US">
                <a:solidFill>
                  <a:srgbClr val="0000FF"/>
                </a:solidFill>
                <a:latin typeface="Arial Unicode MS" pitchFamily="34" charset="-128"/>
                <a:ea typeface="Arial Unicode MS" pitchFamily="34" charset="-128"/>
                <a:cs typeface="Arial Unicode MS" pitchFamily="34" charset="-128"/>
              </a:rPr>
              <a:t> </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8A5C98-F92F-453B-813A-6660D25A76C1}" type="slidenum">
              <a:rPr lang="en-US"/>
              <a:pPr/>
              <a:t>188</a:t>
            </a:fld>
            <a:endParaRPr lang="en-US"/>
          </a:p>
        </p:txBody>
      </p:sp>
      <p:sp>
        <p:nvSpPr>
          <p:cNvPr id="23757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37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0F2AEC-A294-4005-AA00-DA87E0EA801B}" type="slidenum">
              <a:rPr lang="en-US"/>
              <a:pPr/>
              <a:t>189</a:t>
            </a:fld>
            <a:endParaRPr lang="en-US"/>
          </a:p>
        </p:txBody>
      </p:sp>
      <p:sp>
        <p:nvSpPr>
          <p:cNvPr id="23961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39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cs typeface="Times New Roman" pitchFamily="18" charset="0"/>
              </a:rPr>
              <a:t>The second and third normal forms assume that all attributes not part of the candidate keys depend on the candidate keys but does not deal with dependencies </a:t>
            </a:r>
            <a:r>
              <a:rPr lang="en-US" i="1">
                <a:cs typeface="Times New Roman" pitchFamily="18" charset="0"/>
              </a:rPr>
              <a:t>within</a:t>
            </a:r>
            <a:r>
              <a:rPr lang="en-US">
                <a:cs typeface="Times New Roman" pitchFamily="18" charset="0"/>
              </a:rPr>
              <a:t> the keys. BCNF deals with such dependencies. </a:t>
            </a:r>
          </a:p>
          <a:p>
            <a:endParaRPr lang="en-US">
              <a:cs typeface="Times New Roman" pitchFamily="18" charset="0"/>
            </a:endParaRPr>
          </a:p>
          <a:p>
            <a:pPr algn="just"/>
            <a:r>
              <a:rPr lang="en-US" sz="900">
                <a:solidFill>
                  <a:srgbClr val="CC0000"/>
                </a:solidFill>
                <a:latin typeface="Arial Unicode MS" pitchFamily="34" charset="-128"/>
                <a:cs typeface="Times New Roman" pitchFamily="18" charset="0"/>
              </a:rPr>
              <a:t>Under third normal form all non-key columns must be functionally dependent on a candidate key. Under BCNF, even columns that are part of a candidate key must be dependent on another candidate key, if they have a dependency at all. </a:t>
            </a:r>
          </a:p>
          <a:p>
            <a:endParaRPr lang="en-US" b="1">
              <a:cs typeface="Times New Roman" pitchFamily="18" charset="0"/>
            </a:endParaRPr>
          </a:p>
          <a:p>
            <a:r>
              <a:rPr lang="en-US">
                <a:latin typeface="Arial Unicode MS" pitchFamily="34" charset="-128"/>
                <a:ea typeface="Arial Unicode MS" pitchFamily="34" charset="-128"/>
                <a:cs typeface="Arial Unicode MS" pitchFamily="34" charset="-128"/>
              </a:rPr>
              <a:t>For most tables third normal form and BCNF are the same. Third normal form does not cover some specific cases for which BCNF was created. Third normal form and BCNF are not same if the following conditions are true:</a:t>
            </a:r>
            <a:endParaRPr lang="en-US" b="1">
              <a:solidFill>
                <a:srgbClr val="00FF00"/>
              </a:solidFill>
              <a:latin typeface="Arial Unicode MS" pitchFamily="34" charset="-128"/>
              <a:ea typeface="Arial Unicode MS" pitchFamily="34" charset="-128"/>
              <a:cs typeface="Arial Unicode MS" pitchFamily="34" charset="-128"/>
            </a:endParaRPr>
          </a:p>
          <a:p>
            <a:pPr algn="just">
              <a:buFontTx/>
              <a:buChar char="•"/>
            </a:pPr>
            <a:r>
              <a:rPr lang="en-US">
                <a:latin typeface="Arial Unicode MS" pitchFamily="34" charset="-128"/>
                <a:ea typeface="Arial Unicode MS" pitchFamily="34" charset="-128"/>
                <a:cs typeface="Arial Unicode MS" pitchFamily="34" charset="-128"/>
              </a:rPr>
              <a:t>The table has two or more candidate keys</a:t>
            </a:r>
            <a:endParaRPr lang="en-US" b="1">
              <a:solidFill>
                <a:srgbClr val="00FF00"/>
              </a:solidFill>
              <a:latin typeface="Arial Unicode MS" pitchFamily="34" charset="-128"/>
              <a:ea typeface="Arial Unicode MS" pitchFamily="34" charset="-128"/>
              <a:cs typeface="Arial Unicode MS" pitchFamily="34" charset="-128"/>
            </a:endParaRPr>
          </a:p>
          <a:p>
            <a:pPr algn="just">
              <a:buFontTx/>
              <a:buChar char="•"/>
            </a:pPr>
            <a:r>
              <a:rPr lang="en-US">
                <a:latin typeface="Arial Unicode MS" pitchFamily="34" charset="-128"/>
                <a:ea typeface="Arial Unicode MS" pitchFamily="34" charset="-128"/>
                <a:cs typeface="Arial Unicode MS" pitchFamily="34" charset="-128"/>
              </a:rPr>
              <a:t>At least two of the candidate keys are composed of more than one attribute</a:t>
            </a:r>
          </a:p>
          <a:p>
            <a:pPr algn="just">
              <a:buFontTx/>
              <a:buChar char="•"/>
            </a:pPr>
            <a:r>
              <a:rPr lang="en-US">
                <a:latin typeface="Arial Unicode MS" pitchFamily="34" charset="-128"/>
                <a:ea typeface="Arial Unicode MS" pitchFamily="34" charset="-128"/>
                <a:cs typeface="Arial Unicode MS" pitchFamily="34" charset="-128"/>
              </a:rPr>
              <a:t>The keys are not disjoint i.e. The composite candidate keys share some attributes </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11FD6C-A777-4FD5-9D12-15A9FA21005B}" type="slidenum">
              <a:rPr lang="en-US"/>
              <a:pPr/>
              <a:t>190</a:t>
            </a:fld>
            <a:endParaRPr lang="en-US"/>
          </a:p>
        </p:txBody>
      </p:sp>
      <p:sp>
        <p:nvSpPr>
          <p:cNvPr id="241666"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41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latin typeface="Arial Unicode MS" pitchFamily="34" charset="-128"/>
                <a:cs typeface="Times New Roman" pitchFamily="18" charset="0"/>
              </a:rPr>
              <a:t>A management consulting firm has several clients and consultants.  A client can have several problems and the same problem can be an issue for several clients.  Each consultant specializes in only one problem type (e. g marketing, production) but several consultants could advise on one problem.  For each problem, the client is advised by only one consultant.</a:t>
            </a:r>
            <a:r>
              <a:rPr lang="en-US">
                <a:latin typeface="Arial Unicode MS" pitchFamily="34" charset="-128"/>
                <a:ea typeface="Arial Unicode MS" pitchFamily="34" charset="-128"/>
                <a:cs typeface="Arial Unicode MS" pitchFamily="34" charset="-128"/>
              </a:rPr>
              <a:t> </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1E929D-74D8-4B87-8450-9F7F66637BC6}" type="slidenum">
              <a:rPr lang="en-US"/>
              <a:pPr/>
              <a:t>191</a:t>
            </a:fld>
            <a:endParaRPr lang="en-US"/>
          </a:p>
        </p:txBody>
      </p:sp>
      <p:sp>
        <p:nvSpPr>
          <p:cNvPr id="24371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43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solidFill>
                  <a:srgbClr val="0000FF"/>
                </a:solidFill>
                <a:latin typeface="Arial Unicode MS" pitchFamily="34" charset="-128"/>
                <a:ea typeface="Arial Unicode MS" pitchFamily="34" charset="-128"/>
                <a:cs typeface="Arial Unicode MS" pitchFamily="34" charset="-128"/>
              </a:rPr>
              <a:t>If there is a table with columns A,B,C with Primary Key (A) and C is dependant on B (B </a:t>
            </a:r>
            <a:r>
              <a:rPr lang="en-US">
                <a:solidFill>
                  <a:srgbClr val="0000FF"/>
                </a:solidFill>
                <a:ea typeface="Arial Unicode MS" pitchFamily="34" charset="-128"/>
                <a:cs typeface="Arial Unicode MS" pitchFamily="34" charset="-128"/>
                <a:sym typeface="Wingdings" pitchFamily="2" charset="2"/>
              </a:rPr>
              <a:t></a:t>
            </a:r>
            <a:r>
              <a:rPr lang="en-US">
                <a:solidFill>
                  <a:srgbClr val="0000FF"/>
                </a:solidFill>
                <a:latin typeface="Arial Unicode MS" pitchFamily="34" charset="-128"/>
                <a:ea typeface="Arial Unicode MS" pitchFamily="34" charset="-128"/>
                <a:cs typeface="Arial Unicode MS" pitchFamily="34" charset="-128"/>
              </a:rPr>
              <a:t> C) then to be 3NF, the tables become</a:t>
            </a:r>
          </a:p>
          <a:p>
            <a:pPr marL="685800" lvl="1" indent="-228600" algn="just">
              <a:buFontTx/>
              <a:buAutoNum type="arabicPeriod"/>
            </a:pPr>
            <a:r>
              <a:rPr lang="en-US">
                <a:solidFill>
                  <a:srgbClr val="0000FF"/>
                </a:solidFill>
                <a:latin typeface="Arial Unicode MS" pitchFamily="34" charset="-128"/>
                <a:ea typeface="Arial Unicode MS" pitchFamily="34" charset="-128"/>
                <a:cs typeface="Arial Unicode MS" pitchFamily="34" charset="-128"/>
              </a:rPr>
              <a:t>Table with columns B,C with Primary Key (B)</a:t>
            </a:r>
          </a:p>
          <a:p>
            <a:pPr marL="685800" lvl="1" indent="-228600" algn="just">
              <a:buFontTx/>
              <a:buAutoNum type="arabicPeriod"/>
            </a:pPr>
            <a:r>
              <a:rPr lang="en-US">
                <a:solidFill>
                  <a:srgbClr val="0000FF"/>
                </a:solidFill>
                <a:latin typeface="Arial Unicode MS" pitchFamily="34" charset="-128"/>
                <a:cs typeface="Times New Roman" pitchFamily="18" charset="0"/>
              </a:rPr>
              <a:t>Table with fields A,B with Primary Key ( A), and Foreign Key (B)</a:t>
            </a:r>
            <a:r>
              <a:rPr lang="en-US">
                <a:solidFill>
                  <a:srgbClr val="0000FF"/>
                </a:solidFill>
                <a:latin typeface="Arial Unicode MS" pitchFamily="34" charset="-128"/>
                <a:ea typeface="Arial Unicode MS" pitchFamily="34" charset="-128"/>
                <a:cs typeface="Arial Unicode MS" pitchFamily="34" charset="-128"/>
              </a:rPr>
              <a:t> </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4A7194-AD30-4BBD-9246-97E8B8288617}" type="slidenum">
              <a:rPr lang="en-US"/>
              <a:pPr/>
              <a:t>192</a:t>
            </a:fld>
            <a:endParaRPr lang="en-US"/>
          </a:p>
        </p:txBody>
      </p:sp>
      <p:sp>
        <p:nvSpPr>
          <p:cNvPr id="24985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498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solidFill>
                  <a:srgbClr val="0000FF"/>
                </a:solidFill>
                <a:latin typeface="Arial Unicode MS" pitchFamily="34" charset="-128"/>
                <a:ea typeface="Arial Unicode MS" pitchFamily="34" charset="-128"/>
                <a:cs typeface="Arial Unicode MS" pitchFamily="34" charset="-128"/>
              </a:rPr>
              <a:t> </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DADA7-F5FE-48BB-B8E4-6750A5218480}" type="slidenum">
              <a:rPr lang="en-US"/>
              <a:pPr/>
              <a:t>193</a:t>
            </a:fld>
            <a:endParaRPr lang="en-US"/>
          </a:p>
        </p:txBody>
      </p:sp>
      <p:sp>
        <p:nvSpPr>
          <p:cNvPr id="24576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457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5B37C-A32C-4745-A1C6-CF4FC3CA47EA}" type="slidenum">
              <a:rPr lang="en-US"/>
              <a:pPr/>
              <a:t>194</a:t>
            </a:fld>
            <a:endParaRPr lang="en-US"/>
          </a:p>
        </p:txBody>
      </p:sp>
      <p:sp>
        <p:nvSpPr>
          <p:cNvPr id="25293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529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3AAE4D7F-1E33-42F8-B511-F7C8C40A7E44}" type="slidenum">
              <a:rPr lang="en-US" altLang="en-US" sz="1200"/>
              <a:pPr algn="r"/>
              <a:t>19</a:t>
            </a:fld>
            <a:endParaRPr lang="en-US" altLang="en-US" sz="1200" dirty="0"/>
          </a:p>
        </p:txBody>
      </p:sp>
      <p:sp>
        <p:nvSpPr>
          <p:cNvPr id="34818" name="Rectangle 2"/>
          <p:cNvSpPr>
            <a:spLocks noGrp="1" noRot="1" noChangeAspect="1" noChangeArrowheads="1" noTextEdit="1"/>
          </p:cNvSpPr>
          <p:nvPr>
            <p:ph type="sldImg"/>
          </p:nvPr>
        </p:nvSpPr>
        <p:spPr>
          <a:xfrm>
            <a:off x="1154410" y="686426"/>
            <a:ext cx="4549181" cy="3429000"/>
          </a:xfrm>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348063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D386F-6F47-4C74-A4C0-3B6241D0FB19}" type="slidenum">
              <a:rPr lang="en-US"/>
              <a:pPr/>
              <a:t>195</a:t>
            </a:fld>
            <a:endParaRPr lang="en-US"/>
          </a:p>
        </p:txBody>
      </p:sp>
      <p:sp>
        <p:nvSpPr>
          <p:cNvPr id="25497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549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r>
              <a:rPr lang="en-US">
                <a:latin typeface="Arial Unicode MS" pitchFamily="34" charset="-128"/>
                <a:ea typeface="Arial Unicode MS" pitchFamily="34" charset="-128"/>
                <a:cs typeface="Arial Unicode MS" pitchFamily="34" charset="-128"/>
              </a:rPr>
              <a:t>These cause update, addition and deletion anomalies.  </a:t>
            </a:r>
          </a:p>
          <a:p>
            <a:pPr marL="228600" indent="-228600" algn="just">
              <a:buFontTx/>
              <a:buChar char="•"/>
            </a:pPr>
            <a:r>
              <a:rPr lang="en-US">
                <a:latin typeface="Arial Unicode MS" pitchFamily="34" charset="-128"/>
                <a:ea typeface="Arial Unicode MS" pitchFamily="34" charset="-128"/>
                <a:cs typeface="Arial Unicode MS" pitchFamily="34" charset="-128"/>
              </a:rPr>
              <a:t>Insertion anomaly is that entity integrity would be violated if you tried to add a new employee who did not speak a foreign language.  </a:t>
            </a:r>
          </a:p>
          <a:p>
            <a:pPr marL="228600" indent="-228600" algn="just">
              <a:buFontTx/>
              <a:buChar char="•"/>
            </a:pPr>
            <a:r>
              <a:rPr lang="en-US">
                <a:latin typeface="Arial Unicode MS" pitchFamily="34" charset="-128"/>
                <a:ea typeface="Arial Unicode MS" pitchFamily="34" charset="-128"/>
                <a:cs typeface="Arial Unicode MS" pitchFamily="34" charset="-128"/>
              </a:rPr>
              <a:t>Update anomalies would occur if you tried to change Cooking to Chef.</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05ED46-C2D8-4A9F-B010-1DD516744C97}" type="slidenum">
              <a:rPr lang="en-US"/>
              <a:pPr/>
              <a:t>196</a:t>
            </a:fld>
            <a:endParaRPr lang="en-US"/>
          </a:p>
        </p:txBody>
      </p:sp>
      <p:sp>
        <p:nvSpPr>
          <p:cNvPr id="257026"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570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pPr marL="228600" indent="-228600" algn="just"/>
            <a:endParaRPr lang="en-US">
              <a:solidFill>
                <a:srgbClr val="0000FF"/>
              </a:solidFill>
              <a:latin typeface="Arial Unicode MS" pitchFamily="34" charset="-128"/>
              <a:ea typeface="Arial Unicode MS" pitchFamily="34" charset="-128"/>
              <a:cs typeface="Arial Unicode MS" pitchFamily="34" charset="-128"/>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A263A-BA96-4EF6-BA78-1646DF971BE7}" type="slidenum">
              <a:rPr lang="en-US"/>
              <a:pPr/>
              <a:t>197</a:t>
            </a:fld>
            <a:endParaRPr lang="en-US"/>
          </a:p>
        </p:txBody>
      </p:sp>
      <p:sp>
        <p:nvSpPr>
          <p:cNvPr id="25907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590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048300-CBDA-4C9F-BAB4-A3BDF7BC90F1}" type="slidenum">
              <a:rPr lang="en-US"/>
              <a:pPr/>
              <a:t>198</a:t>
            </a:fld>
            <a:endParaRPr lang="en-US"/>
          </a:p>
        </p:txBody>
      </p:sp>
      <p:sp>
        <p:nvSpPr>
          <p:cNvPr id="27341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734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5D21ECA9-AB72-4F4D-B287-29086ED63280}" type="slidenum">
              <a:rPr lang="en-US"/>
              <a:pPr/>
              <a:t>204</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28155D4-3005-4011-BE33-25A55C8B08A7}" type="slidenum">
              <a:rPr lang="en-US"/>
              <a:pPr/>
              <a:t>205</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7FBEDB7-23DE-4FC4-BC58-0C2707F1470A}" type="slidenum">
              <a:rPr lang="en-US"/>
              <a:pPr/>
              <a:t>206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5DDB5F7B-6FA6-4D2E-B0F4-613B3AECBCBF}" type="slidenum">
              <a:rPr lang="en-US"/>
              <a:pPr/>
              <a:t>207</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35D822A-55B6-4FA1-8260-72D9CA2D7D7C}" type="slidenum">
              <a:rPr lang="en-US"/>
              <a:pPr/>
              <a:t>208</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8041400-BDF1-42C9-98AB-3CE2D5164614}" type="slidenum">
              <a:rPr lang="en-US"/>
              <a:pPr/>
              <a:t>209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AE1106A-09D7-4CBD-A5F5-BE222B3FA3D1}" type="slidenum">
              <a:rPr lang="en-US" altLang="en-US" sz="1200"/>
              <a:pPr algn="r"/>
              <a:t>20</a:t>
            </a:fld>
            <a:endParaRPr lang="en-US" altLang="en-US" sz="1200" dirty="0"/>
          </a:p>
        </p:txBody>
      </p:sp>
      <p:sp>
        <p:nvSpPr>
          <p:cNvPr id="36866" name="Rectangle 2"/>
          <p:cNvSpPr>
            <a:spLocks noGrp="1" noRot="1" noChangeAspect="1" noChangeArrowheads="1" noTextEdit="1"/>
          </p:cNvSpPr>
          <p:nvPr>
            <p:ph type="sldImg"/>
          </p:nvPr>
        </p:nvSpPr>
        <p:spPr>
          <a:xfrm>
            <a:off x="1154410" y="686426"/>
            <a:ext cx="4549181" cy="342900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248988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D746F17-5EEA-4CFC-9955-6645DF0E9287}" type="slidenum">
              <a:rPr lang="en-US"/>
              <a:pPr/>
              <a:t>210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0B85B76-9DEE-45AF-96EC-4AA0306D9F44}" type="slidenum">
              <a:rPr lang="en-US"/>
              <a:pPr/>
              <a:t>211</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11BAF1F-0F14-496C-949D-2A2DF15BB5AB}" type="slidenum">
              <a:rPr lang="en-US"/>
              <a:pPr/>
              <a:t>212</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CF0E833-75AC-4896-82B6-EC5F184EC57C}" type="slidenum">
              <a:rPr lang="en-US"/>
              <a:pPr/>
              <a:t>213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3B77F2B-B50E-41CE-B3CD-404B66ABEE7A}" type="slidenum">
              <a:rPr lang="en-US"/>
              <a:pPr/>
              <a:t>214</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C4CE62-E63C-4B2A-8E8B-548257CCE83A}" type="slidenum">
              <a:rPr lang="en-US"/>
              <a:pPr/>
              <a:t>215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CACB7A4-384C-4B0F-A244-4D5C7F85DF18}" type="slidenum">
              <a:rPr lang="en-US"/>
              <a:pPr/>
              <a:t>216</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E0D0F04-AFF5-47D4-B58C-2B9D166F4F9A}" type="slidenum">
              <a:rPr lang="en-US"/>
              <a:pPr/>
              <a:t>218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FC149C42-1B17-49A6-A4F7-4103FB441A78}" type="slidenum">
              <a:rPr lang="en-US"/>
              <a:pPr/>
              <a:t>219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541E66F-7DCA-4F6C-8A35-C6804B2AAC8B}" type="slidenum">
              <a:rPr lang="en-US"/>
              <a:pPr/>
              <a:t>220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AE1106A-09D7-4CBD-A5F5-BE222B3FA3D1}" type="slidenum">
              <a:rPr lang="en-US" altLang="en-US" sz="1200"/>
              <a:pPr algn="r"/>
              <a:t>21</a:t>
            </a:fld>
            <a:endParaRPr lang="en-US" altLang="en-US" sz="1200" dirty="0"/>
          </a:p>
        </p:txBody>
      </p:sp>
      <p:sp>
        <p:nvSpPr>
          <p:cNvPr id="36866" name="Rectangle 2"/>
          <p:cNvSpPr>
            <a:spLocks noGrp="1" noRot="1" noChangeAspect="1" noChangeArrowheads="1" noTextEdit="1"/>
          </p:cNvSpPr>
          <p:nvPr>
            <p:ph type="sldImg"/>
          </p:nvPr>
        </p:nvSpPr>
        <p:spPr>
          <a:xfrm>
            <a:off x="1154410" y="686426"/>
            <a:ext cx="4549181" cy="342900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436202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9BADD40-186E-49F9-B130-1654E650EC19}" type="slidenum">
              <a:rPr lang="en-US"/>
              <a:pPr/>
              <a:t>221</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627ECC6F-BEA1-49B6-82CF-0516D2E43149}" type="slidenum">
              <a:rPr lang="en-US"/>
              <a:pPr/>
              <a:t>222</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FD023EC-A1DF-49AE-8FA2-B7E3DE8A0348}" type="slidenum">
              <a:rPr lang="en-US"/>
              <a:pPr/>
              <a:t>224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E10F277-27D6-46F6-A355-6485AF467EA0}" type="slidenum">
              <a:rPr lang="en-US"/>
              <a:pPr/>
              <a:t>225</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5EBC8E5-BB5B-40A5-A5D4-7A6DE42E5C39}" type="slidenum">
              <a:rPr lang="en-US"/>
              <a:pPr/>
              <a:t>226</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A173AD6-29D6-4ECC-9817-9AEEA2E86F81}" type="slidenum">
              <a:rPr lang="en-US"/>
              <a:pPr/>
              <a:t>227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870B89D-A522-4EC6-AAA3-7A094C5F7FDA}" type="slidenum">
              <a:rPr lang="en-US"/>
              <a:pPr/>
              <a:t>228</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B411CE2-E033-4DA5-A987-60ED52453164}" type="slidenum">
              <a:rPr lang="en-US"/>
              <a:pPr/>
              <a:t>229</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EC23EE4D-BD0A-4891-95AE-5AD389EB2CAA}" type="slidenum">
              <a:rPr lang="en-US"/>
              <a:pPr/>
              <a:t>230</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AAB3A9C-FF55-4514-8AEE-871A8C69FE16}" type="slidenum">
              <a:rPr lang="en-US"/>
              <a:pPr/>
              <a:t>231</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B19B9DFD-DF31-43CC-8BBB-94C6B775DF6A}" type="slidenum">
              <a:rPr lang="en-US" altLang="en-US" sz="1200"/>
              <a:pPr algn="r"/>
              <a:t>22</a:t>
            </a:fld>
            <a:endParaRPr lang="en-US" altLang="en-US" sz="1200" dirty="0"/>
          </a:p>
        </p:txBody>
      </p:sp>
      <p:sp>
        <p:nvSpPr>
          <p:cNvPr id="50178" name="Rectangle 2"/>
          <p:cNvSpPr>
            <a:spLocks noGrp="1" noRot="1" noChangeAspect="1" noChangeArrowheads="1" noTextEdit="1"/>
          </p:cNvSpPr>
          <p:nvPr>
            <p:ph type="sldImg"/>
          </p:nvPr>
        </p:nvSpPr>
        <p:spPr>
          <a:xfrm>
            <a:off x="1154410" y="686426"/>
            <a:ext cx="4549181"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434107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F0F3EEA-6A63-49BC-A2C7-FF7FAECFA2C1}" type="slidenum">
              <a:rPr lang="en-US"/>
              <a:pPr/>
              <a:t>232</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753D283-0FB9-43EF-B8F9-ADDB498F718E}" type="slidenum">
              <a:rPr lang="en-US"/>
              <a:pPr/>
              <a:t>234</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1E2E6C6-4105-428A-ACBC-532B7D93E10C}" type="slidenum">
              <a:rPr lang="en-US"/>
              <a:pPr/>
              <a:t>235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E12EDE6-7E7A-4AD0-A81F-AF670EBB5699}" type="slidenum">
              <a:rPr lang="en-US"/>
              <a:pPr/>
              <a:t>236</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7B7348A3-7F55-40CD-8BB3-95CA042E89A6}" type="slidenum">
              <a:rPr lang="en-US"/>
              <a:pPr/>
              <a:t>237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53B09BC-37F0-4C3E-B0D3-32A87A65CF8E}" type="slidenum">
              <a:rPr lang="en-US"/>
              <a:pPr/>
              <a:t>238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9D98DC3-E747-4860-BF7B-3856BF1A1371}" type="slidenum">
              <a:rPr lang="en-US"/>
              <a:pPr/>
              <a:t>239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ADC6542-E3D4-4240-B24A-E57B8324CFFC}" type="slidenum">
              <a:rPr lang="en-US"/>
              <a:pPr/>
              <a:t>241</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5BA700B-9750-41AB-B589-76D0FE9D458B}" type="slidenum">
              <a:rPr lang="en-US"/>
              <a:pPr/>
              <a:t>242</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4A3680D-F108-4F8C-BA7C-D9B36DD3E42A}" type="slidenum">
              <a:rPr lang="en-US"/>
              <a:pPr/>
              <a:t>243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7133" y="8688049"/>
            <a:ext cx="2970867" cy="455951"/>
          </a:xfrm>
          <a:prstGeom prst="rect">
            <a:avLst/>
          </a:prstGeom>
          <a:noFill/>
          <a:ln w="9525">
            <a:noFill/>
            <a:miter lim="800000"/>
            <a:headEnd/>
            <a:tailEnd/>
          </a:ln>
        </p:spPr>
        <p:txBody>
          <a:bodyPr wrap="none" lIns="91422" tIns="45711" rIns="91422" bIns="45711" anchor="b"/>
          <a:lstStyle/>
          <a:p>
            <a:pPr algn="r" defTabSz="912812"/>
            <a:fld id="{0D799AF1-7295-4E0B-8743-1CC5B98377B9}" type="slidenum">
              <a:rPr lang="en-US" sz="1200"/>
              <a:pPr algn="r" defTabSz="912812"/>
              <a:t>5</a:t>
            </a:fld>
            <a:endParaRPr lang="en-US" sz="1200" dirty="0"/>
          </a:p>
        </p:txBody>
      </p:sp>
      <p:sp>
        <p:nvSpPr>
          <p:cNvPr id="45059" name="Rectangle 2"/>
          <p:cNvSpPr>
            <a:spLocks noGrp="1" noRot="1" noChangeAspect="1" noChangeArrowheads="1" noTextEdit="1"/>
          </p:cNvSpPr>
          <p:nvPr>
            <p:ph type="sldImg"/>
          </p:nvPr>
        </p:nvSpPr>
        <p:spPr>
          <a:xfrm>
            <a:off x="1143000" y="685800"/>
            <a:ext cx="4572000" cy="3429000"/>
          </a:xfrm>
          <a:ln/>
        </p:spPr>
      </p:sp>
      <p:sp>
        <p:nvSpPr>
          <p:cNvPr id="45060"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0383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B19B9DFD-DF31-43CC-8BBB-94C6B775DF6A}" type="slidenum">
              <a:rPr lang="en-US" altLang="en-US" sz="1200"/>
              <a:pPr algn="r"/>
              <a:t>23</a:t>
            </a:fld>
            <a:endParaRPr lang="en-US" altLang="en-US" sz="1200" dirty="0"/>
          </a:p>
        </p:txBody>
      </p:sp>
      <p:sp>
        <p:nvSpPr>
          <p:cNvPr id="50178" name="Rectangle 2"/>
          <p:cNvSpPr>
            <a:spLocks noGrp="1" noRot="1" noChangeAspect="1" noChangeArrowheads="1" noTextEdit="1"/>
          </p:cNvSpPr>
          <p:nvPr>
            <p:ph type="sldImg"/>
          </p:nvPr>
        </p:nvSpPr>
        <p:spPr>
          <a:xfrm>
            <a:off x="1154410" y="686426"/>
            <a:ext cx="4549181"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42101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D38EB677-D3B8-4849-8099-6D21EF7CEEF8}" type="slidenum">
              <a:rPr lang="en-US"/>
              <a:pPr/>
              <a:t>244</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2EF8F0C-961A-4D16-90FB-F36CB4FBFB4A}" type="slidenum">
              <a:rPr lang="en-US"/>
              <a:pPr/>
              <a:t>245</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98D54A21-9186-4323-974D-DCB6327925CF}" type="slidenum">
              <a:rPr lang="en-US"/>
              <a:pPr/>
              <a:t>246</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18FF6F2-8464-449E-9539-368B29683B4B}" type="slidenum">
              <a:rPr lang="en-US"/>
              <a:pPr/>
              <a:t>247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D63AFC8-328F-40F9-AB51-C579649D23AC}" type="slidenum">
              <a:rPr lang="en-US"/>
              <a:pPr/>
              <a:t>248</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DC38C8B6-C827-40B5-87A5-7DD63D567ED2}" type="slidenum">
              <a:rPr lang="en-US"/>
              <a:pPr/>
              <a:t>249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85D5322-42E5-415F-8DF7-617701F6F8D2}" type="slidenum">
              <a:rPr lang="en-US"/>
              <a:pPr/>
              <a:t>250</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8510F9BF-3291-4AEF-9D3C-319C4B9ACECD}" type="slidenum">
              <a:rPr lang="en-US"/>
              <a:pPr/>
              <a:t>251</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A5C8782-F678-4734-B8CA-E805494C0DC4}" type="slidenum">
              <a:rPr lang="en-US"/>
              <a:pPr/>
              <a:t>253</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EFA39BC9-B4C4-4767-B0D9-95EBBC7DE416}" type="slidenum">
              <a:rPr lang="en-US" sz="1300"/>
              <a:pPr algn="r" defTabSz="914274"/>
              <a:t>255</a:t>
            </a:fld>
            <a:endParaRPr lang="en-US" sz="1300" dirty="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B19B9DFD-DF31-43CC-8BBB-94C6B775DF6A}" type="slidenum">
              <a:rPr lang="en-US" altLang="en-US" sz="1200"/>
              <a:pPr algn="r"/>
              <a:t>24</a:t>
            </a:fld>
            <a:endParaRPr lang="en-US" altLang="en-US" sz="1200" dirty="0"/>
          </a:p>
        </p:txBody>
      </p:sp>
      <p:sp>
        <p:nvSpPr>
          <p:cNvPr id="50178" name="Rectangle 2"/>
          <p:cNvSpPr>
            <a:spLocks noGrp="1" noRot="1" noChangeAspect="1" noChangeArrowheads="1" noTextEdit="1"/>
          </p:cNvSpPr>
          <p:nvPr>
            <p:ph type="sldImg"/>
          </p:nvPr>
        </p:nvSpPr>
        <p:spPr>
          <a:xfrm>
            <a:off x="1154410" y="686426"/>
            <a:ext cx="4549181"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1163928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18FBD8C5-4247-47E9-A359-986B7307A4B1}" type="slidenum">
              <a:rPr lang="en-US" sz="1300"/>
              <a:pPr algn="r" defTabSz="914274"/>
              <a:t>256</a:t>
            </a:fld>
            <a:endParaRPr lang="en-US" sz="1300" dirty="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14DCE3F5-B5AB-4802-8B1C-361475BD2AED}" type="slidenum">
              <a:rPr lang="en-US" sz="1300"/>
              <a:pPr algn="r" defTabSz="914274"/>
              <a:t>257</a:t>
            </a:fld>
            <a:endParaRPr lang="en-US" sz="1300" dirty="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E1B6E486-BD08-422A-86A3-C23DEA5C8FE2}" type="slidenum">
              <a:rPr lang="en-US" sz="1300"/>
              <a:pPr algn="r" defTabSz="914274"/>
              <a:t>258</a:t>
            </a:fld>
            <a:endParaRPr lang="en-US" sz="1300" dirty="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A043AB19-087B-4408-B2A5-AD0077E23A3A}" type="slidenum">
              <a:rPr lang="en-US"/>
              <a:pPr/>
              <a:t>259</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6EFD2EFF-DCE8-46A7-80E0-FBC5C104BBBC}" type="slidenum">
              <a:rPr lang="en-US"/>
              <a:pPr/>
              <a:t>260</a:t>
            </a:fld>
            <a:endParaRPr 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0227DB19-8AAC-43D4-A242-4B3700C61E53}" type="slidenum">
              <a:rPr lang="en-US"/>
              <a:pPr/>
              <a:t>261</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11EC3E91-B4AB-43F8-8572-90FE52CCBD8D}" type="slidenum">
              <a:rPr lang="en-US"/>
              <a:pPr/>
              <a:t>262</a:t>
            </a:fld>
            <a:endParaRPr 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099CCFAD-010C-4508-8393-FAE99A91FF6E}" type="slidenum">
              <a:rPr lang="en-US"/>
              <a:pPr/>
              <a:t>263</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A40DF4AC-5F92-41AA-92C7-0C72D0567231}" type="slidenum">
              <a:rPr lang="en-US"/>
              <a:pPr/>
              <a:t>264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3C7E3B99-FFA2-4FF9-BE75-B03CBE375D81}" type="slidenum">
              <a:rPr lang="en-US"/>
              <a:pPr/>
              <a:t>265</a:t>
            </a:fld>
            <a:endParaRPr 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2CA03AE4-EA27-469C-8E49-6A6D2386542F}" type="slidenum">
              <a:rPr lang="en-US" altLang="en-US" sz="1200"/>
              <a:pPr algn="r"/>
              <a:t>25</a:t>
            </a:fld>
            <a:endParaRPr lang="en-US" altLang="en-US" sz="1200" dirty="0"/>
          </a:p>
        </p:txBody>
      </p:sp>
      <p:sp>
        <p:nvSpPr>
          <p:cNvPr id="54274" name="Rectangle 2"/>
          <p:cNvSpPr>
            <a:spLocks noGrp="1" noRot="1" noChangeAspect="1" noChangeArrowheads="1" noTextEdit="1"/>
          </p:cNvSpPr>
          <p:nvPr>
            <p:ph type="sldImg"/>
          </p:nvPr>
        </p:nvSpPr>
        <p:spPr>
          <a:xfrm>
            <a:off x="1143000" y="685800"/>
            <a:ext cx="4572000" cy="34290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026899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9936E777-99E6-4411-A21E-637AE9042279}" type="slidenum">
              <a:rPr lang="en-US" sz="1300">
                <a:latin typeface="Times New Roman" pitchFamily="18" charset="0"/>
              </a:rPr>
              <a:pPr algn="r" defTabSz="914274"/>
              <a:t>266</a:t>
            </a:fld>
            <a:endParaRPr lang="en-US" sz="1300" dirty="0">
              <a:latin typeface="Times New Roman"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93EC1911-BE96-4367-AECE-458077725A59}" type="slidenum">
              <a:rPr lang="en-US"/>
              <a:pPr/>
              <a:t>267</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A3B573CD-DD85-47FF-8CBD-4F557E56A336}" type="slidenum">
              <a:rPr lang="en-US"/>
              <a:pPr/>
              <a:t>268</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56A994F2-2224-4B56-9B07-8487DD6F4753}" type="slidenum">
              <a:rPr lang="en-US" sz="1300">
                <a:latin typeface="Times New Roman" pitchFamily="18" charset="0"/>
              </a:rPr>
              <a:pPr algn="r" defTabSz="914274"/>
              <a:t>269</a:t>
            </a:fld>
            <a:endParaRPr lang="en-US" sz="1300" dirty="0">
              <a:latin typeface="Times New Roman"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92437430-2466-4D0B-825C-1C7F2E70F970}" type="slidenum">
              <a:rPr lang="en-US"/>
              <a:pPr/>
              <a:t>270</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C7BD69BD-38CB-4A52-8982-32CA968A6CC1}" type="slidenum">
              <a:rPr lang="en-US"/>
              <a:pPr/>
              <a:t>271</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80BDB7D7-420A-4F8A-A299-C95DA70F03F8}" type="slidenum">
              <a:rPr lang="en-US"/>
              <a:pPr/>
              <a:t>272</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50266E31-A970-4786-8038-F78F76AB622B}" type="slidenum">
              <a:rPr lang="en-US"/>
              <a:pPr/>
              <a:t>273</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306663ED-FFB8-431C-92F1-0AA373DC208F}" type="slidenum">
              <a:rPr lang="en-US"/>
              <a:pPr/>
              <a:t>274</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BD2B0505-FCA0-4AE8-81E4-006135F17499}" type="slidenum">
              <a:rPr lang="en-US"/>
              <a:pPr/>
              <a:t>275</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F692E26-C62E-47DD-B019-6402D6B97215}" type="slidenum">
              <a:rPr lang="en-US" altLang="en-US" sz="1200"/>
              <a:pPr algn="r"/>
              <a:t>26</a:t>
            </a:fld>
            <a:endParaRPr lang="en-US" altLang="en-US" sz="1200" dirty="0"/>
          </a:p>
        </p:txBody>
      </p:sp>
      <p:sp>
        <p:nvSpPr>
          <p:cNvPr id="52226" name="Rectangle 2"/>
          <p:cNvSpPr>
            <a:spLocks noGrp="1" noRot="1" noChangeAspect="1" noChangeArrowheads="1" noTextEdit="1"/>
          </p:cNvSpPr>
          <p:nvPr>
            <p:ph type="sldImg"/>
          </p:nvPr>
        </p:nvSpPr>
        <p:spPr>
          <a:xfrm>
            <a:off x="1154410" y="686426"/>
            <a:ext cx="4549181" cy="3429000"/>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261900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2E565F3B-FF98-4FA1-82C4-3E9A5167FC86}" type="slidenum">
              <a:rPr lang="en-US"/>
              <a:pPr/>
              <a:t>276</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59955CFA-1406-4DAA-B445-B6615026194B}" type="slidenum">
              <a:rPr lang="en-US"/>
              <a:pPr/>
              <a:t>277</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9405D41B-F1E3-48C5-9E44-102FE5DE7BBA}" type="slidenum">
              <a:rPr lang="en-US"/>
              <a:pPr/>
              <a:t>278</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25B4F52B-58E6-4CFC-855C-3E641C67055A}" type="slidenum">
              <a:rPr lang="en-US"/>
              <a:pPr/>
              <a:t>279</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1B0817D3-D3DE-40AA-A9AB-CE21ACDC6D95}" type="slidenum">
              <a:rPr lang="en-US"/>
              <a:pPr/>
              <a:t>283</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0A6E6B51-EF38-4A1C-B60C-FE9A88892EC5}" type="slidenum">
              <a:rPr lang="en-US"/>
              <a:pPr/>
              <a:t>284</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35BDF790-1548-46C4-ADCF-F8DE538392DD}" type="slidenum">
              <a:rPr lang="en-US"/>
              <a:pPr/>
              <a:t>285</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944A3822-1318-4488-82EE-8C1807B16A03}" type="slidenum">
              <a:rPr lang="en-US"/>
              <a:pPr/>
              <a:t>286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4A3F7B2E-625F-436A-A9DC-16E4052F0910}" type="slidenum">
              <a:rPr lang="en-US"/>
              <a:pPr/>
              <a:t>287</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00898650-620B-4826-BDC0-3C2CABEF05BE}" type="slidenum">
              <a:rPr lang="en-US"/>
              <a:pPr/>
              <a:t>288</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A9C50108-5EFA-4F84-9892-157B948F69F3}" type="slidenum">
              <a:rPr lang="en-US" altLang="en-US" sz="1200"/>
              <a:pPr algn="r"/>
              <a:t>27</a:t>
            </a:fld>
            <a:endParaRPr lang="en-US" altLang="en-US" sz="1200" dirty="0"/>
          </a:p>
        </p:txBody>
      </p:sp>
      <p:sp>
        <p:nvSpPr>
          <p:cNvPr id="56322" name="Rectangle 2"/>
          <p:cNvSpPr>
            <a:spLocks noGrp="1" noRot="1" noChangeAspect="1" noChangeArrowheads="1" noTextEdit="1"/>
          </p:cNvSpPr>
          <p:nvPr>
            <p:ph type="sldImg"/>
          </p:nvPr>
        </p:nvSpPr>
        <p:spPr>
          <a:xfrm>
            <a:off x="1154410" y="686426"/>
            <a:ext cx="4549181" cy="342900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971280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BB159772-67D7-4666-A0EC-9ED5421A7D80}" type="slidenum">
              <a:rPr lang="en-US"/>
              <a:pPr/>
              <a:t>289</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C9132F73-D730-4BAB-AB51-5C45F5D13E62}" type="slidenum">
              <a:rPr lang="en-US"/>
              <a:pPr/>
              <a:t>290</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63C4B916-D305-49F0-A44E-67A465DD9201}" type="slidenum">
              <a:rPr lang="en-US"/>
              <a:pPr/>
              <a:t>291</a:t>
            </a:fld>
            <a:endParaRPr lang="en-US"/>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p>
            <a:fld id="{A0948421-5CA5-4C4F-ADFF-7CE0CC04AE44}" type="slidenum">
              <a:rPr lang="en-US"/>
              <a:pPr/>
              <a:t>292</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06D962BA-1107-451F-81EC-01AD1D870154}" type="slidenum">
              <a:rPr lang="en-US" sz="1300">
                <a:latin typeface="Times New Roman" pitchFamily="18" charset="0"/>
              </a:rPr>
              <a:pPr algn="r" defTabSz="914274"/>
              <a:t>293</a:t>
            </a:fld>
            <a:endParaRPr lang="en-US" sz="1300" dirty="0">
              <a:latin typeface="Times New Roman"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txBox="1">
            <a:spLocks noGrp="1" noChangeArrowheads="1"/>
          </p:cNvSpPr>
          <p:nvPr/>
        </p:nvSpPr>
        <p:spPr bwMode="auto">
          <a:xfrm>
            <a:off x="3886408" y="8687425"/>
            <a:ext cx="2971593" cy="456575"/>
          </a:xfrm>
          <a:prstGeom prst="rect">
            <a:avLst/>
          </a:prstGeom>
          <a:noFill/>
          <a:ln w="9525">
            <a:noFill/>
            <a:miter lim="800000"/>
            <a:headEnd/>
            <a:tailEnd/>
          </a:ln>
        </p:spPr>
        <p:txBody>
          <a:bodyPr wrap="none" lIns="91427" tIns="45714" rIns="91427" bIns="45714" anchor="b"/>
          <a:lstStyle/>
          <a:p>
            <a:pPr algn="r" defTabSz="914274"/>
            <a:fld id="{6D0363FB-8F22-4070-A94E-A93D34DBB008}" type="slidenum">
              <a:rPr lang="en-US" sz="1300">
                <a:latin typeface="Times New Roman" pitchFamily="18" charset="0"/>
              </a:rPr>
              <a:pPr algn="r" defTabSz="914274"/>
              <a:t>295</a:t>
            </a:fld>
            <a:endParaRPr lang="en-US" sz="1300" dirty="0">
              <a:latin typeface="Times New Roman" pitchFamily="18"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A1ADF24F-7107-4F95-B2AC-4921971EC607}" type="slidenum">
              <a:rPr lang="en-US"/>
              <a:pPr/>
              <a:t>296</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D20AF0AA-192C-44E0-86C4-82D33A2D8AA4}" type="slidenum">
              <a:rPr lang="en-US"/>
              <a:pPr/>
              <a:t>297</a:t>
            </a:fld>
            <a:endParaRPr lang="en-US"/>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D555B4F3-B1B0-4774-B944-AB482F86D360}" type="slidenum">
              <a:rPr lang="en-US"/>
              <a:pPr/>
              <a:t>298</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7652DE1F-1654-4E2B-A65D-E53DB70AF1B7}" type="slidenum">
              <a:rPr lang="en-US"/>
              <a:pPr/>
              <a:t>299</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C2F2B756-9213-4637-9F3D-8CD40917EA0A}" type="slidenum">
              <a:rPr lang="en-US" altLang="en-US" sz="1200"/>
              <a:pPr algn="r"/>
              <a:t>28</a:t>
            </a:fld>
            <a:endParaRPr lang="en-US" altLang="en-US" sz="1200" dirty="0"/>
          </a:p>
        </p:txBody>
      </p:sp>
      <p:sp>
        <p:nvSpPr>
          <p:cNvPr id="62466" name="Rectangle 2"/>
          <p:cNvSpPr>
            <a:spLocks noGrp="1" noRot="1" noChangeAspect="1" noChangeArrowheads="1" noTextEdit="1"/>
          </p:cNvSpPr>
          <p:nvPr>
            <p:ph type="sldImg"/>
          </p:nvPr>
        </p:nvSpPr>
        <p:spPr>
          <a:xfrm>
            <a:off x="1154410" y="686426"/>
            <a:ext cx="4549181" cy="3429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351352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EBC731C8-1BF5-4715-BB8C-C5157E2ECCDE}" type="slidenum">
              <a:rPr lang="en-US"/>
              <a:pPr/>
              <a:t>300</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7FDDB12A-DC62-4C2C-B29D-CBC3F39FB4F2}" type="slidenum">
              <a:rPr lang="en-US"/>
              <a:pPr/>
              <a:t>301</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DDF880FC-E237-43E4-B73D-E39162125E90}" type="slidenum">
              <a:rPr lang="en-US"/>
              <a:pPr/>
              <a:t>302</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B3369DE5-2DA2-41FC-864D-A44D276B4F2B}" type="slidenum">
              <a:rPr lang="en-US"/>
              <a:pPr/>
              <a:t>321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8625F7B9-4734-400E-BE6F-115221B9069F}" type="slidenum">
              <a:rPr lang="en-US"/>
              <a:pPr/>
              <a:t>322</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AC784EFE-44C3-403C-AB2F-F6D195152F9D}" type="slidenum">
              <a:rPr lang="en-US"/>
              <a:pPr/>
              <a:t>323</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p:spPr>
        <p:txBody>
          <a:bodyPr/>
          <a:lstStyle/>
          <a:p>
            <a:fld id="{AC02A686-F656-4220-8F02-9D46F80EA28B}" type="slidenum">
              <a:rPr lang="en-US"/>
              <a:pPr/>
              <a:t>324</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A029920B-8ECB-4BFD-9342-5293618490C4}" type="slidenum">
              <a:rPr lang="en-US"/>
              <a:pPr/>
              <a:t>325</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DE996006-7B64-4617-897F-A87D318C5C63}" type="slidenum">
              <a:rPr lang="en-US"/>
              <a:pPr/>
              <a:t>328</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A44DD735-99CB-4C87-8755-9C4213FD241E}" type="slidenum">
              <a:rPr lang="en-US"/>
              <a:pPr/>
              <a:t>329</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C2F2B756-9213-4637-9F3D-8CD40917EA0A}" type="slidenum">
              <a:rPr lang="en-US" altLang="en-US" sz="1200"/>
              <a:pPr algn="r"/>
              <a:t>30</a:t>
            </a:fld>
            <a:endParaRPr lang="en-US" altLang="en-US" sz="1200" dirty="0"/>
          </a:p>
        </p:txBody>
      </p:sp>
      <p:sp>
        <p:nvSpPr>
          <p:cNvPr id="62466" name="Rectangle 2"/>
          <p:cNvSpPr>
            <a:spLocks noGrp="1" noRot="1" noChangeAspect="1" noChangeArrowheads="1" noTextEdit="1"/>
          </p:cNvSpPr>
          <p:nvPr>
            <p:ph type="sldImg"/>
          </p:nvPr>
        </p:nvSpPr>
        <p:spPr>
          <a:xfrm>
            <a:off x="1154410" y="686426"/>
            <a:ext cx="4549181" cy="3429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1103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E8F6CFE8-F4B8-4635-B9A3-190ADFF2F8A1}" type="slidenum">
              <a:rPr lang="en-US" altLang="en-US" sz="1200"/>
              <a:pPr algn="r"/>
              <a:t>31</a:t>
            </a:fld>
            <a:endParaRPr lang="en-US" altLang="en-US" sz="1200" dirty="0"/>
          </a:p>
        </p:txBody>
      </p:sp>
      <p:sp>
        <p:nvSpPr>
          <p:cNvPr id="60418" name="Rectangle 2"/>
          <p:cNvSpPr>
            <a:spLocks noGrp="1" noRot="1" noChangeAspect="1" noChangeArrowheads="1" noTextEdit="1"/>
          </p:cNvSpPr>
          <p:nvPr>
            <p:ph type="sldImg"/>
          </p:nvPr>
        </p:nvSpPr>
        <p:spPr>
          <a:xfrm>
            <a:off x="1154410" y="686426"/>
            <a:ext cx="4549181" cy="3429000"/>
          </a:xfrm>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55297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C2F2B756-9213-4637-9F3D-8CD40917EA0A}" type="slidenum">
              <a:rPr lang="en-US" altLang="en-US" sz="1200"/>
              <a:pPr algn="r"/>
              <a:t>32</a:t>
            </a:fld>
            <a:endParaRPr lang="en-US" altLang="en-US" sz="1200" dirty="0"/>
          </a:p>
        </p:txBody>
      </p:sp>
      <p:sp>
        <p:nvSpPr>
          <p:cNvPr id="62466" name="Rectangle 2"/>
          <p:cNvSpPr>
            <a:spLocks noGrp="1" noRot="1" noChangeAspect="1" noChangeArrowheads="1" noTextEdit="1"/>
          </p:cNvSpPr>
          <p:nvPr>
            <p:ph type="sldImg"/>
          </p:nvPr>
        </p:nvSpPr>
        <p:spPr>
          <a:xfrm>
            <a:off x="1154410" y="686426"/>
            <a:ext cx="4549181" cy="3429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862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C2F2B756-9213-4637-9F3D-8CD40917EA0A}" type="slidenum">
              <a:rPr lang="en-US" altLang="en-US" sz="1200"/>
              <a:pPr algn="r"/>
              <a:t>33</a:t>
            </a:fld>
            <a:endParaRPr lang="en-US" altLang="en-US" sz="1200" dirty="0"/>
          </a:p>
        </p:txBody>
      </p:sp>
      <p:sp>
        <p:nvSpPr>
          <p:cNvPr id="62466" name="Rectangle 2"/>
          <p:cNvSpPr>
            <a:spLocks noGrp="1" noRot="1" noChangeAspect="1" noChangeArrowheads="1" noTextEdit="1"/>
          </p:cNvSpPr>
          <p:nvPr>
            <p:ph type="sldImg"/>
          </p:nvPr>
        </p:nvSpPr>
        <p:spPr>
          <a:xfrm>
            <a:off x="1154410" y="686426"/>
            <a:ext cx="4549181" cy="3429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0520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7133" y="8688049"/>
            <a:ext cx="2970867" cy="455951"/>
          </a:xfrm>
          <a:prstGeom prst="rect">
            <a:avLst/>
          </a:prstGeom>
          <a:noFill/>
          <a:ln w="9525">
            <a:noFill/>
            <a:miter lim="800000"/>
            <a:headEnd/>
            <a:tailEnd/>
          </a:ln>
        </p:spPr>
        <p:txBody>
          <a:bodyPr wrap="none" lIns="91422" tIns="45711" rIns="91422" bIns="45711" anchor="b"/>
          <a:lstStyle/>
          <a:p>
            <a:pPr algn="r" defTabSz="912812"/>
            <a:fld id="{0D799AF1-7295-4E0B-8743-1CC5B98377B9}" type="slidenum">
              <a:rPr lang="en-US" sz="1200"/>
              <a:pPr algn="r" defTabSz="912812"/>
              <a:t>6</a:t>
            </a:fld>
            <a:endParaRPr lang="en-US" sz="1200" dirty="0"/>
          </a:p>
        </p:txBody>
      </p:sp>
      <p:sp>
        <p:nvSpPr>
          <p:cNvPr id="45059" name="Rectangle 2"/>
          <p:cNvSpPr>
            <a:spLocks noGrp="1" noRot="1" noChangeAspect="1" noChangeArrowheads="1" noTextEdit="1"/>
          </p:cNvSpPr>
          <p:nvPr>
            <p:ph type="sldImg"/>
          </p:nvPr>
        </p:nvSpPr>
        <p:spPr>
          <a:xfrm>
            <a:off x="1143000" y="685800"/>
            <a:ext cx="4572000" cy="3429000"/>
          </a:xfrm>
          <a:ln/>
        </p:spPr>
      </p:sp>
      <p:sp>
        <p:nvSpPr>
          <p:cNvPr id="45060"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621809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5188066E-62EE-4B9F-B875-24DB77358110}" type="slidenum">
              <a:rPr lang="en-US" altLang="en-US" sz="1200"/>
              <a:pPr algn="r"/>
              <a:t>34</a:t>
            </a:fld>
            <a:endParaRPr lang="en-US" altLang="en-US" sz="1200" dirty="0"/>
          </a:p>
        </p:txBody>
      </p:sp>
      <p:sp>
        <p:nvSpPr>
          <p:cNvPr id="64514" name="Rectangle 2"/>
          <p:cNvSpPr>
            <a:spLocks noGrp="1" noRot="1" noChangeAspect="1" noChangeArrowheads="1" noTextEdit="1"/>
          </p:cNvSpPr>
          <p:nvPr>
            <p:ph type="sldImg"/>
          </p:nvPr>
        </p:nvSpPr>
        <p:spPr>
          <a:xfrm>
            <a:off x="1143000" y="685800"/>
            <a:ext cx="4572000" cy="3429000"/>
          </a:xfrm>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6972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E0F9339-897F-48D6-BF47-88403A03B134}" type="slidenum">
              <a:rPr lang="en-US" altLang="en-US" sz="1200"/>
              <a:pPr algn="r"/>
              <a:t>35</a:t>
            </a:fld>
            <a:endParaRPr lang="en-US" altLang="en-US" sz="1200" dirty="0"/>
          </a:p>
        </p:txBody>
      </p:sp>
      <p:sp>
        <p:nvSpPr>
          <p:cNvPr id="66562" name="Rectangle 2"/>
          <p:cNvSpPr>
            <a:spLocks noGrp="1" noRot="1" noChangeAspect="1" noChangeArrowheads="1" noTextEdit="1"/>
          </p:cNvSpPr>
          <p:nvPr>
            <p:ph type="sldImg"/>
          </p:nvPr>
        </p:nvSpPr>
        <p:spPr>
          <a:xfrm>
            <a:off x="1143000" y="685800"/>
            <a:ext cx="4572000" cy="3429000"/>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7816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4FEA4BD3-34B5-41A4-AD0A-924F71A2839F}" type="slidenum">
              <a:rPr lang="en-US" altLang="en-US" sz="1200"/>
              <a:pPr algn="r"/>
              <a:t>36</a:t>
            </a:fld>
            <a:endParaRPr lang="en-US" altLang="en-US" sz="1200" dirty="0"/>
          </a:p>
        </p:txBody>
      </p:sp>
      <p:sp>
        <p:nvSpPr>
          <p:cNvPr id="68610" name="Rectangle 2"/>
          <p:cNvSpPr>
            <a:spLocks noGrp="1" noRot="1" noChangeAspect="1" noChangeArrowheads="1" noTextEdit="1"/>
          </p:cNvSpPr>
          <p:nvPr>
            <p:ph type="sldImg"/>
          </p:nvPr>
        </p:nvSpPr>
        <p:spPr>
          <a:xfrm>
            <a:off x="1154410" y="686426"/>
            <a:ext cx="4549181" cy="3429000"/>
          </a:xfrm>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033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7F56FCB1-80F0-44B7-88C8-FEB6304D9420}" type="slidenum">
              <a:rPr lang="en-US" altLang="en-US">
                <a:solidFill>
                  <a:schemeClr val="tx1"/>
                </a:solidFill>
                <a:latin typeface="Arial" charset="0"/>
                <a:ea typeface="MS PGothic" pitchFamily="34" charset="-128"/>
              </a:rPr>
              <a:pPr/>
              <a:t>38</a:t>
            </a:fld>
            <a:endParaRPr lang="en-US" altLang="en-US">
              <a:solidFill>
                <a:schemeClr val="tx1"/>
              </a:solidFill>
              <a:latin typeface="Arial" charset="0"/>
              <a:ea typeface="MS PGothic" pitchFamily="34" charset="-128"/>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p:cNvSpPr>
          <p:nvPr>
            <p:ph type="body" idx="1"/>
          </p:nvPr>
        </p:nvSpPr>
        <p:spPr>
          <a:noFill/>
          <a:ln/>
        </p:spPr>
        <p:txBody>
          <a:bodyPr/>
          <a:lstStyle/>
          <a:p>
            <a:endParaRPr lang="en-US" altLang="en-US"/>
          </a:p>
        </p:txBody>
      </p:sp>
      <p:sp>
        <p:nvSpPr>
          <p:cNvPr id="14340" name="Slide Number Placeholder 3"/>
          <p:cNvSpPr>
            <a:spLocks noGrp="1"/>
          </p:cNvSpPr>
          <p:nvPr>
            <p:ph type="sldNum" sz="quarter" idx="5"/>
          </p:nvPr>
        </p:nvSpPr>
        <p:spPr>
          <a:noFill/>
        </p:spPr>
        <p:txBody>
          <a:bodyPr/>
          <a:lstStyle/>
          <a:p>
            <a:fld id="{CAA71469-7BC8-440A-B2A5-F5D36FD90E4A}" type="slidenum">
              <a:rPr lang="en-US" altLang="en-US">
                <a:solidFill>
                  <a:schemeClr val="tx1"/>
                </a:solidFill>
                <a:latin typeface="Arial" charset="0"/>
                <a:ea typeface="MS PGothic" pitchFamily="34" charset="-128"/>
              </a:rPr>
              <a:pPr/>
              <a:t>41</a:t>
            </a:fld>
            <a:endParaRPr lang="en-US" altLang="en-US">
              <a:solidFill>
                <a:schemeClr val="tx1"/>
              </a:solidFill>
              <a:latin typeface="Arial" charset="0"/>
              <a:ea typeface="MS PGothic"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61875900-F603-444A-8A6E-82E3E2B04177}" type="slidenum">
              <a:rPr lang="en-US" altLang="en-US"/>
              <a:pPr/>
              <a:t>42</a:t>
            </a:fld>
            <a:endParaRPr lang="en-US" altLang="en-US"/>
          </a:p>
        </p:txBody>
      </p:sp>
      <p:sp>
        <p:nvSpPr>
          <p:cNvPr id="16387"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6388"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7</a:t>
            </a:r>
          </a:p>
        </p:txBody>
      </p:sp>
      <p:sp>
        <p:nvSpPr>
          <p:cNvPr id="16389"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6390"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6391"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16392"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C4E213A-40A0-45F2-B4C4-AF0CE672301D}" type="slidenum">
              <a:rPr lang="en-US" altLang="en-US"/>
              <a:pPr/>
              <a:t>43</a:t>
            </a:fld>
            <a:endParaRPr lang="en-US" altLang="en-US"/>
          </a:p>
        </p:txBody>
      </p:sp>
      <p:sp>
        <p:nvSpPr>
          <p:cNvPr id="18435"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8436"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7</a:t>
            </a:r>
          </a:p>
        </p:txBody>
      </p:sp>
      <p:sp>
        <p:nvSpPr>
          <p:cNvPr id="18437"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8438"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18439"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18440"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0D36EE23-2A39-454E-9455-8DB2B1BF132D}" type="slidenum">
              <a:rPr lang="en-US" altLang="en-US"/>
              <a:pPr/>
              <a:t>44</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535B6C7-622E-4A62-8075-1A25690E1804}" type="slidenum">
              <a:rPr lang="en-US" altLang="en-US"/>
              <a:pPr/>
              <a:t>45</a:t>
            </a:fld>
            <a:endParaRPr lang="en-US" altLang="en-US"/>
          </a:p>
        </p:txBody>
      </p:sp>
      <p:sp>
        <p:nvSpPr>
          <p:cNvPr id="22531" name="Rectangle 2"/>
          <p:cNvSpPr>
            <a:spLocks noGrp="1" noRot="1" noChangeAspect="1" noChangeArrowheads="1" noTextEdit="1"/>
          </p:cNvSpPr>
          <p:nvPr>
            <p:ph type="sldImg"/>
          </p:nvPr>
        </p:nvSpPr>
        <p:spPr>
          <a:xfrm>
            <a:off x="1152525" y="690563"/>
            <a:ext cx="4554538" cy="3417887"/>
          </a:xfrm>
          <a:ln/>
        </p:spPr>
      </p:sp>
      <p:sp>
        <p:nvSpPr>
          <p:cNvPr id="22532" name="Rectangle 3"/>
          <p:cNvSpPr>
            <a:spLocks noGrp="1" noChangeArrowheads="1"/>
          </p:cNvSpPr>
          <p:nvPr>
            <p:ph type="body" idx="1"/>
          </p:nvPr>
        </p:nvSpPr>
        <p:spPr>
          <a:xfrm>
            <a:off x="913772" y="4342141"/>
            <a:ext cx="5030456" cy="4115430"/>
          </a:xfrm>
          <a:noFill/>
          <a:ln/>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6E351D5-1795-4902-8229-9A0A8F446286}" type="slidenum">
              <a:rPr lang="en-US" altLang="en-US"/>
              <a:pPr/>
              <a:t>46</a:t>
            </a:fld>
            <a:endParaRPr lang="en-US" alt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4516B392-AB16-433E-A341-C08B2964F80A}" type="slidenum">
              <a:rPr lang="en-US" altLang="en-US" sz="1200"/>
              <a:pPr algn="r"/>
              <a:t>7</a:t>
            </a:fld>
            <a:endParaRPr lang="en-US" altLang="en-US" sz="1200" dirty="0"/>
          </a:p>
        </p:txBody>
      </p:sp>
      <p:sp>
        <p:nvSpPr>
          <p:cNvPr id="14338" name="Rectangle 2"/>
          <p:cNvSpPr>
            <a:spLocks noGrp="1" noRot="1" noChangeAspect="1" noChangeArrowheads="1" noTextEdit="1"/>
          </p:cNvSpPr>
          <p:nvPr>
            <p:ph type="sldImg"/>
          </p:nvPr>
        </p:nvSpPr>
        <p:spPr>
          <a:xfrm>
            <a:off x="1143000" y="685800"/>
            <a:ext cx="4572000" cy="3429000"/>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63DC137-C91A-460F-9192-5B7E5F6720AA}" type="slidenum">
              <a:rPr lang="en-US" altLang="en-US"/>
              <a:pPr/>
              <a:t>47</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4338349-EF89-4EEA-AC0A-8F4E559F8073}" type="slidenum">
              <a:rPr lang="en-US" altLang="en-US"/>
              <a:pPr/>
              <a:t>48</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6CF8502F-84CA-4D2F-84DC-656548436517}" type="slidenum">
              <a:rPr lang="en-US" altLang="en-US"/>
              <a:pPr/>
              <a:t>49</a:t>
            </a:fld>
            <a:endParaRPr lang="en-US" altLang="en-US"/>
          </a:p>
        </p:txBody>
      </p:sp>
      <p:sp>
        <p:nvSpPr>
          <p:cNvPr id="30723"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30724"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18</a:t>
            </a:r>
          </a:p>
        </p:txBody>
      </p:sp>
      <p:sp>
        <p:nvSpPr>
          <p:cNvPr id="30725"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30726"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30727"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30728"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defTabSz="912003"/>
            <a:fld id="{192C780C-8A73-4AA9-AF60-C171AD41A4EC}" type="slidenum">
              <a:rPr lang="en-US" altLang="en-US">
                <a:solidFill>
                  <a:schemeClr val="tx1"/>
                </a:solidFill>
                <a:latin typeface="Times New Roman" pitchFamily="18" charset="0"/>
              </a:rPr>
              <a:pPr defTabSz="912003"/>
              <a:t>52</a:t>
            </a:fld>
            <a:endParaRPr lang="en-US" altLang="en-US" dirty="0">
              <a:solidFill>
                <a:schemeClr val="tx1"/>
              </a:solidFill>
              <a:latin typeface="Times New Roman"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8D9AC71F-1335-4628-9330-305AE86F3B0C}" type="slidenum">
              <a:rPr lang="en-US" altLang="en-US"/>
              <a:pPr/>
              <a:t>54</a:t>
            </a:fld>
            <a:endParaRPr lang="en-US"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90B3163-B1E8-4EE6-AE90-90FB654F43CC}" type="slidenum">
              <a:rPr lang="en-US" altLang="en-US"/>
              <a:pPr/>
              <a:t>55</a:t>
            </a:fld>
            <a:endParaRPr lang="en-US" alt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A3444ED-DA78-4AAF-B89B-46B1EAE0AF11}" type="slidenum">
              <a:rPr lang="en-US" altLang="en-US"/>
              <a:pPr/>
              <a:t>66</a:t>
            </a:fld>
            <a:endParaRPr lang="en-US" altLang="en-US"/>
          </a:p>
        </p:txBody>
      </p:sp>
      <p:sp>
        <p:nvSpPr>
          <p:cNvPr id="48131"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48132"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18</a:t>
            </a:r>
          </a:p>
        </p:txBody>
      </p:sp>
      <p:sp>
        <p:nvSpPr>
          <p:cNvPr id="48133"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48134"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48135"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48136"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D62BBD52-BF29-47A6-8AD4-0CD1D4C79153}" type="slidenum">
              <a:rPr lang="en-US" altLang="en-US"/>
              <a:pPr/>
              <a:t>67</a:t>
            </a:fld>
            <a:endParaRPr lang="en-US" altLang="en-US"/>
          </a:p>
        </p:txBody>
      </p:sp>
      <p:sp>
        <p:nvSpPr>
          <p:cNvPr id="50179" name="Rectangle 2"/>
          <p:cNvSpPr>
            <a:spLocks noChangeArrowheads="1"/>
          </p:cNvSpPr>
          <p:nvPr/>
        </p:nvSpPr>
        <p:spPr bwMode="auto">
          <a:xfrm>
            <a:off x="3885887" y="1"/>
            <a:ext cx="2972114" cy="456570"/>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0180" name="Rectangle 3"/>
          <p:cNvSpPr>
            <a:spLocks noChangeArrowheads="1"/>
          </p:cNvSpPr>
          <p:nvPr/>
        </p:nvSpPr>
        <p:spPr bwMode="auto">
          <a:xfrm>
            <a:off x="3885887" y="8687430"/>
            <a:ext cx="2972114" cy="456570"/>
          </a:xfrm>
          <a:prstGeom prst="rect">
            <a:avLst/>
          </a:prstGeom>
          <a:noFill/>
          <a:ln w="12700">
            <a:noFill/>
            <a:miter lim="800000"/>
            <a:headEnd/>
            <a:tailEnd/>
          </a:ln>
        </p:spPr>
        <p:txBody>
          <a:bodyPr lIns="90480" tIns="44446" rIns="90480" bIns="44446" anchor="b"/>
          <a:lstStyle/>
          <a:p>
            <a:pPr algn="r" defTabSz="913576"/>
            <a:r>
              <a:rPr lang="en-US" altLang="en-US" sz="1200" dirty="0">
                <a:latin typeface="Times New Roman" pitchFamily="18" charset="0"/>
              </a:rPr>
              <a:t>5</a:t>
            </a:r>
          </a:p>
        </p:txBody>
      </p:sp>
      <p:sp>
        <p:nvSpPr>
          <p:cNvPr id="50181" name="Rectangle 4"/>
          <p:cNvSpPr>
            <a:spLocks noChangeArrowheads="1"/>
          </p:cNvSpPr>
          <p:nvPr/>
        </p:nvSpPr>
        <p:spPr bwMode="auto">
          <a:xfrm>
            <a:off x="0" y="8687430"/>
            <a:ext cx="2972115" cy="456570"/>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0182" name="Rectangle 5"/>
          <p:cNvSpPr>
            <a:spLocks noChangeArrowheads="1"/>
          </p:cNvSpPr>
          <p:nvPr/>
        </p:nvSpPr>
        <p:spPr bwMode="auto">
          <a:xfrm>
            <a:off x="0" y="1"/>
            <a:ext cx="2972115" cy="456570"/>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0183" name="Rectangle 6"/>
          <p:cNvSpPr>
            <a:spLocks noGrp="1" noRot="1" noChangeAspect="1" noChangeArrowheads="1" noTextEdit="1"/>
          </p:cNvSpPr>
          <p:nvPr>
            <p:ph type="sldImg"/>
          </p:nvPr>
        </p:nvSpPr>
        <p:spPr>
          <a:xfrm>
            <a:off x="1152525" y="692150"/>
            <a:ext cx="4552950" cy="3416300"/>
          </a:xfrm>
          <a:ln w="12700" cap="flat"/>
        </p:spPr>
      </p:sp>
      <p:sp>
        <p:nvSpPr>
          <p:cNvPr id="50184" name="Rectangle 7"/>
          <p:cNvSpPr>
            <a:spLocks noGrp="1" noChangeArrowheads="1"/>
          </p:cNvSpPr>
          <p:nvPr>
            <p:ph type="body" idx="1"/>
          </p:nvPr>
        </p:nvSpPr>
        <p:spPr>
          <a:noFill/>
          <a:ln/>
        </p:spPr>
        <p:txBody>
          <a:bodyPr lIns="90480" tIns="44446" rIns="90480" bIns="44446"/>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C5E1BA36-5E88-4FD8-8334-AAD67E1FD1CA}" type="slidenum">
              <a:rPr lang="en-US" altLang="en-US"/>
              <a:pPr/>
              <a:t>68</a:t>
            </a:fld>
            <a:endParaRPr lang="en-US" altLang="en-US"/>
          </a:p>
        </p:txBody>
      </p:sp>
      <p:sp>
        <p:nvSpPr>
          <p:cNvPr id="52227"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2228"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22</a:t>
            </a:r>
          </a:p>
        </p:txBody>
      </p:sp>
      <p:sp>
        <p:nvSpPr>
          <p:cNvPr id="52229"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2230"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2231"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52232"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894DE881-6802-4AA5-B34B-D0489D66FC11}" type="slidenum">
              <a:rPr lang="en-US" altLang="en-US"/>
              <a:pPr/>
              <a:t>69</a:t>
            </a:fld>
            <a:endParaRPr lang="en-US" altLang="en-US"/>
          </a:p>
        </p:txBody>
      </p:sp>
      <p:sp>
        <p:nvSpPr>
          <p:cNvPr id="54275"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4276"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22</a:t>
            </a:r>
          </a:p>
        </p:txBody>
      </p:sp>
      <p:sp>
        <p:nvSpPr>
          <p:cNvPr id="54277"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4278"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4279"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54280"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5E2E42CA-A09A-4793-8A18-57204D130B58}" type="slidenum">
              <a:rPr lang="en-US" altLang="en-US" sz="1200"/>
              <a:pPr algn="r"/>
              <a:t>8</a:t>
            </a:fld>
            <a:endParaRPr lang="en-US" altLang="en-US" sz="1200" dirty="0"/>
          </a:p>
        </p:txBody>
      </p:sp>
      <p:sp>
        <p:nvSpPr>
          <p:cNvPr id="16386" name="Rectangle 2"/>
          <p:cNvSpPr>
            <a:spLocks noGrp="1" noRot="1" noChangeAspect="1" noChangeArrowheads="1" noTextEdit="1"/>
          </p:cNvSpPr>
          <p:nvPr>
            <p:ph type="sldImg"/>
          </p:nvPr>
        </p:nvSpPr>
        <p:spPr>
          <a:xfrm>
            <a:off x="1143000" y="685800"/>
            <a:ext cx="4572000" cy="3429000"/>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DEF8C70-E1F7-442B-A651-4DFE8E9722BF}" type="slidenum">
              <a:rPr lang="en-US" altLang="en-US"/>
              <a:pPr/>
              <a:t>70</a:t>
            </a:fld>
            <a:endParaRPr lang="en-US" altLang="en-US"/>
          </a:p>
        </p:txBody>
      </p:sp>
      <p:sp>
        <p:nvSpPr>
          <p:cNvPr id="56323"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6324"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23</a:t>
            </a:r>
          </a:p>
        </p:txBody>
      </p:sp>
      <p:sp>
        <p:nvSpPr>
          <p:cNvPr id="56325"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6326"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6327"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56328"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DA125EF-23E2-459E-95F3-18A366A5527A}" type="slidenum">
              <a:rPr lang="en-US" altLang="en-US"/>
              <a:pPr/>
              <a:t>71</a:t>
            </a:fld>
            <a:endParaRPr lang="en-US" altLang="en-US"/>
          </a:p>
        </p:txBody>
      </p:sp>
      <p:sp>
        <p:nvSpPr>
          <p:cNvPr id="58371" name="Rectangle 2"/>
          <p:cNvSpPr>
            <a:spLocks noChangeArrowheads="1"/>
          </p:cNvSpPr>
          <p:nvPr/>
        </p:nvSpPr>
        <p:spPr bwMode="auto">
          <a:xfrm>
            <a:off x="3884316" y="0"/>
            <a:ext cx="2973684"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8372" name="Rectangle 3"/>
          <p:cNvSpPr>
            <a:spLocks noChangeArrowheads="1"/>
          </p:cNvSpPr>
          <p:nvPr/>
        </p:nvSpPr>
        <p:spPr bwMode="auto">
          <a:xfrm>
            <a:off x="3884316" y="8685856"/>
            <a:ext cx="2973684" cy="458144"/>
          </a:xfrm>
          <a:prstGeom prst="rect">
            <a:avLst/>
          </a:prstGeom>
          <a:noFill/>
          <a:ln w="12700">
            <a:noFill/>
            <a:miter lim="800000"/>
            <a:headEnd/>
            <a:tailEnd/>
          </a:ln>
        </p:spPr>
        <p:txBody>
          <a:bodyPr lIns="19048" tIns="0" rIns="19048" bIns="0" anchor="b"/>
          <a:lstStyle/>
          <a:p>
            <a:pPr algn="r" defTabSz="949741"/>
            <a:r>
              <a:rPr lang="en-US" altLang="en-US" sz="1000" i="1" dirty="0">
                <a:latin typeface="Times New Roman" pitchFamily="18" charset="0"/>
              </a:rPr>
              <a:t>23</a:t>
            </a:r>
          </a:p>
        </p:txBody>
      </p:sp>
      <p:sp>
        <p:nvSpPr>
          <p:cNvPr id="58373" name="Rectangle 4"/>
          <p:cNvSpPr>
            <a:spLocks noChangeArrowheads="1"/>
          </p:cNvSpPr>
          <p:nvPr/>
        </p:nvSpPr>
        <p:spPr bwMode="auto">
          <a:xfrm>
            <a:off x="0" y="8685856"/>
            <a:ext cx="2972115" cy="458144"/>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8374" name="Rectangle 5"/>
          <p:cNvSpPr>
            <a:spLocks noChangeArrowheads="1"/>
          </p:cNvSpPr>
          <p:nvPr/>
        </p:nvSpPr>
        <p:spPr bwMode="auto">
          <a:xfrm>
            <a:off x="0" y="0"/>
            <a:ext cx="2972115" cy="454996"/>
          </a:xfrm>
          <a:prstGeom prst="rect">
            <a:avLst/>
          </a:prstGeom>
          <a:noFill/>
          <a:ln w="12700">
            <a:noFill/>
            <a:miter lim="800000"/>
            <a:headEnd/>
            <a:tailEnd/>
          </a:ln>
        </p:spPr>
        <p:txBody>
          <a:bodyPr wrap="none" lIns="90571" tIns="45286" rIns="90571" bIns="45286" anchor="ctr"/>
          <a:lstStyle/>
          <a:p>
            <a:pPr algn="ctr"/>
            <a:endParaRPr lang="en-US" altLang="en-US"/>
          </a:p>
        </p:txBody>
      </p:sp>
      <p:sp>
        <p:nvSpPr>
          <p:cNvPr id="58375" name="Rectangle 6"/>
          <p:cNvSpPr>
            <a:spLocks noGrp="1" noRot="1" noChangeAspect="1" noChangeArrowheads="1" noTextEdit="1"/>
          </p:cNvSpPr>
          <p:nvPr>
            <p:ph type="sldImg"/>
          </p:nvPr>
        </p:nvSpPr>
        <p:spPr>
          <a:xfrm>
            <a:off x="1152525" y="692150"/>
            <a:ext cx="4552950" cy="3416300"/>
          </a:xfrm>
          <a:ln w="12700" cap="flat">
            <a:solidFill>
              <a:schemeClr val="tx1"/>
            </a:solidFill>
          </a:ln>
        </p:spPr>
      </p:sp>
      <p:sp>
        <p:nvSpPr>
          <p:cNvPr id="58376" name="Rectangle 7"/>
          <p:cNvSpPr>
            <a:spLocks noGrp="1" noChangeArrowheads="1"/>
          </p:cNvSpPr>
          <p:nvPr>
            <p:ph type="body" idx="1"/>
          </p:nvPr>
        </p:nvSpPr>
        <p:spPr>
          <a:xfrm>
            <a:off x="913773" y="4342140"/>
            <a:ext cx="5028886" cy="4113856"/>
          </a:xfrm>
          <a:noFill/>
          <a:ln/>
        </p:spPr>
        <p:txBody>
          <a:bodyPr lIns="93655" tIns="47620" rIns="93655" bIns="47620"/>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F8F9C8D-1E54-4524-ACB4-C566B3320574}" type="slidenum">
              <a:rPr lang="en-US" altLang="en-US"/>
              <a:pPr/>
              <a:t>72</a:t>
            </a:fld>
            <a:endParaRPr lang="en-US" alt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4B64C8-56F4-412C-A096-460A1996127B}" type="slidenum">
              <a:rPr lang="en-US" altLang="en-US" sz="1200"/>
              <a:pPr/>
              <a:t>74</a:t>
            </a:fld>
            <a:endParaRPr lang="en-US" altLang="en-US" sz="1200"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A5814F0E-33C5-4FFC-97A8-A1EDBAA0258F}" type="slidenum">
              <a:rPr lang="en-US" altLang="en-US" sz="1200"/>
              <a:pPr/>
              <a:t>75</a:t>
            </a:fld>
            <a:endParaRPr lang="en-US" altLang="en-US" sz="1200" dirty="0"/>
          </a:p>
        </p:txBody>
      </p:sp>
      <p:sp>
        <p:nvSpPr>
          <p:cNvPr id="72706"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7"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1</a:t>
            </a:r>
          </a:p>
        </p:txBody>
      </p:sp>
      <p:sp>
        <p:nvSpPr>
          <p:cNvPr id="72708"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9"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10" name="Rectangle 6"/>
          <p:cNvSpPr>
            <a:spLocks noGrp="1" noRot="1" noChangeAspect="1" noChangeArrowheads="1" noTextEdit="1"/>
          </p:cNvSpPr>
          <p:nvPr>
            <p:ph type="sldImg"/>
          </p:nvPr>
        </p:nvSpPr>
        <p:spPr>
          <a:xfrm>
            <a:off x="1163744" y="692681"/>
            <a:ext cx="4530512" cy="3414927"/>
          </a:xfrm>
          <a:ln w="12700" cap="flat"/>
        </p:spPr>
      </p:sp>
      <p:sp>
        <p:nvSpPr>
          <p:cNvPr id="72711"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extLst>
      <p:ext uri="{BB962C8B-B14F-4D97-AF65-F5344CB8AC3E}">
        <p14:creationId xmlns:p14="http://schemas.microsoft.com/office/powerpoint/2010/main" val="481492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48DD873-39B1-4B0F-9E11-CA0A5E740CE2}" type="slidenum">
              <a:rPr lang="en-US" altLang="en-US" sz="1200"/>
              <a:pPr/>
              <a:t>76</a:t>
            </a:fld>
            <a:endParaRPr lang="en-US" altLang="en-US" sz="1200" dirty="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48DD873-39B1-4B0F-9E11-CA0A5E740CE2}" type="slidenum">
              <a:rPr lang="en-US" altLang="en-US" sz="1200"/>
              <a:pPr/>
              <a:t>77</a:t>
            </a:fld>
            <a:endParaRPr lang="en-US" altLang="en-US" sz="1200" dirty="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A82168F-E865-405F-BB81-ED9E0172F23B}" type="slidenum">
              <a:rPr lang="en-US" altLang="en-US" sz="1200"/>
              <a:pPr/>
              <a:t>78</a:t>
            </a:fld>
            <a:endParaRPr lang="en-US" altLang="en-US" sz="1200"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A82168F-E865-405F-BB81-ED9E0172F23B}" type="slidenum">
              <a:rPr lang="en-US" altLang="en-US" sz="1200"/>
              <a:pPr/>
              <a:t>79</a:t>
            </a:fld>
            <a:endParaRPr lang="en-US" altLang="en-US" sz="1200"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2" eaLnBrk="0" hangingPunct="0">
              <a:defRPr sz="1600">
                <a:solidFill>
                  <a:schemeClr val="tx1"/>
                </a:solidFill>
                <a:latin typeface="Helvetica" panose="020B0604020202020204" pitchFamily="34" charset="0"/>
                <a:ea typeface="MS PGothic" panose="020B0600070205080204" pitchFamily="34" charset="-128"/>
              </a:defRPr>
            </a:lvl1pPr>
            <a:lvl2pPr marL="729003" indent="-280386" defTabSz="912812" eaLnBrk="0" hangingPunct="0">
              <a:defRPr sz="1600">
                <a:solidFill>
                  <a:schemeClr val="tx1"/>
                </a:solidFill>
                <a:latin typeface="Helvetica" panose="020B0604020202020204" pitchFamily="34" charset="0"/>
                <a:ea typeface="MS PGothic" panose="020B0600070205080204" pitchFamily="34" charset="-128"/>
              </a:defRPr>
            </a:lvl2pPr>
            <a:lvl3pPr marL="1121543" indent="-224308" defTabSz="912812" eaLnBrk="0" hangingPunct="0">
              <a:defRPr sz="1600">
                <a:solidFill>
                  <a:schemeClr val="tx1"/>
                </a:solidFill>
                <a:latin typeface="Helvetica" panose="020B0604020202020204" pitchFamily="34" charset="0"/>
                <a:ea typeface="MS PGothic" panose="020B0600070205080204" pitchFamily="34" charset="-128"/>
              </a:defRPr>
            </a:lvl3pPr>
            <a:lvl4pPr marL="1570161" indent="-224308" defTabSz="912812" eaLnBrk="0" hangingPunct="0">
              <a:defRPr sz="1600">
                <a:solidFill>
                  <a:schemeClr val="tx1"/>
                </a:solidFill>
                <a:latin typeface="Helvetica" panose="020B0604020202020204" pitchFamily="34" charset="0"/>
                <a:ea typeface="MS PGothic" panose="020B0600070205080204" pitchFamily="34" charset="-128"/>
              </a:defRPr>
            </a:lvl4pPr>
            <a:lvl5pPr marL="2018777" indent="-224308" defTabSz="912812" eaLnBrk="0" hangingPunct="0">
              <a:defRPr sz="1600">
                <a:solidFill>
                  <a:schemeClr val="tx1"/>
                </a:solidFill>
                <a:latin typeface="Helvetica" panose="020B0604020202020204" pitchFamily="34" charset="0"/>
                <a:ea typeface="MS PGothic" panose="020B0600070205080204" pitchFamily="34" charset="-128"/>
              </a:defRPr>
            </a:lvl5pPr>
            <a:lvl6pPr marL="2467395"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16012"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364630"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13246" indent="-224308" defTabSz="912812"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F209238-363D-4A4D-99AF-38838EDEB568}" type="slidenum">
              <a:rPr lang="en-US" altLang="en-US" sz="1200"/>
              <a:pPr/>
              <a:t>80</a:t>
            </a:fld>
            <a:endParaRPr lang="en-US" altLang="en-US" sz="1200" dirty="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E7E4010D-B469-485C-9478-EC8472477B61}" type="slidenum">
              <a:rPr lang="en-US" altLang="en-US" sz="1200"/>
              <a:pPr algn="r"/>
              <a:t>9</a:t>
            </a:fld>
            <a:endParaRPr lang="en-US" altLang="en-US" sz="1200" dirty="0"/>
          </a:p>
        </p:txBody>
      </p:sp>
      <p:sp>
        <p:nvSpPr>
          <p:cNvPr id="12290" name="Rectangle 2"/>
          <p:cNvSpPr>
            <a:spLocks noGrp="1" noRot="1" noChangeAspect="1" noChangeArrowheads="1" noTextEdit="1"/>
          </p:cNvSpPr>
          <p:nvPr>
            <p:ph type="sldImg"/>
          </p:nvPr>
        </p:nvSpPr>
        <p:spPr>
          <a:xfrm>
            <a:off x="1143000" y="685800"/>
            <a:ext cx="4572000" cy="3429000"/>
          </a:xfrm>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7324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81</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82</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83</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5212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84</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85</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86</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04B7984-B6AD-4D3E-800B-506D1974D9BE}" type="slidenum">
              <a:rPr lang="en-US" altLang="en-US" sz="1300">
                <a:latin typeface="Times New Roman" panose="02020603050405020304" pitchFamily="18" charset="0"/>
              </a:rPr>
              <a:pPr/>
              <a:t>87</a:t>
            </a:fld>
            <a:endParaRPr lang="en-US" altLang="en-US" sz="1300" dirty="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04B7984-B6AD-4D3E-800B-506D1974D9BE}" type="slidenum">
              <a:rPr lang="en-US" altLang="en-US" sz="1300">
                <a:latin typeface="Times New Roman" panose="02020603050405020304" pitchFamily="18" charset="0"/>
              </a:rPr>
              <a:pPr/>
              <a:t>88</a:t>
            </a:fld>
            <a:endParaRPr lang="en-US" altLang="en-US" sz="1300" dirty="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6900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89</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90</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F9A1746-BC92-49CA-A120-ACAD23E13744}" type="slidenum">
              <a:rPr lang="en-US" altLang="en-US" sz="1200"/>
              <a:pPr algn="r"/>
              <a:t>10</a:t>
            </a:fld>
            <a:endParaRPr lang="en-US" altLang="en-US" sz="1200" dirty="0"/>
          </a:p>
        </p:txBody>
      </p:sp>
      <p:sp>
        <p:nvSpPr>
          <p:cNvPr id="18434" name="Rectangle 2"/>
          <p:cNvSpPr>
            <a:spLocks noGrp="1" noRot="1" noChangeAspect="1" noChangeArrowheads="1" noTextEdit="1"/>
          </p:cNvSpPr>
          <p:nvPr>
            <p:ph type="sldImg"/>
          </p:nvPr>
        </p:nvSpPr>
        <p:spPr>
          <a:xfrm>
            <a:off x="1143000" y="685800"/>
            <a:ext cx="4572000" cy="342900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74864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91</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92</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93</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351035C-5808-407C-8457-78863416B201}" type="slidenum">
              <a:rPr lang="en-US" altLang="en-US" sz="1300">
                <a:latin typeface="Times New Roman" panose="02020603050405020304" pitchFamily="18" charset="0"/>
              </a:rPr>
              <a:pPr/>
              <a:t>94</a:t>
            </a:fld>
            <a:endParaRPr lang="en-US" altLang="en-US" sz="1300" dirty="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434B2C1-B6FF-4E08-B576-E580E4C742E5}" type="slidenum">
              <a:rPr lang="en-US" altLang="en-US" sz="1300">
                <a:latin typeface="Times New Roman" panose="02020603050405020304" pitchFamily="18" charset="0"/>
              </a:rPr>
              <a:pPr/>
              <a:t>95</a:t>
            </a:fld>
            <a:endParaRPr lang="en-US" altLang="en-US" sz="1300" dirty="0">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96</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97</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98</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80" eaLnBrk="0" hangingPunct="0">
              <a:defRPr sz="2400">
                <a:solidFill>
                  <a:schemeClr val="tx1"/>
                </a:solidFill>
                <a:latin typeface="Helvetica" panose="020B0604020202020204" pitchFamily="34" charset="0"/>
                <a:ea typeface="MS PGothic" panose="020B0600070205080204" pitchFamily="34" charset="-128"/>
              </a:defRPr>
            </a:lvl1pPr>
            <a:lvl2pPr marL="730096" indent="-280807" defTabSz="914180" eaLnBrk="0" hangingPunct="0">
              <a:defRPr sz="2400">
                <a:solidFill>
                  <a:schemeClr val="tx1"/>
                </a:solidFill>
                <a:latin typeface="Helvetica" panose="020B0604020202020204" pitchFamily="34" charset="0"/>
                <a:ea typeface="MS PGothic" panose="020B0600070205080204" pitchFamily="34" charset="-128"/>
              </a:defRPr>
            </a:lvl2pPr>
            <a:lvl3pPr marL="1123225" indent="-224645" defTabSz="914180" eaLnBrk="0" hangingPunct="0">
              <a:defRPr sz="2400">
                <a:solidFill>
                  <a:schemeClr val="tx1"/>
                </a:solidFill>
                <a:latin typeface="Helvetica" panose="020B0604020202020204" pitchFamily="34" charset="0"/>
                <a:ea typeface="MS PGothic" panose="020B0600070205080204" pitchFamily="34" charset="-128"/>
              </a:defRPr>
            </a:lvl3pPr>
            <a:lvl4pPr marL="1572515" indent="-224645" defTabSz="914180" eaLnBrk="0" hangingPunct="0">
              <a:defRPr sz="2400">
                <a:solidFill>
                  <a:schemeClr val="tx1"/>
                </a:solidFill>
                <a:latin typeface="Helvetica" panose="020B0604020202020204" pitchFamily="34" charset="0"/>
                <a:ea typeface="MS PGothic" panose="020B0600070205080204" pitchFamily="34" charset="-128"/>
              </a:defRPr>
            </a:lvl4pPr>
            <a:lvl5pPr marL="2021805" indent="-224645" defTabSz="914180" eaLnBrk="0" hangingPunct="0">
              <a:defRPr sz="2400">
                <a:solidFill>
                  <a:schemeClr val="tx1"/>
                </a:solidFill>
                <a:latin typeface="Helvetica" panose="020B0604020202020204" pitchFamily="34" charset="0"/>
                <a:ea typeface="MS PGothic" panose="020B0600070205080204" pitchFamily="34" charset="-128"/>
              </a:defRPr>
            </a:lvl5pPr>
            <a:lvl6pPr marL="247109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2038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6967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18966" indent="-224645" defTabSz="91418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99</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3C87EDE-116A-4691-A4DF-061EA00B6C18}" type="slidenum">
              <a:rPr lang="en-US" altLang="en-US" sz="1200"/>
              <a:pPr/>
              <a:t>112</a:t>
            </a:fld>
            <a:endParaRPr lang="en-US" altLang="en-US" sz="1200" dirty="0"/>
          </a:p>
        </p:txBody>
      </p:sp>
      <p:sp>
        <p:nvSpPr>
          <p:cNvPr id="73730" name="Rectangle 2"/>
          <p:cNvSpPr>
            <a:spLocks noGrp="1" noRot="1" noChangeAspect="1" noChangeArrowheads="1" noTextEdit="1"/>
          </p:cNvSpPr>
          <p:nvPr>
            <p:ph type="sldImg"/>
          </p:nvPr>
        </p:nvSpPr>
        <p:spPr>
          <a:xfrm>
            <a:off x="1163744" y="692681"/>
            <a:ext cx="4530512" cy="3414927"/>
          </a:xfrm>
          <a:ln/>
        </p:spPr>
      </p:sp>
      <p:sp>
        <p:nvSpPr>
          <p:cNvPr id="7373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FC7DE4E5-79F5-4AF4-9119-D11AC2C04ADD}" type="slidenum">
              <a:rPr lang="en-US" altLang="en-US" sz="1200"/>
              <a:pPr algn="r"/>
              <a:t>11</a:t>
            </a:fld>
            <a:endParaRPr lang="en-US" altLang="en-US" sz="1200" dirty="0"/>
          </a:p>
        </p:txBody>
      </p:sp>
      <p:sp>
        <p:nvSpPr>
          <p:cNvPr id="24578" name="Rectangle 2"/>
          <p:cNvSpPr>
            <a:spLocks noGrp="1" noRot="1" noChangeAspect="1" noChangeArrowheads="1" noTextEdit="1"/>
          </p:cNvSpPr>
          <p:nvPr>
            <p:ph type="sldImg"/>
          </p:nvPr>
        </p:nvSpPr>
        <p:spPr>
          <a:xfrm>
            <a:off x="1154410" y="686426"/>
            <a:ext cx="4549181" cy="3429000"/>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9A28225-7E5D-4105-AF50-B66487E7EB00}" type="slidenum">
              <a:rPr lang="en-US" altLang="en-US" sz="1200"/>
              <a:pPr/>
              <a:t>113</a:t>
            </a:fld>
            <a:endParaRPr lang="en-US" altLang="en-US" sz="1200" dirty="0"/>
          </a:p>
        </p:txBody>
      </p:sp>
      <p:sp>
        <p:nvSpPr>
          <p:cNvPr id="74754" name="Rectangle 2"/>
          <p:cNvSpPr>
            <a:spLocks noGrp="1" noRot="1" noChangeAspect="1" noChangeArrowheads="1" noTextEdit="1"/>
          </p:cNvSpPr>
          <p:nvPr>
            <p:ph type="sldImg"/>
          </p:nvPr>
        </p:nvSpPr>
        <p:spPr>
          <a:xfrm>
            <a:off x="1163744" y="692681"/>
            <a:ext cx="4530512" cy="3414927"/>
          </a:xfrm>
          <a:ln/>
        </p:spPr>
      </p:sp>
      <p:sp>
        <p:nvSpPr>
          <p:cNvPr id="7475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9A28225-7E5D-4105-AF50-B66487E7EB00}" type="slidenum">
              <a:rPr lang="en-US" altLang="en-US" sz="1200"/>
              <a:pPr/>
              <a:t>114</a:t>
            </a:fld>
            <a:endParaRPr lang="en-US" altLang="en-US" sz="1200" dirty="0"/>
          </a:p>
        </p:txBody>
      </p:sp>
      <p:sp>
        <p:nvSpPr>
          <p:cNvPr id="74754" name="Rectangle 2"/>
          <p:cNvSpPr>
            <a:spLocks noGrp="1" noRot="1" noChangeAspect="1" noChangeArrowheads="1" noTextEdit="1"/>
          </p:cNvSpPr>
          <p:nvPr>
            <p:ph type="sldImg"/>
          </p:nvPr>
        </p:nvSpPr>
        <p:spPr>
          <a:xfrm>
            <a:off x="1163744" y="692681"/>
            <a:ext cx="4530512" cy="3414927"/>
          </a:xfrm>
          <a:ln/>
        </p:spPr>
      </p:sp>
      <p:sp>
        <p:nvSpPr>
          <p:cNvPr id="74755"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20C9E32-697E-489A-B64D-FE4953CC062F}" type="slidenum">
              <a:rPr lang="en-US" altLang="en-US" sz="1200"/>
              <a:pPr/>
              <a:t>115</a:t>
            </a:fld>
            <a:endParaRPr lang="en-US" altLang="en-US" sz="1200" dirty="0"/>
          </a:p>
        </p:txBody>
      </p:sp>
      <p:sp>
        <p:nvSpPr>
          <p:cNvPr id="75778" name="Rectangle 2"/>
          <p:cNvSpPr>
            <a:spLocks noGrp="1" noRot="1" noChangeAspect="1" noChangeArrowheads="1" noTextEdit="1"/>
          </p:cNvSpPr>
          <p:nvPr>
            <p:ph type="sldImg"/>
          </p:nvPr>
        </p:nvSpPr>
        <p:spPr>
          <a:xfrm>
            <a:off x="1163744" y="692681"/>
            <a:ext cx="4530512" cy="3414927"/>
          </a:xfrm>
          <a:ln/>
        </p:spPr>
      </p:sp>
      <p:sp>
        <p:nvSpPr>
          <p:cNvPr id="7577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99813B39-7E0E-475A-9EBE-5ED71E411FC7}" type="slidenum">
              <a:rPr lang="en-US" altLang="en-US" sz="1200"/>
              <a:pPr/>
              <a:t>116</a:t>
            </a:fld>
            <a:endParaRPr lang="en-US" altLang="en-US" sz="1200" dirty="0"/>
          </a:p>
        </p:txBody>
      </p:sp>
      <p:sp>
        <p:nvSpPr>
          <p:cNvPr id="76802" name="Rectangle 2"/>
          <p:cNvSpPr>
            <a:spLocks noGrp="1" noRot="1" noChangeAspect="1" noChangeArrowheads="1" noTextEdit="1"/>
          </p:cNvSpPr>
          <p:nvPr>
            <p:ph type="sldImg"/>
          </p:nvPr>
        </p:nvSpPr>
        <p:spPr>
          <a:xfrm>
            <a:off x="1163744" y="692681"/>
            <a:ext cx="4530512" cy="3414927"/>
          </a:xfrm>
          <a:ln/>
        </p:spPr>
      </p:sp>
      <p:sp>
        <p:nvSpPr>
          <p:cNvPr id="76803"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C57A01C-1044-4195-A3E2-2CD774BF6255}" type="slidenum">
              <a:rPr lang="en-US" altLang="en-US" sz="1200"/>
              <a:pPr/>
              <a:t>117</a:t>
            </a:fld>
            <a:endParaRPr lang="en-US" altLang="en-US" sz="1200" dirty="0"/>
          </a:p>
        </p:txBody>
      </p:sp>
      <p:sp>
        <p:nvSpPr>
          <p:cNvPr id="77826" name="Rectangle 2"/>
          <p:cNvSpPr>
            <a:spLocks noGrp="1" noRot="1" noChangeAspect="1" noChangeArrowheads="1" noTextEdit="1"/>
          </p:cNvSpPr>
          <p:nvPr>
            <p:ph type="sldImg"/>
          </p:nvPr>
        </p:nvSpPr>
        <p:spPr>
          <a:xfrm>
            <a:off x="1163744" y="692681"/>
            <a:ext cx="4530512" cy="3414927"/>
          </a:xfrm>
          <a:ln/>
        </p:spPr>
      </p:sp>
      <p:sp>
        <p:nvSpPr>
          <p:cNvPr id="7782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6A075BA-FDA7-450B-AD36-61344A2A677E}" type="slidenum">
              <a:rPr lang="en-US" altLang="en-US" sz="1200"/>
              <a:pPr/>
              <a:t>118</a:t>
            </a:fld>
            <a:endParaRPr lang="en-US" altLang="en-US" sz="1200"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F20BED2-5EAE-4848-8443-B0063BF5F6F2}" type="slidenum">
              <a:rPr lang="en-US" altLang="en-US" sz="1200"/>
              <a:pPr/>
              <a:t>119</a:t>
            </a:fld>
            <a:endParaRPr lang="en-US" altLang="en-US" sz="1200"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3B0D9D7-5294-4E39-8BC0-4C255919E226}" type="slidenum">
              <a:rPr lang="en-US" altLang="en-US" sz="1200"/>
              <a:pPr/>
              <a:t>120</a:t>
            </a:fld>
            <a:endParaRPr lang="en-US" altLang="en-US" sz="1200" dirty="0"/>
          </a:p>
        </p:txBody>
      </p:sp>
      <p:sp>
        <p:nvSpPr>
          <p:cNvPr id="80898" name="Rectangle 2"/>
          <p:cNvSpPr>
            <a:spLocks noGrp="1" noRot="1" noChangeAspect="1" noChangeArrowheads="1" noTextEdit="1"/>
          </p:cNvSpPr>
          <p:nvPr>
            <p:ph type="sldImg"/>
          </p:nvPr>
        </p:nvSpPr>
        <p:spPr>
          <a:xfrm>
            <a:off x="1163744" y="692681"/>
            <a:ext cx="4530512" cy="3414927"/>
          </a:xfrm>
          <a:ln/>
        </p:spPr>
      </p:sp>
      <p:sp>
        <p:nvSpPr>
          <p:cNvPr id="80899"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BF508FA-5199-4AA3-8922-94158B684B67}" type="slidenum">
              <a:rPr lang="en-US" altLang="en-US" sz="1200"/>
              <a:pPr/>
              <a:t>121</a:t>
            </a:fld>
            <a:endParaRPr lang="en-US" altLang="en-US" sz="1200" dirty="0"/>
          </a:p>
        </p:txBody>
      </p:sp>
      <p:sp>
        <p:nvSpPr>
          <p:cNvPr id="81922"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1923"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2</a:t>
            </a:r>
          </a:p>
        </p:txBody>
      </p:sp>
      <p:sp>
        <p:nvSpPr>
          <p:cNvPr id="81924"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1925"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1926" name="Rectangle 6"/>
          <p:cNvSpPr>
            <a:spLocks noGrp="1" noRot="1" noChangeAspect="1" noChangeArrowheads="1" noTextEdit="1"/>
          </p:cNvSpPr>
          <p:nvPr>
            <p:ph type="sldImg"/>
          </p:nvPr>
        </p:nvSpPr>
        <p:spPr>
          <a:xfrm>
            <a:off x="1163744" y="692681"/>
            <a:ext cx="4530512" cy="3414927"/>
          </a:xfrm>
          <a:ln w="12700" cap="flat"/>
        </p:spPr>
      </p:sp>
      <p:sp>
        <p:nvSpPr>
          <p:cNvPr id="81927"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0D8CA25-AE75-4191-8B01-FE9755FBC192}" type="slidenum">
              <a:rPr lang="en-US" altLang="en-US" sz="1200"/>
              <a:pPr/>
              <a:t>122</a:t>
            </a:fld>
            <a:endParaRPr lang="en-US" altLang="en-US" sz="1200" dirty="0"/>
          </a:p>
        </p:txBody>
      </p:sp>
      <p:sp>
        <p:nvSpPr>
          <p:cNvPr id="82946"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2947"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3</a:t>
            </a:r>
          </a:p>
        </p:txBody>
      </p:sp>
      <p:sp>
        <p:nvSpPr>
          <p:cNvPr id="82948"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2949"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2950" name="Rectangle 6"/>
          <p:cNvSpPr>
            <a:spLocks noGrp="1" noRot="1" noChangeAspect="1" noChangeArrowheads="1" noTextEdit="1"/>
          </p:cNvSpPr>
          <p:nvPr>
            <p:ph type="sldImg"/>
          </p:nvPr>
        </p:nvSpPr>
        <p:spPr>
          <a:xfrm>
            <a:off x="1163744" y="692681"/>
            <a:ext cx="4530512" cy="3414927"/>
          </a:xfrm>
          <a:ln w="12700" cap="flat"/>
        </p:spPr>
      </p:sp>
      <p:sp>
        <p:nvSpPr>
          <p:cNvPr id="82951"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887133" y="8688049"/>
            <a:ext cx="2970867" cy="4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EAD16834-209D-4E76-8929-855939541692}" type="slidenum">
              <a:rPr lang="en-US" altLang="en-US" sz="1200"/>
              <a:pPr algn="r"/>
              <a:t>12</a:t>
            </a:fld>
            <a:endParaRPr lang="en-US" altLang="en-US" sz="1200" dirty="0"/>
          </a:p>
        </p:txBody>
      </p:sp>
      <p:sp>
        <p:nvSpPr>
          <p:cNvPr id="26626" name="Rectangle 2"/>
          <p:cNvSpPr>
            <a:spLocks noGrp="1" noRot="1" noChangeAspect="1" noChangeArrowheads="1" noTextEdit="1"/>
          </p:cNvSpPr>
          <p:nvPr>
            <p:ph type="sldImg"/>
          </p:nvPr>
        </p:nvSpPr>
        <p:spPr>
          <a:xfrm>
            <a:off x="1154410" y="686426"/>
            <a:ext cx="4549181" cy="3429000"/>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81238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B41C928F-F266-4AE9-9955-5DF263458FBB}" type="slidenum">
              <a:rPr lang="en-US" altLang="en-US" sz="1200"/>
              <a:pPr/>
              <a:t>123</a:t>
            </a:fld>
            <a:endParaRPr lang="en-US" altLang="en-US" sz="1200" dirty="0"/>
          </a:p>
        </p:txBody>
      </p:sp>
      <p:sp>
        <p:nvSpPr>
          <p:cNvPr id="83970"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3971"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4</a:t>
            </a:r>
          </a:p>
        </p:txBody>
      </p:sp>
      <p:sp>
        <p:nvSpPr>
          <p:cNvPr id="83972"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3973"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3974" name="Rectangle 6"/>
          <p:cNvSpPr>
            <a:spLocks noGrp="1" noRot="1" noChangeAspect="1" noChangeArrowheads="1" noTextEdit="1"/>
          </p:cNvSpPr>
          <p:nvPr>
            <p:ph type="sldImg"/>
          </p:nvPr>
        </p:nvSpPr>
        <p:spPr>
          <a:xfrm>
            <a:off x="1163744" y="692681"/>
            <a:ext cx="4530512" cy="3414927"/>
          </a:xfrm>
          <a:ln w="12700" cap="flat"/>
        </p:spPr>
      </p:sp>
      <p:sp>
        <p:nvSpPr>
          <p:cNvPr id="83975"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5FB4B8FB-1017-465D-AFBF-5BF5BCE81005}" type="slidenum">
              <a:rPr lang="en-US" altLang="en-US" sz="1200"/>
              <a:pPr/>
              <a:t>124</a:t>
            </a:fld>
            <a:endParaRPr lang="en-US" altLang="en-US" sz="1200" dirty="0"/>
          </a:p>
        </p:txBody>
      </p:sp>
      <p:sp>
        <p:nvSpPr>
          <p:cNvPr id="84994"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4995"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5</a:t>
            </a:r>
          </a:p>
        </p:txBody>
      </p:sp>
      <p:sp>
        <p:nvSpPr>
          <p:cNvPr id="84996"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4997"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4998" name="Rectangle 6"/>
          <p:cNvSpPr>
            <a:spLocks noGrp="1" noRot="1" noChangeAspect="1" noChangeArrowheads="1" noTextEdit="1"/>
          </p:cNvSpPr>
          <p:nvPr>
            <p:ph type="sldImg"/>
          </p:nvPr>
        </p:nvSpPr>
        <p:spPr>
          <a:xfrm>
            <a:off x="1163744" y="692681"/>
            <a:ext cx="4530512" cy="3414927"/>
          </a:xfrm>
          <a:ln w="12700" cap="flat"/>
        </p:spPr>
      </p:sp>
      <p:sp>
        <p:nvSpPr>
          <p:cNvPr id="84999"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E7B9E48-CE28-477B-AF14-CB4F875872B7}" type="slidenum">
              <a:rPr lang="en-US" altLang="en-US" sz="1200"/>
              <a:pPr/>
              <a:t>125</a:t>
            </a:fld>
            <a:endParaRPr lang="en-US" altLang="en-US" sz="1200" dirty="0"/>
          </a:p>
        </p:txBody>
      </p:sp>
      <p:sp>
        <p:nvSpPr>
          <p:cNvPr id="86018"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6019"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5</a:t>
            </a:r>
          </a:p>
        </p:txBody>
      </p:sp>
      <p:sp>
        <p:nvSpPr>
          <p:cNvPr id="86020"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6021"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6022" name="Rectangle 6"/>
          <p:cNvSpPr>
            <a:spLocks noGrp="1" noRot="1" noChangeAspect="1" noChangeArrowheads="1" noTextEdit="1"/>
          </p:cNvSpPr>
          <p:nvPr>
            <p:ph type="sldImg"/>
          </p:nvPr>
        </p:nvSpPr>
        <p:spPr>
          <a:xfrm>
            <a:off x="1163744" y="692681"/>
            <a:ext cx="4530512" cy="3414927"/>
          </a:xfrm>
          <a:ln w="12700" cap="flat"/>
        </p:spPr>
      </p:sp>
      <p:sp>
        <p:nvSpPr>
          <p:cNvPr id="86023"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9E067567-7C0E-4623-97F7-3AB1CFA84628}" type="slidenum">
              <a:rPr lang="en-US" altLang="en-US" sz="1200"/>
              <a:pPr/>
              <a:t>126</a:t>
            </a:fld>
            <a:endParaRPr lang="en-US" altLang="en-US" sz="1200" dirty="0"/>
          </a:p>
        </p:txBody>
      </p:sp>
      <p:sp>
        <p:nvSpPr>
          <p:cNvPr id="87042"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7043"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6</a:t>
            </a:r>
          </a:p>
        </p:txBody>
      </p:sp>
      <p:sp>
        <p:nvSpPr>
          <p:cNvPr id="87044"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7045"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7046" name="Rectangle 6"/>
          <p:cNvSpPr>
            <a:spLocks noGrp="1" noRot="1" noChangeAspect="1" noChangeArrowheads="1" noTextEdit="1"/>
          </p:cNvSpPr>
          <p:nvPr>
            <p:ph type="sldImg"/>
          </p:nvPr>
        </p:nvSpPr>
        <p:spPr>
          <a:xfrm>
            <a:off x="1163744" y="692681"/>
            <a:ext cx="4530512" cy="3414927"/>
          </a:xfrm>
          <a:ln w="12700" cap="flat"/>
        </p:spPr>
      </p:sp>
      <p:sp>
        <p:nvSpPr>
          <p:cNvPr id="87047"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86D0189D-E517-438B-9693-2812E02CF692}" type="slidenum">
              <a:rPr lang="en-US" altLang="en-US" sz="1200"/>
              <a:pPr/>
              <a:t>127</a:t>
            </a:fld>
            <a:endParaRPr lang="en-US" altLang="en-US" sz="1200" dirty="0"/>
          </a:p>
        </p:txBody>
      </p:sp>
      <p:sp>
        <p:nvSpPr>
          <p:cNvPr id="88066"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8067"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8</a:t>
            </a:r>
          </a:p>
        </p:txBody>
      </p:sp>
      <p:sp>
        <p:nvSpPr>
          <p:cNvPr id="88068"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8069"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88070" name="Rectangle 6"/>
          <p:cNvSpPr>
            <a:spLocks noGrp="1" noRot="1" noChangeAspect="1" noChangeArrowheads="1" noTextEdit="1"/>
          </p:cNvSpPr>
          <p:nvPr>
            <p:ph type="sldImg"/>
          </p:nvPr>
        </p:nvSpPr>
        <p:spPr>
          <a:xfrm>
            <a:off x="1163744" y="692681"/>
            <a:ext cx="4530512" cy="3414927"/>
          </a:xfrm>
          <a:ln w="12700" cap="flat"/>
        </p:spPr>
      </p:sp>
      <p:sp>
        <p:nvSpPr>
          <p:cNvPr id="88071"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B6B19D27-1D9D-4EFF-A2A6-3367138C3034}" type="slidenum">
              <a:rPr lang="en-US" altLang="en-US" sz="1200"/>
              <a:pPr/>
              <a:t>128</a:t>
            </a:fld>
            <a:endParaRPr lang="en-US" altLang="en-US" sz="1200" dirty="0"/>
          </a:p>
        </p:txBody>
      </p:sp>
      <p:sp>
        <p:nvSpPr>
          <p:cNvPr id="90114"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0115"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9</a:t>
            </a:r>
          </a:p>
        </p:txBody>
      </p:sp>
      <p:sp>
        <p:nvSpPr>
          <p:cNvPr id="90116"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0117"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0118" name="Rectangle 6"/>
          <p:cNvSpPr>
            <a:spLocks noGrp="1" noRot="1" noChangeAspect="1" noChangeArrowheads="1" noTextEdit="1"/>
          </p:cNvSpPr>
          <p:nvPr>
            <p:ph type="sldImg"/>
          </p:nvPr>
        </p:nvSpPr>
        <p:spPr>
          <a:xfrm>
            <a:off x="1163744" y="692681"/>
            <a:ext cx="4530512" cy="3414927"/>
          </a:xfrm>
          <a:ln w="12700" cap="flat"/>
        </p:spPr>
      </p:sp>
      <p:sp>
        <p:nvSpPr>
          <p:cNvPr id="90119"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90F971D5-882D-4233-A30D-FAEDE4CA6E84}" type="slidenum">
              <a:rPr lang="en-US" altLang="en-US" sz="1200"/>
              <a:pPr/>
              <a:t>129</a:t>
            </a:fld>
            <a:endParaRPr lang="en-US" altLang="en-US" sz="1200" dirty="0"/>
          </a:p>
        </p:txBody>
      </p:sp>
      <p:sp>
        <p:nvSpPr>
          <p:cNvPr id="91138"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39"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9</a:t>
            </a:r>
          </a:p>
        </p:txBody>
      </p:sp>
      <p:sp>
        <p:nvSpPr>
          <p:cNvPr id="91140"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41"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42" name="Rectangle 6"/>
          <p:cNvSpPr>
            <a:spLocks noGrp="1" noRot="1" noChangeAspect="1" noChangeArrowheads="1" noTextEdit="1"/>
          </p:cNvSpPr>
          <p:nvPr>
            <p:ph type="sldImg"/>
          </p:nvPr>
        </p:nvSpPr>
        <p:spPr>
          <a:xfrm>
            <a:off x="1163744" y="692681"/>
            <a:ext cx="4530512" cy="3414927"/>
          </a:xfrm>
          <a:ln w="12700" cap="flat"/>
        </p:spPr>
      </p:sp>
      <p:sp>
        <p:nvSpPr>
          <p:cNvPr id="91143"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90F971D5-882D-4233-A30D-FAEDE4CA6E84}" type="slidenum">
              <a:rPr lang="en-US" altLang="en-US" sz="1200"/>
              <a:pPr/>
              <a:t>130</a:t>
            </a:fld>
            <a:endParaRPr lang="en-US" altLang="en-US" sz="1200" dirty="0"/>
          </a:p>
        </p:txBody>
      </p:sp>
      <p:sp>
        <p:nvSpPr>
          <p:cNvPr id="91138" name="Rectangle 2"/>
          <p:cNvSpPr>
            <a:spLocks noChangeArrowheads="1"/>
          </p:cNvSpPr>
          <p:nvPr/>
        </p:nvSpPr>
        <p:spPr bwMode="auto">
          <a:xfrm>
            <a:off x="3886815"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39" name="Rectangle 3"/>
          <p:cNvSpPr>
            <a:spLocks noChangeArrowheads="1"/>
          </p:cNvSpPr>
          <p:nvPr/>
        </p:nvSpPr>
        <p:spPr bwMode="auto">
          <a:xfrm>
            <a:off x="3886815"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22" tIns="44369" rIns="90322" bIns="44369"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9</a:t>
            </a:r>
          </a:p>
        </p:txBody>
      </p:sp>
      <p:sp>
        <p:nvSpPr>
          <p:cNvPr id="91140" name="Rectangle 4"/>
          <p:cNvSpPr>
            <a:spLocks noChangeArrowheads="1"/>
          </p:cNvSpPr>
          <p:nvPr/>
        </p:nvSpPr>
        <p:spPr bwMode="auto">
          <a:xfrm>
            <a:off x="0" y="8688659"/>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41" name="Rectangle 5"/>
          <p:cNvSpPr>
            <a:spLocks noChangeArrowheads="1"/>
          </p:cNvSpPr>
          <p:nvPr/>
        </p:nvSpPr>
        <p:spPr bwMode="auto">
          <a:xfrm>
            <a:off x="0" y="1"/>
            <a:ext cx="2971186" cy="4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716" tIns="44858" rIns="89716" bIns="44858"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1142" name="Rectangle 6"/>
          <p:cNvSpPr>
            <a:spLocks noGrp="1" noRot="1" noChangeAspect="1" noChangeArrowheads="1" noTextEdit="1"/>
          </p:cNvSpPr>
          <p:nvPr>
            <p:ph type="sldImg"/>
          </p:nvPr>
        </p:nvSpPr>
        <p:spPr>
          <a:xfrm>
            <a:off x="1163744" y="692681"/>
            <a:ext cx="4530512" cy="3414927"/>
          </a:xfrm>
          <a:ln w="12700" cap="flat"/>
        </p:spPr>
      </p:sp>
      <p:sp>
        <p:nvSpPr>
          <p:cNvPr id="91143" name="Rectangle 7"/>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22" tIns="44369" rIns="90322" bIns="44369" anchor="ct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5B1299F-03B5-4909-AEBA-DE9BE8116957}" type="slidenum">
              <a:rPr lang="en-US" altLang="en-US" sz="1200"/>
              <a:pPr/>
              <a:t>131</a:t>
            </a:fld>
            <a:endParaRPr lang="en-US" altLang="en-US" sz="1200" dirty="0"/>
          </a:p>
        </p:txBody>
      </p:sp>
      <p:sp>
        <p:nvSpPr>
          <p:cNvPr id="93186" name="Rectangle 2"/>
          <p:cNvSpPr>
            <a:spLocks noGrp="1" noRot="1" noChangeAspect="1" noChangeArrowheads="1" noTextEdit="1"/>
          </p:cNvSpPr>
          <p:nvPr>
            <p:ph type="sldImg"/>
          </p:nvPr>
        </p:nvSpPr>
        <p:spPr>
          <a:xfrm>
            <a:off x="1163744" y="692681"/>
            <a:ext cx="4530512" cy="3414927"/>
          </a:xfrm>
          <a:ln/>
        </p:spPr>
      </p:sp>
      <p:sp>
        <p:nvSpPr>
          <p:cNvPr id="93187"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039" eaLnBrk="0" hangingPunct="0">
              <a:defRPr sz="2400">
                <a:solidFill>
                  <a:schemeClr val="tx1"/>
                </a:solidFill>
                <a:latin typeface="Helvetica" panose="020B0604020202020204" pitchFamily="34" charset="0"/>
                <a:ea typeface="MS PGothic" panose="020B0600070205080204" pitchFamily="34" charset="-128"/>
              </a:defRPr>
            </a:lvl1pPr>
            <a:lvl2pPr marL="722223" indent="-277779" defTabSz="912039" eaLnBrk="0" hangingPunct="0">
              <a:defRPr sz="2400">
                <a:solidFill>
                  <a:schemeClr val="tx1"/>
                </a:solidFill>
                <a:latin typeface="Helvetica" panose="020B0604020202020204" pitchFamily="34" charset="0"/>
                <a:ea typeface="MS PGothic" panose="020B0600070205080204" pitchFamily="34" charset="-128"/>
              </a:defRPr>
            </a:lvl2pPr>
            <a:lvl3pPr marL="1111112" indent="-222223" defTabSz="912039" eaLnBrk="0" hangingPunct="0">
              <a:defRPr sz="2400">
                <a:solidFill>
                  <a:schemeClr val="tx1"/>
                </a:solidFill>
                <a:latin typeface="Helvetica" panose="020B0604020202020204" pitchFamily="34" charset="0"/>
                <a:ea typeface="MS PGothic" panose="020B0600070205080204" pitchFamily="34" charset="-128"/>
              </a:defRPr>
            </a:lvl3pPr>
            <a:lvl4pPr marL="1555557" indent="-222223" defTabSz="912039" eaLnBrk="0" hangingPunct="0">
              <a:defRPr sz="2400">
                <a:solidFill>
                  <a:schemeClr val="tx1"/>
                </a:solidFill>
                <a:latin typeface="Helvetica" panose="020B0604020202020204" pitchFamily="34" charset="0"/>
                <a:ea typeface="MS PGothic" panose="020B0600070205080204" pitchFamily="34" charset="-128"/>
              </a:defRPr>
            </a:lvl4pPr>
            <a:lvl5pPr marL="2000003" indent="-222223" defTabSz="912039" eaLnBrk="0" hangingPunct="0">
              <a:defRPr sz="2400">
                <a:solidFill>
                  <a:schemeClr val="tx1"/>
                </a:solidFill>
                <a:latin typeface="Helvetica" panose="020B0604020202020204" pitchFamily="34" charset="0"/>
                <a:ea typeface="MS PGothic" panose="020B0600070205080204" pitchFamily="34" charset="-128"/>
              </a:defRPr>
            </a:lvl5pPr>
            <a:lvl6pPr marL="244444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888892"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33338"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777783" indent="-222223" defTabSz="91203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27041A6-355E-4FC9-8067-194DB47AE9FB}" type="slidenum">
              <a:rPr lang="en-US" altLang="en-US" sz="1200"/>
              <a:pPr/>
              <a:t>132</a:t>
            </a:fld>
            <a:endParaRPr lang="en-US" altLang="en-US" sz="1200" dirty="0"/>
          </a:p>
        </p:txBody>
      </p:sp>
      <p:sp>
        <p:nvSpPr>
          <p:cNvPr id="94210" name="Rectangle 2"/>
          <p:cNvSpPr>
            <a:spLocks noGrp="1" noRot="1" noChangeAspect="1" noChangeArrowheads="1" noTextEdit="1"/>
          </p:cNvSpPr>
          <p:nvPr>
            <p:ph type="sldImg"/>
          </p:nvPr>
        </p:nvSpPr>
        <p:spPr>
          <a:xfrm>
            <a:off x="1163744" y="692681"/>
            <a:ext cx="4530512" cy="3414927"/>
          </a:xfrm>
          <a:ln/>
        </p:spPr>
      </p:sp>
      <p:sp>
        <p:nvSpPr>
          <p:cNvPr id="94211" name="Rectangle 3"/>
          <p:cNvSpPr>
            <a:spLocks noGrp="1" noChangeArrowheads="1"/>
          </p:cNvSpPr>
          <p:nvPr>
            <p:ph type="body" idx="1"/>
          </p:nvPr>
        </p:nvSpPr>
        <p:spPr>
          <a:xfrm>
            <a:off x="912557" y="4344330"/>
            <a:ext cx="5032887" cy="4112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57AF8D-F2E7-42BD-8BD8-A740A6E99C8C}" type="datetimeFigureOut">
              <a:rPr lang="en-US" smtClean="0"/>
              <a:pPr/>
              <a:t>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7AF8D-F2E7-42BD-8BD8-A740A6E99C8C}" type="datetimeFigureOut">
              <a:rPr lang="en-US" smtClean="0"/>
              <a:pPr/>
              <a:t>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7AF8D-F2E7-42BD-8BD8-A740A6E99C8C}" type="datetimeFigureOut">
              <a:rPr lang="en-US" smtClean="0"/>
              <a:pPr/>
              <a:t>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7AF8D-F2E7-42BD-8BD8-A740A6E99C8C}" type="datetimeFigureOut">
              <a:rPr lang="en-US" smtClean="0"/>
              <a:pPr/>
              <a:t>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57AF8D-F2E7-42BD-8BD8-A740A6E99C8C}" type="datetimeFigureOut">
              <a:rPr lang="en-US" smtClean="0"/>
              <a:pPr/>
              <a:t>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57AF8D-F2E7-42BD-8BD8-A740A6E99C8C}" type="datetimeFigureOut">
              <a:rPr lang="en-US" smtClean="0"/>
              <a:pPr/>
              <a:t>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57AF8D-F2E7-42BD-8BD8-A740A6E99C8C}" type="datetimeFigureOut">
              <a:rPr lang="en-US" smtClean="0"/>
              <a:pPr/>
              <a:t>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57AF8D-F2E7-42BD-8BD8-A740A6E99C8C}" type="datetimeFigureOut">
              <a:rPr lang="en-US" smtClean="0"/>
              <a:pPr/>
              <a:t>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7AF8D-F2E7-42BD-8BD8-A740A6E99C8C}" type="datetimeFigureOut">
              <a:rPr lang="en-US" smtClean="0"/>
              <a:pPr/>
              <a:t>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57AF8D-F2E7-42BD-8BD8-A740A6E99C8C}" type="datetimeFigureOut">
              <a:rPr lang="en-US" smtClean="0"/>
              <a:pPr/>
              <a:t>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57AF8D-F2E7-42BD-8BD8-A740A6E99C8C}" type="datetimeFigureOut">
              <a:rPr lang="en-US" smtClean="0"/>
              <a:pPr/>
              <a:t>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3C2A-9B5D-4ACD-BFC2-DCEF3E9FC6C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7AF8D-F2E7-42BD-8BD8-A740A6E99C8C}" type="datetimeFigureOut">
              <a:rPr lang="en-US" smtClean="0"/>
              <a:pPr/>
              <a:t>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A3C2A-9B5D-4ACD-BFC2-DCEF3E9FC6C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docs.oracle.com/database/121/TGSQL/glossary.ht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oracle.com/database/121/TGSQL/tgsql_optcncpt.ht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7.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jpeg"/></Relationships>
</file>

<file path=ppt/slides/_rels/slide2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45.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hyperlink" Target="https://www.geeksforgeeks.org/algorithm-for-recovery-and-isolation-exploiting-semantics-aries/"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mind.com/er-diagram-tool.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ap.com/products/powerdesigner-data-modeling-tools.html" TargetMode="External"/><Relationship Id="rId2" Type="http://schemas.openxmlformats.org/officeDocument/2006/relationships/hyperlink" Target="file:///F:/MIS%20Class%202/MIS%20330/330Lecture/DB%20CASE/How_DBcasetool_Work.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Database Systems</a:t>
            </a:r>
            <a:br>
              <a:rPr lang="en-US" dirty="0"/>
            </a:br>
            <a:r>
              <a:rPr lang="en-US" dirty="0"/>
              <a:t>For </a:t>
            </a:r>
            <a:r>
              <a:rPr lang="en-US" dirty="0" err="1"/>
              <a:t>M.Tech</a:t>
            </a:r>
            <a:r>
              <a:rPr lang="en-US"/>
              <a:t> CSE</a:t>
            </a:r>
            <a:endParaRPr lang="en-US" dirty="0"/>
          </a:p>
        </p:txBody>
      </p:sp>
      <p:sp>
        <p:nvSpPr>
          <p:cNvPr id="3" name="Subtitle 2"/>
          <p:cNvSpPr>
            <a:spLocks noGrp="1"/>
          </p:cNvSpPr>
          <p:nvPr>
            <p:ph type="subTitle" idx="1"/>
          </p:nvPr>
        </p:nvSpPr>
        <p:spPr>
          <a:xfrm>
            <a:off x="152400" y="3886200"/>
            <a:ext cx="8686800" cy="2590800"/>
          </a:xfrm>
        </p:spPr>
        <p:txBody>
          <a:bodyPr>
            <a:normAutofit fontScale="92500" lnSpcReduction="10000"/>
          </a:bodyPr>
          <a:lstStyle/>
          <a:p>
            <a:r>
              <a:rPr lang="en-US" sz="2800" b="1" dirty="0"/>
              <a:t>Dr. N. GANESH M.E. [CSE]., MBA[HR]., M.L.[IPR]., Ph.D. [CSE]</a:t>
            </a:r>
            <a:endParaRPr lang="en-US" b="1" dirty="0"/>
          </a:p>
          <a:p>
            <a:r>
              <a:rPr lang="en-US" dirty="0"/>
              <a:t>School of Computer Science and Engineering,</a:t>
            </a:r>
          </a:p>
          <a:p>
            <a:r>
              <a:rPr lang="en-US" dirty="0"/>
              <a:t>VIT Chennai Campus</a:t>
            </a:r>
          </a:p>
          <a:p>
            <a:r>
              <a:rPr lang="en-US" dirty="0"/>
              <a:t>Email: ganesh.narayanan@vit.ac.in</a:t>
            </a:r>
          </a:p>
          <a:p>
            <a:r>
              <a:rPr lang="en-US" dirty="0"/>
              <a:t>Mobile: 9841737667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View of Data</a:t>
            </a:r>
          </a:p>
        </p:txBody>
      </p:sp>
      <p:sp>
        <p:nvSpPr>
          <p:cNvPr id="17410" name="Rectangle 3"/>
          <p:cNvSpPr>
            <a:spLocks noGrp="1" noChangeArrowheads="1"/>
          </p:cNvSpPr>
          <p:nvPr>
            <p:ph idx="1"/>
          </p:nvPr>
        </p:nvSpPr>
        <p:spPr>
          <a:xfrm>
            <a:off x="768351" y="1029810"/>
            <a:ext cx="7647680" cy="4895503"/>
          </a:xfrm>
        </p:spPr>
        <p:txBody>
          <a:bodyPr/>
          <a:lstStyle/>
          <a:p>
            <a:pPr>
              <a:tabLst>
                <a:tab pos="1365647" algn="l"/>
                <a:tab pos="2744391" algn="l"/>
                <a:tab pos="2957513" algn="l"/>
              </a:tabLst>
            </a:pPr>
            <a:endParaRPr lang="en-US" altLang="en-US" sz="1700" dirty="0"/>
          </a:p>
          <a:p>
            <a:pPr>
              <a:tabLst>
                <a:tab pos="1365647" algn="l"/>
                <a:tab pos="2744391" algn="l"/>
                <a:tab pos="2957513" algn="l"/>
              </a:tabLst>
            </a:pPr>
            <a:r>
              <a:rPr lang="en-US" altLang="en-US" sz="1800" dirty="0"/>
              <a:t>A database system is a collection of interrelated data and a set of programs that allow users to access and modify these data. </a:t>
            </a:r>
          </a:p>
          <a:p>
            <a:pPr>
              <a:tabLst>
                <a:tab pos="1365647" algn="l"/>
                <a:tab pos="2744391" algn="l"/>
                <a:tab pos="2957513" algn="l"/>
              </a:tabLst>
            </a:pPr>
            <a:r>
              <a:rPr lang="en-US" altLang="en-US" sz="1800" dirty="0"/>
              <a:t>A major purpose of a database system is to provide users with an abstract view of the data.</a:t>
            </a:r>
          </a:p>
          <a:p>
            <a:pPr lvl="1">
              <a:tabLst>
                <a:tab pos="1365647" algn="l"/>
                <a:tab pos="2744391" algn="l"/>
                <a:tab pos="2957513" algn="l"/>
              </a:tabLst>
            </a:pPr>
            <a:r>
              <a:rPr lang="en-US" altLang="en-US" sz="1800" dirty="0"/>
              <a:t>Data models</a:t>
            </a:r>
          </a:p>
          <a:p>
            <a:pPr lvl="2">
              <a:tabLst>
                <a:tab pos="1365647" algn="l"/>
                <a:tab pos="2744391" algn="l"/>
                <a:tab pos="2957513" algn="l"/>
              </a:tabLst>
            </a:pPr>
            <a:r>
              <a:rPr lang="en-US" altLang="en-US" sz="1800" dirty="0"/>
              <a:t>A collection of conceptual tools for describing data, data relationships, data semantics, and consistency constraints.</a:t>
            </a:r>
          </a:p>
          <a:p>
            <a:pPr lvl="1">
              <a:tabLst>
                <a:tab pos="1365647" algn="l"/>
                <a:tab pos="2744391" algn="l"/>
                <a:tab pos="2957513" algn="l"/>
              </a:tabLst>
            </a:pPr>
            <a:r>
              <a:rPr lang="en-US" altLang="en-US" sz="1800" dirty="0"/>
              <a:t>Data abstraction</a:t>
            </a:r>
          </a:p>
          <a:p>
            <a:pPr lvl="2">
              <a:tabLst>
                <a:tab pos="1365647" algn="l"/>
                <a:tab pos="2744391" algn="l"/>
                <a:tab pos="2957513" algn="l"/>
              </a:tabLst>
            </a:pPr>
            <a:r>
              <a:rPr lang="en-US" altLang="en-US" sz="1800" dirty="0"/>
              <a:t>Hide the complexity of data structures to represent data in the database from users through several levels of data abstraction.</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IN" dirty="0"/>
            </a:br>
            <a:r>
              <a:rPr lang="en-IN" dirty="0"/>
              <a:t>Query Optimization</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Query Optimization</a:t>
            </a:r>
            <a:endParaRPr lang="en-US" dirty="0"/>
          </a:p>
        </p:txBody>
      </p:sp>
      <p:sp>
        <p:nvSpPr>
          <p:cNvPr id="3" name="Content Placeholder 2"/>
          <p:cNvSpPr>
            <a:spLocks noGrp="1"/>
          </p:cNvSpPr>
          <p:nvPr>
            <p:ph idx="1"/>
          </p:nvPr>
        </p:nvSpPr>
        <p:spPr/>
        <p:txBody>
          <a:bodyPr>
            <a:normAutofit lnSpcReduction="10000"/>
          </a:bodyPr>
          <a:lstStyle/>
          <a:p>
            <a:r>
              <a:rPr lang="en-US" dirty="0">
                <a:highlight>
                  <a:srgbClr val="FFFF00"/>
                </a:highlight>
              </a:rPr>
              <a:t>Query optimization is </a:t>
            </a:r>
            <a:r>
              <a:rPr lang="en-US" b="1" dirty="0">
                <a:highlight>
                  <a:srgbClr val="FFFF00"/>
                </a:highlight>
              </a:rPr>
              <a:t>the overall process of choosing the most efficient means of executing a SQL statement</a:t>
            </a:r>
            <a:r>
              <a:rPr lang="en-US" dirty="0">
                <a:highlight>
                  <a:srgbClr val="FFFF00"/>
                </a:highlight>
              </a:rPr>
              <a:t>. </a:t>
            </a:r>
          </a:p>
          <a:p>
            <a:r>
              <a:rPr lang="en-US" dirty="0"/>
              <a:t>SQL is a nonprocedural language, so the optimizer is free to merge, reorganize, and process in any order.</a:t>
            </a:r>
          </a:p>
          <a:p>
            <a:r>
              <a:rPr lang="en-US" dirty="0"/>
              <a:t>The database optimizes each SQL statement based on statistics collected about the accessed data.</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in Query Optimization</a:t>
            </a:r>
            <a:endParaRPr lang="en-US" dirty="0"/>
          </a:p>
        </p:txBody>
      </p:sp>
      <p:sp>
        <p:nvSpPr>
          <p:cNvPr id="3" name="Content Placeholder 2"/>
          <p:cNvSpPr>
            <a:spLocks noGrp="1"/>
          </p:cNvSpPr>
          <p:nvPr>
            <p:ph idx="1"/>
          </p:nvPr>
        </p:nvSpPr>
        <p:spPr/>
        <p:txBody>
          <a:bodyPr/>
          <a:lstStyle/>
          <a:p>
            <a:r>
              <a:rPr lang="en-US" b="1" dirty="0"/>
              <a:t>Understand how your database is executing your query</a:t>
            </a:r>
          </a:p>
          <a:p>
            <a:r>
              <a:rPr lang="en-US" b="1" dirty="0"/>
              <a:t>Retrieve as little data as possible</a:t>
            </a:r>
            <a:r>
              <a:rPr lang="en-US" dirty="0"/>
              <a:t> </a:t>
            </a:r>
          </a:p>
          <a:p>
            <a:r>
              <a:rPr lang="en-US" b="1" dirty="0"/>
              <a:t>Store intermediate results</a:t>
            </a:r>
          </a:p>
          <a:p>
            <a:r>
              <a:rPr lang="en-IN" b="1" dirty="0"/>
              <a:t>Use Index, Aggregate Table</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Execution Plans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Description of Figure 4-1 follows"/>
          <p:cNvPicPr>
            <a:picLocks noChangeAspect="1" noChangeArrowheads="1"/>
          </p:cNvPicPr>
          <p:nvPr/>
        </p:nvPicPr>
        <p:blipFill>
          <a:blip r:embed="rId2"/>
          <a:srcRect/>
          <a:stretch>
            <a:fillRect/>
          </a:stretch>
        </p:blipFill>
        <p:spPr bwMode="auto">
          <a:xfrm>
            <a:off x="457200" y="1733550"/>
            <a:ext cx="8229600" cy="4819650"/>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Query Block</a:t>
            </a:r>
            <a:endParaRPr lang="en-US" dirty="0"/>
          </a:p>
        </p:txBody>
      </p:sp>
      <p:sp>
        <p:nvSpPr>
          <p:cNvPr id="7170" name="Rectangle 2"/>
          <p:cNvSpPr>
            <a:spLocks noChangeArrowheads="1"/>
          </p:cNvSpPr>
          <p:nvPr/>
        </p:nvSpPr>
        <p:spPr bwMode="auto">
          <a:xfrm>
            <a:off x="990600" y="1550313"/>
            <a:ext cx="7467600" cy="4401205"/>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222222"/>
                </a:solidFill>
                <a:effectLst/>
                <a:latin typeface="Helvetica Neue"/>
                <a:cs typeface="Arial" pitchFamily="34" charset="0"/>
              </a:rPr>
              <a:t>The input to the optimizer is a parsed representation of a SQL statement.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222222"/>
                </a:solidFill>
                <a:effectLst/>
                <a:latin typeface="Helvetica Neue"/>
                <a:cs typeface="Arial" pitchFamily="34" charset="0"/>
              </a:rPr>
              <a:t>Each </a:t>
            </a:r>
            <a:r>
              <a:rPr kumimoji="0" lang="en-US" sz="2800" b="0" i="0" u="none" strike="noStrike" cap="none" normalizeH="0" baseline="0" dirty="0">
                <a:ln>
                  <a:noFill/>
                </a:ln>
                <a:solidFill>
                  <a:srgbClr val="000000"/>
                </a:solidFill>
                <a:effectLst/>
                <a:latin typeface="Menlo"/>
                <a:cs typeface="Arial" pitchFamily="34" charset="0"/>
              </a:rPr>
              <a:t>SELECT</a:t>
            </a:r>
            <a:r>
              <a:rPr kumimoji="0" lang="en-US" sz="3200" b="0" i="0" u="none" strike="noStrike" cap="none" normalizeH="0" baseline="0" dirty="0">
                <a:ln>
                  <a:noFill/>
                </a:ln>
                <a:solidFill>
                  <a:srgbClr val="222222"/>
                </a:solidFill>
                <a:effectLst/>
                <a:latin typeface="Helvetica Neue"/>
                <a:cs typeface="Arial" pitchFamily="34" charset="0"/>
              </a:rPr>
              <a:t> block in the original SQL statement is represented internally by a </a:t>
            </a:r>
            <a:r>
              <a:rPr kumimoji="0" lang="en-US" sz="3200" b="1" i="0" u="none" strike="noStrike" cap="none" normalizeH="0" baseline="0" dirty="0">
                <a:ln>
                  <a:noFill/>
                </a:ln>
                <a:solidFill>
                  <a:srgbClr val="1D5AAB"/>
                </a:solidFill>
                <a:effectLst/>
                <a:latin typeface="Helvetica Neue"/>
                <a:cs typeface="Arial" pitchFamily="34" charset="0"/>
                <a:hlinkClick r:id="rId2"/>
              </a:rPr>
              <a:t>query block</a:t>
            </a:r>
            <a:r>
              <a:rPr kumimoji="0" lang="en-US" sz="3200" b="0" i="0" u="none" strike="noStrike" cap="none" normalizeH="0" baseline="0" dirty="0">
                <a:ln>
                  <a:noFill/>
                </a:ln>
                <a:solidFill>
                  <a:srgbClr val="222222"/>
                </a:solidFill>
                <a:effectLst/>
                <a:latin typeface="Helvetica Neue"/>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222222"/>
              </a:solidFill>
              <a:effectLst/>
              <a:latin typeface="Helvetica Neue"/>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222222"/>
                </a:solidFill>
                <a:effectLst/>
                <a:latin typeface="Helvetica Neue"/>
                <a:cs typeface="Arial" pitchFamily="34" charset="0"/>
              </a:rPr>
              <a:t>A query block can be a top-level statement, </a:t>
            </a:r>
            <a:r>
              <a:rPr kumimoji="0" lang="en-US" sz="3200" b="0" i="0" u="none" strike="noStrike" cap="none" normalizeH="0" baseline="0" dirty="0" err="1">
                <a:ln>
                  <a:noFill/>
                </a:ln>
                <a:solidFill>
                  <a:srgbClr val="222222"/>
                </a:solidFill>
                <a:effectLst/>
                <a:latin typeface="Helvetica Neue"/>
                <a:cs typeface="Arial" pitchFamily="34" charset="0"/>
              </a:rPr>
              <a:t>subquery</a:t>
            </a:r>
            <a:r>
              <a:rPr kumimoji="0" lang="en-US" sz="3200" b="0" i="0" u="none" strike="noStrike" cap="none" normalizeH="0" baseline="0" dirty="0">
                <a:ln>
                  <a:noFill/>
                </a:ln>
                <a:solidFill>
                  <a:srgbClr val="222222"/>
                </a:solidFill>
                <a:effectLst/>
                <a:latin typeface="Helvetica Neue"/>
                <a:cs typeface="Arial" pitchFamily="34" charset="0"/>
              </a:rPr>
              <a:t>, or unmerged view.</a:t>
            </a:r>
            <a:endParaRPr kumimoji="0" lang="en-US" sz="6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Query</a:t>
            </a:r>
            <a:endParaRPr lang="en-US" dirty="0"/>
          </a:p>
        </p:txBody>
      </p:sp>
      <p:sp>
        <p:nvSpPr>
          <p:cNvPr id="3" name="Content Placeholder 2"/>
          <p:cNvSpPr>
            <a:spLocks noGrp="1"/>
          </p:cNvSpPr>
          <p:nvPr>
            <p:ph idx="1"/>
          </p:nvPr>
        </p:nvSpPr>
        <p:spPr/>
        <p:txBody>
          <a:bodyPr/>
          <a:lstStyle/>
          <a:p>
            <a:r>
              <a:rPr lang="en-US" dirty="0"/>
              <a:t>SELECT </a:t>
            </a:r>
            <a:r>
              <a:rPr lang="en-US" dirty="0" err="1"/>
              <a:t>first_name</a:t>
            </a:r>
            <a:r>
              <a:rPr lang="en-US" dirty="0"/>
              <a:t>, </a:t>
            </a:r>
            <a:r>
              <a:rPr lang="en-US" dirty="0" err="1"/>
              <a:t>last_name</a:t>
            </a:r>
            <a:r>
              <a:rPr lang="en-US" dirty="0"/>
              <a:t> FROM </a:t>
            </a:r>
            <a:r>
              <a:rPr lang="en-US" dirty="0" err="1"/>
              <a:t>hr.employees</a:t>
            </a:r>
            <a:r>
              <a:rPr lang="en-US" dirty="0"/>
              <a:t> WHERE </a:t>
            </a:r>
            <a:r>
              <a:rPr lang="en-US" dirty="0" err="1"/>
              <a:t>department_id</a:t>
            </a:r>
            <a:r>
              <a:rPr lang="en-US" dirty="0"/>
              <a:t> IN (SELECT </a:t>
            </a:r>
            <a:r>
              <a:rPr lang="en-US" dirty="0" err="1"/>
              <a:t>department_id</a:t>
            </a:r>
            <a:r>
              <a:rPr lang="en-US" dirty="0"/>
              <a:t> FROM </a:t>
            </a:r>
            <a:r>
              <a:rPr lang="en-US" dirty="0" err="1"/>
              <a:t>hr.departments</a:t>
            </a:r>
            <a:r>
              <a:rPr lang="en-US" dirty="0"/>
              <a:t> WHERE </a:t>
            </a:r>
            <a:r>
              <a:rPr lang="en-US" dirty="0" err="1"/>
              <a:t>location_id</a:t>
            </a:r>
            <a:r>
              <a:rPr lang="en-US" dirty="0"/>
              <a:t> = 1800);</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highlight>
                  <a:srgbClr val="FFFF00"/>
                </a:highlight>
              </a:rPr>
              <a:t>Optimizer Components</a:t>
            </a:r>
            <a:endParaRPr lang="en-US" dirty="0">
              <a:highlight>
                <a:srgbClr val="FFFF00"/>
              </a:highlight>
            </a:endParaRPr>
          </a:p>
        </p:txBody>
      </p:sp>
      <p:sp>
        <p:nvSpPr>
          <p:cNvPr id="3" name="Content Placeholder 2"/>
          <p:cNvSpPr>
            <a:spLocks noGrp="1"/>
          </p:cNvSpPr>
          <p:nvPr>
            <p:ph idx="1"/>
          </p:nvPr>
        </p:nvSpPr>
        <p:spPr/>
        <p:txBody>
          <a:bodyPr/>
          <a:lstStyle/>
          <a:p>
            <a:endParaRPr lang="en-US" dirty="0"/>
          </a:p>
        </p:txBody>
      </p:sp>
      <p:pic>
        <p:nvPicPr>
          <p:cNvPr id="8194" name="Picture 2" descr="Description of Figure 4-2 follows"/>
          <p:cNvPicPr>
            <a:picLocks noChangeAspect="1" noChangeArrowheads="1"/>
          </p:cNvPicPr>
          <p:nvPr/>
        </p:nvPicPr>
        <p:blipFill>
          <a:blip r:embed="rId2"/>
          <a:srcRect/>
          <a:stretch>
            <a:fillRect/>
          </a:stretch>
        </p:blipFill>
        <p:spPr bwMode="auto">
          <a:xfrm>
            <a:off x="609600" y="1524000"/>
            <a:ext cx="7848600" cy="48006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Optimizer Operations</a:t>
            </a:r>
            <a:endParaRPr lang="en-US" dirty="0"/>
          </a:p>
        </p:txBody>
      </p:sp>
      <p:graphicFrame>
        <p:nvGraphicFramePr>
          <p:cNvPr id="4" name="Content Placeholder 3"/>
          <p:cNvGraphicFramePr>
            <a:graphicFrameLocks noGrp="1"/>
          </p:cNvGraphicFramePr>
          <p:nvPr>
            <p:ph idx="1"/>
          </p:nvPr>
        </p:nvGraphicFramePr>
        <p:xfrm>
          <a:off x="304800" y="1600200"/>
          <a:ext cx="8610600" cy="4800601"/>
        </p:xfrm>
        <a:graphic>
          <a:graphicData uri="http://schemas.openxmlformats.org/drawingml/2006/table">
            <a:tbl>
              <a:tblPr/>
              <a:tblGrid>
                <a:gridCol w="2152650">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215265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256181">
                <a:tc>
                  <a:txBody>
                    <a:bodyPr/>
                    <a:lstStyle/>
                    <a:p>
                      <a:pPr algn="l" fontAlgn="t"/>
                      <a:r>
                        <a:rPr lang="en-US" sz="1200" b="1">
                          <a:solidFill>
                            <a:srgbClr val="222222"/>
                          </a:solidFill>
                        </a:rPr>
                        <a:t>Phase</a:t>
                      </a:r>
                    </a:p>
                  </a:txBody>
                  <a:tcPr marL="26253" marR="26253" marT="26253" marB="26253">
                    <a:lnL>
                      <a:noFill/>
                    </a:lnL>
                    <a:lnR>
                      <a:noFill/>
                    </a:lnR>
                    <a:lnT>
                      <a:noFill/>
                    </a:lnT>
                    <a:lnB>
                      <a:noFill/>
                    </a:lnB>
                    <a:solidFill>
                      <a:srgbClr val="3F3F3F"/>
                    </a:solidFill>
                  </a:tcPr>
                </a:tc>
                <a:tc>
                  <a:txBody>
                    <a:bodyPr/>
                    <a:lstStyle/>
                    <a:p>
                      <a:pPr algn="l" fontAlgn="t"/>
                      <a:r>
                        <a:rPr lang="en-US" sz="1200" b="1">
                          <a:solidFill>
                            <a:srgbClr val="222222"/>
                          </a:solidFill>
                        </a:rPr>
                        <a:t>Operation</a:t>
                      </a:r>
                    </a:p>
                  </a:txBody>
                  <a:tcPr marL="26253" marR="26253" marT="26253" marB="26253">
                    <a:lnL>
                      <a:noFill/>
                    </a:lnL>
                    <a:lnR>
                      <a:noFill/>
                    </a:lnR>
                    <a:lnT>
                      <a:noFill/>
                    </a:lnT>
                    <a:lnB>
                      <a:noFill/>
                    </a:lnB>
                    <a:solidFill>
                      <a:srgbClr val="3F3F3F"/>
                    </a:solidFill>
                  </a:tcPr>
                </a:tc>
                <a:tc>
                  <a:txBody>
                    <a:bodyPr/>
                    <a:lstStyle/>
                    <a:p>
                      <a:pPr algn="l" fontAlgn="t"/>
                      <a:r>
                        <a:rPr lang="en-US" sz="1200" b="1">
                          <a:solidFill>
                            <a:srgbClr val="222222"/>
                          </a:solidFill>
                        </a:rPr>
                        <a:t>Description</a:t>
                      </a:r>
                    </a:p>
                  </a:txBody>
                  <a:tcPr marL="26253" marR="26253" marT="26253" marB="26253">
                    <a:lnL>
                      <a:noFill/>
                    </a:lnL>
                    <a:lnR>
                      <a:noFill/>
                    </a:lnR>
                    <a:lnT>
                      <a:noFill/>
                    </a:lnT>
                    <a:lnB>
                      <a:noFill/>
                    </a:lnB>
                    <a:solidFill>
                      <a:srgbClr val="3F3F3F"/>
                    </a:solidFill>
                  </a:tcPr>
                </a:tc>
                <a:tc>
                  <a:txBody>
                    <a:bodyPr/>
                    <a:lstStyle/>
                    <a:p>
                      <a:pPr algn="l" fontAlgn="t"/>
                      <a:r>
                        <a:rPr lang="en-US" sz="1200" b="1">
                          <a:solidFill>
                            <a:srgbClr val="222222"/>
                          </a:solidFill>
                        </a:rPr>
                        <a:t>To Learn More</a:t>
                      </a:r>
                    </a:p>
                  </a:txBody>
                  <a:tcPr marL="26253" marR="26253" marT="26253" marB="26253">
                    <a:lnL>
                      <a:noFill/>
                    </a:lnL>
                    <a:lnR>
                      <a:noFill/>
                    </a:lnR>
                    <a:lnT>
                      <a:noFill/>
                    </a:lnT>
                    <a:lnB>
                      <a:noFill/>
                    </a:lnB>
                    <a:solidFill>
                      <a:srgbClr val="3F3F3F"/>
                    </a:solidFill>
                  </a:tcPr>
                </a:tc>
                <a:extLst>
                  <a:ext uri="{0D108BD9-81ED-4DB2-BD59-A6C34878D82A}">
                    <a16:rowId xmlns:a16="http://schemas.microsoft.com/office/drawing/2014/main" val="10000"/>
                  </a:ext>
                </a:extLst>
              </a:tr>
              <a:tr h="1715296">
                <a:tc>
                  <a:txBody>
                    <a:bodyPr/>
                    <a:lstStyle/>
                    <a:p>
                      <a:pPr algn="l" fontAlgn="t"/>
                      <a:r>
                        <a:rPr lang="en-US" sz="1200">
                          <a:solidFill>
                            <a:srgbClr val="222222"/>
                          </a:solidFill>
                        </a:rPr>
                        <a:t>1</a:t>
                      </a:r>
                    </a:p>
                  </a:txBody>
                  <a:tcPr marL="39379" marR="39379" marT="52505" marB="52505">
                    <a:lnL>
                      <a:noFill/>
                    </a:lnL>
                    <a:lnR>
                      <a:noFill/>
                    </a:lnR>
                    <a:lnT>
                      <a:noFill/>
                    </a:lnT>
                    <a:lnB w="9525"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b="0">
                          <a:solidFill>
                            <a:srgbClr val="222222"/>
                          </a:solidFill>
                          <a:latin typeface="inherit"/>
                        </a:rPr>
                        <a:t>Query Transformer</a:t>
                      </a:r>
                    </a:p>
                  </a:txBody>
                  <a:tcPr marL="39379" marR="39379" marT="52505" marB="52505">
                    <a:lnL>
                      <a:noFill/>
                    </a:lnL>
                    <a:lnR>
                      <a:noFill/>
                    </a:lnR>
                    <a:lnT>
                      <a:noFill/>
                    </a:lnT>
                    <a:lnB w="9525"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b="0">
                          <a:solidFill>
                            <a:srgbClr val="222222"/>
                          </a:solidFill>
                          <a:latin typeface="inherit"/>
                        </a:rPr>
                        <a:t>The optimizer determines whether it is helpful to change the form of the query so that the optimizer can generate a better execution plan.</a:t>
                      </a:r>
                    </a:p>
                  </a:txBody>
                  <a:tcPr marL="39379" marR="39379" marT="52505" marB="52505">
                    <a:lnL>
                      <a:noFill/>
                    </a:lnL>
                    <a:lnR>
                      <a:noFill/>
                    </a:lnR>
                    <a:lnT>
                      <a:noFill/>
                    </a:lnT>
                    <a:lnB w="9525"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a:solidFill>
                            <a:srgbClr val="222222"/>
                          </a:solidFill>
                        </a:rPr>
                        <a:t>"</a:t>
                      </a:r>
                      <a:r>
                        <a:rPr lang="en-US" sz="1200" u="none" strike="noStrike">
                          <a:solidFill>
                            <a:srgbClr val="1D5AAB"/>
                          </a:solidFill>
                          <a:hlinkClick r:id="rId2" tooltip="For some statements, the query transformer determines whether it is advantageous to rewrite the original SQL statement into a semantically equivalent SQL statement with a lower cost."/>
                        </a:rPr>
                        <a:t>Query Transformer</a:t>
                      </a:r>
                      <a:r>
                        <a:rPr lang="en-US" sz="1200">
                          <a:solidFill>
                            <a:srgbClr val="222222"/>
                          </a:solidFill>
                        </a:rPr>
                        <a:t>"</a:t>
                      </a:r>
                    </a:p>
                  </a:txBody>
                  <a:tcPr marL="39379" marR="39379" marT="52505" marB="52505">
                    <a:lnL>
                      <a:noFill/>
                    </a:lnL>
                    <a:lnR>
                      <a:noFill/>
                    </a:lnR>
                    <a:lnT>
                      <a:noFill/>
                    </a:lnT>
                    <a:lnB w="9525"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3828">
                <a:tc>
                  <a:txBody>
                    <a:bodyPr/>
                    <a:lstStyle/>
                    <a:p>
                      <a:pPr algn="l" fontAlgn="t"/>
                      <a:r>
                        <a:rPr lang="en-US" sz="1200">
                          <a:solidFill>
                            <a:srgbClr val="222222"/>
                          </a:solidFill>
                        </a:rPr>
                        <a:t>2</a:t>
                      </a:r>
                    </a:p>
                  </a:txBody>
                  <a:tcPr marL="39379" marR="39379" marT="52505" marB="52505">
                    <a:lnL>
                      <a:noFill/>
                    </a:lnL>
                    <a:lnR>
                      <a:noFill/>
                    </a:lnR>
                    <a:lnT w="9525" cap="flat" cmpd="sng" algn="ctr">
                      <a:solidFill>
                        <a:srgbClr val="3F3F3F"/>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9F9F9"/>
                    </a:solidFill>
                  </a:tcPr>
                </a:tc>
                <a:tc>
                  <a:txBody>
                    <a:bodyPr/>
                    <a:lstStyle/>
                    <a:p>
                      <a:pPr algn="l" fontAlgn="t"/>
                      <a:r>
                        <a:rPr lang="en-US" sz="1200" b="0">
                          <a:solidFill>
                            <a:srgbClr val="222222"/>
                          </a:solidFill>
                          <a:latin typeface="inherit"/>
                        </a:rPr>
                        <a:t>Estimator</a:t>
                      </a:r>
                    </a:p>
                  </a:txBody>
                  <a:tcPr marL="39379" marR="39379" marT="52505" marB="52505">
                    <a:lnL>
                      <a:noFill/>
                    </a:lnL>
                    <a:lnR>
                      <a:noFill/>
                    </a:lnR>
                    <a:lnT w="9525" cap="flat" cmpd="sng" algn="ctr">
                      <a:solidFill>
                        <a:srgbClr val="3F3F3F"/>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9F9F9"/>
                    </a:solidFill>
                  </a:tcPr>
                </a:tc>
                <a:tc>
                  <a:txBody>
                    <a:bodyPr/>
                    <a:lstStyle/>
                    <a:p>
                      <a:pPr algn="l" fontAlgn="t"/>
                      <a:r>
                        <a:rPr lang="en-US" sz="1200" b="0">
                          <a:solidFill>
                            <a:srgbClr val="222222"/>
                          </a:solidFill>
                          <a:latin typeface="inherit"/>
                        </a:rPr>
                        <a:t>The optimizer estimates the cost of each plan based on statistics in the data dictionary.</a:t>
                      </a:r>
                    </a:p>
                  </a:txBody>
                  <a:tcPr marL="39379" marR="39379" marT="52505" marB="52505">
                    <a:lnL>
                      <a:noFill/>
                    </a:lnL>
                    <a:lnR>
                      <a:noFill/>
                    </a:lnR>
                    <a:lnT w="9525" cap="flat" cmpd="sng" algn="ctr">
                      <a:solidFill>
                        <a:srgbClr val="3F3F3F"/>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9F9F9"/>
                    </a:solidFill>
                  </a:tcPr>
                </a:tc>
                <a:tc>
                  <a:txBody>
                    <a:bodyPr/>
                    <a:lstStyle/>
                    <a:p>
                      <a:pPr algn="l" fontAlgn="t"/>
                      <a:r>
                        <a:rPr lang="en-US" sz="1200">
                          <a:solidFill>
                            <a:srgbClr val="222222"/>
                          </a:solidFill>
                        </a:rPr>
                        <a:t>"</a:t>
                      </a:r>
                      <a:r>
                        <a:rPr lang="en-US" sz="1200" u="none" strike="noStrike">
                          <a:solidFill>
                            <a:srgbClr val="1D5AAB"/>
                          </a:solidFill>
                          <a:hlinkClick r:id="rId2" tooltip="The estimator is the component of the optimizer that determines the overall cost of a given execution plan."/>
                        </a:rPr>
                        <a:t>Estimator</a:t>
                      </a:r>
                      <a:r>
                        <a:rPr lang="en-US" sz="1200">
                          <a:solidFill>
                            <a:srgbClr val="222222"/>
                          </a:solidFill>
                        </a:rPr>
                        <a:t>"</a:t>
                      </a:r>
                    </a:p>
                  </a:txBody>
                  <a:tcPr marL="39379" marR="39379" marT="52505" marB="52505">
                    <a:lnL>
                      <a:noFill/>
                    </a:lnL>
                    <a:lnR>
                      <a:noFill/>
                    </a:lnR>
                    <a:lnT w="9525" cap="flat" cmpd="sng" algn="ctr">
                      <a:solidFill>
                        <a:srgbClr val="3F3F3F"/>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715296">
                <a:tc>
                  <a:txBody>
                    <a:bodyPr/>
                    <a:lstStyle/>
                    <a:p>
                      <a:pPr algn="l" fontAlgn="t"/>
                      <a:r>
                        <a:rPr lang="en-US" sz="1200">
                          <a:solidFill>
                            <a:srgbClr val="222222"/>
                          </a:solidFill>
                        </a:rPr>
                        <a:t>3</a:t>
                      </a:r>
                    </a:p>
                  </a:txBody>
                  <a:tcPr marL="39379" marR="39379" marT="52505" marB="52505">
                    <a:lnL>
                      <a:noFill/>
                    </a:lnL>
                    <a:lnR>
                      <a:noFill/>
                    </a:lnR>
                    <a:lnT w="9525" cap="flat" cmpd="sng" algn="ctr">
                      <a:solidFill>
                        <a:srgbClr val="3F3F3F"/>
                      </a:solidFill>
                      <a:prstDash val="solid"/>
                      <a:round/>
                      <a:headEnd type="none" w="med" len="med"/>
                      <a:tailEnd type="none" w="med" len="med"/>
                    </a:lnT>
                    <a:lnB w="19050"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b="0">
                          <a:solidFill>
                            <a:srgbClr val="222222"/>
                          </a:solidFill>
                          <a:latin typeface="inherit"/>
                        </a:rPr>
                        <a:t>Plan Generator</a:t>
                      </a:r>
                    </a:p>
                  </a:txBody>
                  <a:tcPr marL="39379" marR="39379" marT="52505" marB="52505">
                    <a:lnL>
                      <a:noFill/>
                    </a:lnL>
                    <a:lnR>
                      <a:noFill/>
                    </a:lnR>
                    <a:lnT w="9525" cap="flat" cmpd="sng" algn="ctr">
                      <a:solidFill>
                        <a:srgbClr val="3F3F3F"/>
                      </a:solidFill>
                      <a:prstDash val="solid"/>
                      <a:round/>
                      <a:headEnd type="none" w="med" len="med"/>
                      <a:tailEnd type="none" w="med" len="med"/>
                    </a:lnT>
                    <a:lnB w="19050"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b="0">
                          <a:solidFill>
                            <a:srgbClr val="222222"/>
                          </a:solidFill>
                          <a:latin typeface="inherit"/>
                        </a:rPr>
                        <a:t>The optimizer compares the costs of plans and chooses the lowest-cost plan, known as the execution plan, to pass to the row source generator.</a:t>
                      </a:r>
                    </a:p>
                  </a:txBody>
                  <a:tcPr marL="39379" marR="39379" marT="52505" marB="52505">
                    <a:lnL>
                      <a:noFill/>
                    </a:lnL>
                    <a:lnR>
                      <a:noFill/>
                    </a:lnR>
                    <a:lnT w="9525" cap="flat" cmpd="sng" algn="ctr">
                      <a:solidFill>
                        <a:srgbClr val="3F3F3F"/>
                      </a:solidFill>
                      <a:prstDash val="solid"/>
                      <a:round/>
                      <a:headEnd type="none" w="med" len="med"/>
                      <a:tailEnd type="none" w="med" len="med"/>
                    </a:lnT>
                    <a:lnB w="19050" cap="flat" cmpd="sng" algn="ctr">
                      <a:solidFill>
                        <a:srgbClr val="3F3F3F"/>
                      </a:solidFill>
                      <a:prstDash val="solid"/>
                      <a:round/>
                      <a:headEnd type="none" w="med" len="med"/>
                      <a:tailEnd type="none" w="med" len="med"/>
                    </a:lnB>
                    <a:solidFill>
                      <a:srgbClr val="FFFFFF"/>
                    </a:solidFill>
                  </a:tcPr>
                </a:tc>
                <a:tc>
                  <a:txBody>
                    <a:bodyPr/>
                    <a:lstStyle/>
                    <a:p>
                      <a:pPr algn="l" fontAlgn="t"/>
                      <a:r>
                        <a:rPr lang="en-US" sz="1200" dirty="0">
                          <a:solidFill>
                            <a:srgbClr val="222222"/>
                          </a:solidFill>
                        </a:rPr>
                        <a:t>"</a:t>
                      </a:r>
                      <a:r>
                        <a:rPr lang="en-US" sz="1200" u="none" strike="noStrike" dirty="0">
                          <a:solidFill>
                            <a:srgbClr val="1D5AAB"/>
                          </a:solidFill>
                          <a:hlinkClick r:id="rId2" tooltip="The plan generator explores various plans for a query block by trying out different access paths, join methods, and join orders."/>
                        </a:rPr>
                        <a:t>Plan Generator</a:t>
                      </a:r>
                      <a:r>
                        <a:rPr lang="en-US" sz="1200" dirty="0">
                          <a:solidFill>
                            <a:srgbClr val="222222"/>
                          </a:solidFill>
                        </a:rPr>
                        <a:t>"</a:t>
                      </a:r>
                    </a:p>
                  </a:txBody>
                  <a:tcPr marL="39379" marR="39379" marT="52505" marB="52505">
                    <a:lnL>
                      <a:noFill/>
                    </a:lnL>
                    <a:lnR>
                      <a:noFill/>
                    </a:lnR>
                    <a:lnT w="9525" cap="flat" cmpd="sng" algn="ctr">
                      <a:solidFill>
                        <a:srgbClr val="3F3F3F"/>
                      </a:solidFill>
                      <a:prstDash val="solid"/>
                      <a:round/>
                      <a:headEnd type="none" w="med" len="med"/>
                      <a:tailEnd type="none" w="med" len="med"/>
                    </a:lnT>
                    <a:lnB w="1905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Query Transformer</a:t>
            </a:r>
            <a:endParaRPr lang="en-US" dirty="0"/>
          </a:p>
        </p:txBody>
      </p:sp>
      <p:sp>
        <p:nvSpPr>
          <p:cNvPr id="3" name="Content Placeholder 2"/>
          <p:cNvSpPr>
            <a:spLocks noGrp="1"/>
          </p:cNvSpPr>
          <p:nvPr>
            <p:ph idx="1"/>
          </p:nvPr>
        </p:nvSpPr>
        <p:spPr/>
        <p:txBody>
          <a:bodyPr/>
          <a:lstStyle/>
          <a:p>
            <a:r>
              <a:rPr lang="en-US" dirty="0"/>
              <a:t>the query transformer determines whether it is advantageous to rewrite the original SQL statement into a semantically equivalent SQL statement with a lower cost.</a:t>
            </a:r>
          </a:p>
          <a:p>
            <a:endParaRPr lang="en-US" dirty="0"/>
          </a:p>
        </p:txBody>
      </p:sp>
      <p:pic>
        <p:nvPicPr>
          <p:cNvPr id="11266" name="Picture 2" descr="Description of Figure 4-3 follows"/>
          <p:cNvPicPr>
            <a:picLocks noChangeAspect="1" noChangeArrowheads="1"/>
          </p:cNvPicPr>
          <p:nvPr/>
        </p:nvPicPr>
        <p:blipFill>
          <a:blip r:embed="rId2"/>
          <a:srcRect/>
          <a:stretch>
            <a:fillRect/>
          </a:stretch>
        </p:blipFill>
        <p:spPr bwMode="auto">
          <a:xfrm>
            <a:off x="5638800" y="3200400"/>
            <a:ext cx="3048000" cy="3657600"/>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Estimator</a:t>
            </a:r>
            <a:endParaRPr lang="en-US" dirty="0"/>
          </a:p>
        </p:txBody>
      </p:sp>
      <p:sp>
        <p:nvSpPr>
          <p:cNvPr id="3" name="Content Placeholder 2"/>
          <p:cNvSpPr>
            <a:spLocks noGrp="1"/>
          </p:cNvSpPr>
          <p:nvPr>
            <p:ph idx="1"/>
          </p:nvPr>
        </p:nvSpPr>
        <p:spPr/>
        <p:txBody>
          <a:bodyPr/>
          <a:lstStyle/>
          <a:p>
            <a:r>
              <a:rPr lang="en-US" dirty="0"/>
              <a:t>The </a:t>
            </a:r>
            <a:r>
              <a:rPr lang="en-US" b="1" dirty="0"/>
              <a:t>estimator</a:t>
            </a:r>
            <a:r>
              <a:rPr lang="en-US" dirty="0"/>
              <a:t> is the component of the optimizer that determines the overall cost of a given execution plan.</a:t>
            </a:r>
          </a:p>
          <a:p>
            <a:r>
              <a:rPr lang="en-IN" dirty="0"/>
              <a:t>Selectivity, Cardinality, Cost</a:t>
            </a:r>
          </a:p>
        </p:txBody>
      </p:sp>
      <p:pic>
        <p:nvPicPr>
          <p:cNvPr id="12290" name="Picture 2" descr="Description of Figure 4-4 follows"/>
          <p:cNvPicPr>
            <a:picLocks noChangeAspect="1" noChangeArrowheads="1"/>
          </p:cNvPicPr>
          <p:nvPr/>
        </p:nvPicPr>
        <p:blipFill>
          <a:blip r:embed="rId2"/>
          <a:srcRect/>
          <a:stretch>
            <a:fillRect/>
          </a:stretch>
        </p:blipFill>
        <p:spPr bwMode="auto">
          <a:xfrm>
            <a:off x="914400" y="3886200"/>
            <a:ext cx="7239000" cy="24384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 Models</a:t>
            </a:r>
          </a:p>
        </p:txBody>
      </p:sp>
      <p:sp>
        <p:nvSpPr>
          <p:cNvPr id="23554" name="Rectangle 3"/>
          <p:cNvSpPr>
            <a:spLocks noGrp="1" noChangeArrowheads="1"/>
          </p:cNvSpPr>
          <p:nvPr>
            <p:ph idx="1"/>
          </p:nvPr>
        </p:nvSpPr>
        <p:spPr>
          <a:xfrm>
            <a:off x="768351" y="1057215"/>
            <a:ext cx="7802626" cy="4819329"/>
          </a:xfrm>
        </p:spPr>
        <p:txBody>
          <a:bodyPr/>
          <a:lstStyle/>
          <a:p>
            <a:r>
              <a:rPr lang="en-US" altLang="en-US" sz="1700" dirty="0"/>
              <a:t>A collection of tools for describing </a:t>
            </a:r>
          </a:p>
          <a:p>
            <a:pPr lvl="1">
              <a:lnSpc>
                <a:spcPct val="80000"/>
              </a:lnSpc>
            </a:pPr>
            <a:r>
              <a:rPr lang="en-US" altLang="en-US" sz="1700" dirty="0"/>
              <a:t>Data </a:t>
            </a:r>
          </a:p>
          <a:p>
            <a:pPr lvl="1">
              <a:lnSpc>
                <a:spcPct val="80000"/>
              </a:lnSpc>
            </a:pPr>
            <a:r>
              <a:rPr lang="en-US" altLang="en-US" sz="1700" dirty="0"/>
              <a:t>Data relationships</a:t>
            </a:r>
          </a:p>
          <a:p>
            <a:pPr lvl="1">
              <a:lnSpc>
                <a:spcPct val="80000"/>
              </a:lnSpc>
            </a:pPr>
            <a:r>
              <a:rPr lang="en-US" altLang="en-US" sz="1700" dirty="0"/>
              <a:t>Data semantics</a:t>
            </a:r>
          </a:p>
          <a:p>
            <a:pPr lvl="1">
              <a:lnSpc>
                <a:spcPct val="80000"/>
              </a:lnSpc>
            </a:pPr>
            <a:r>
              <a:rPr lang="en-US" altLang="en-US" sz="1700" dirty="0"/>
              <a:t>Data constraints</a:t>
            </a:r>
          </a:p>
          <a:p>
            <a:r>
              <a:rPr lang="en-US" altLang="en-US" sz="1700" dirty="0"/>
              <a:t>Relational model</a:t>
            </a:r>
          </a:p>
          <a:p>
            <a:r>
              <a:rPr lang="en-US" altLang="en-US" sz="1700" dirty="0"/>
              <a:t>Entity-Relationship data model (mainly for database design) </a:t>
            </a:r>
          </a:p>
          <a:p>
            <a:r>
              <a:rPr lang="en-US" altLang="en-US" sz="1700" dirty="0"/>
              <a:t>Object-based data models (Object-oriented and Object-relational)</a:t>
            </a:r>
          </a:p>
          <a:p>
            <a:r>
              <a:rPr lang="en-US" altLang="en-US" sz="1700" dirty="0"/>
              <a:t>Semi-structured data model  (XML)</a:t>
            </a:r>
          </a:p>
          <a:p>
            <a:r>
              <a:rPr lang="en-US" altLang="en-US" sz="1700" dirty="0"/>
              <a:t>Other older models:</a:t>
            </a:r>
          </a:p>
          <a:p>
            <a:pPr lvl="1"/>
            <a:r>
              <a:rPr lang="en-US" altLang="en-US" sz="1700" dirty="0"/>
              <a:t>Network model </a:t>
            </a:r>
          </a:p>
          <a:p>
            <a:pPr lvl="1"/>
            <a:r>
              <a:rPr lang="en-US" altLang="en-US" sz="1700" dirty="0"/>
              <a:t>Hierarchical model</a:t>
            </a:r>
          </a:p>
          <a:p>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Plan Generator</a:t>
            </a:r>
            <a:endParaRPr lang="en-US" dirty="0"/>
          </a:p>
        </p:txBody>
      </p:sp>
      <p:sp>
        <p:nvSpPr>
          <p:cNvPr id="3" name="Content Placeholder 2"/>
          <p:cNvSpPr>
            <a:spLocks noGrp="1"/>
          </p:cNvSpPr>
          <p:nvPr>
            <p:ph idx="1"/>
          </p:nvPr>
        </p:nvSpPr>
        <p:spPr/>
        <p:txBody>
          <a:bodyPr/>
          <a:lstStyle/>
          <a:p>
            <a:endParaRPr lang="en-US"/>
          </a:p>
        </p:txBody>
      </p:sp>
      <p:pic>
        <p:nvPicPr>
          <p:cNvPr id="13314" name="Picture 2" descr="Description of Figure 4-5 follows"/>
          <p:cNvPicPr>
            <a:picLocks noChangeAspect="1" noChangeArrowheads="1"/>
          </p:cNvPicPr>
          <p:nvPr/>
        </p:nvPicPr>
        <p:blipFill>
          <a:blip r:embed="rId2"/>
          <a:srcRect/>
          <a:stretch>
            <a:fillRect/>
          </a:stretch>
        </p:blipFill>
        <p:spPr bwMode="auto">
          <a:xfrm>
            <a:off x="838200" y="1295400"/>
            <a:ext cx="6705600" cy="5105400"/>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Adaptive Query Optimization</a:t>
            </a:r>
            <a:endParaRPr lang="en-US" dirty="0"/>
          </a:p>
        </p:txBody>
      </p:sp>
      <p:sp>
        <p:nvSpPr>
          <p:cNvPr id="3" name="Content Placeholder 2"/>
          <p:cNvSpPr>
            <a:spLocks noGrp="1"/>
          </p:cNvSpPr>
          <p:nvPr>
            <p:ph idx="1"/>
          </p:nvPr>
        </p:nvSpPr>
        <p:spPr/>
        <p:txBody>
          <a:bodyPr/>
          <a:lstStyle/>
          <a:p>
            <a:r>
              <a:rPr lang="en-US" b="1" dirty="0"/>
              <a:t>Adaptive query optimization</a:t>
            </a:r>
            <a:r>
              <a:rPr lang="en-US" dirty="0"/>
              <a:t> enables the optimizer to make run-time adjustments to execution plans and discover additional information that can lead to better statistics.</a:t>
            </a:r>
          </a:p>
        </p:txBody>
      </p:sp>
      <p:pic>
        <p:nvPicPr>
          <p:cNvPr id="14338" name="Picture 2" descr="Description of Figure 4-6 follows"/>
          <p:cNvPicPr>
            <a:picLocks noChangeAspect="1" noChangeArrowheads="1"/>
          </p:cNvPicPr>
          <p:nvPr/>
        </p:nvPicPr>
        <p:blipFill>
          <a:blip r:embed="rId2"/>
          <a:srcRect/>
          <a:stretch>
            <a:fillRect/>
          </a:stretch>
        </p:blipFill>
        <p:spPr bwMode="auto">
          <a:xfrm>
            <a:off x="1447800" y="3621087"/>
            <a:ext cx="6248400" cy="2505076"/>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sz="2800" dirty="0"/>
              <a:t>History</a:t>
            </a:r>
          </a:p>
        </p:txBody>
      </p:sp>
      <p:sp>
        <p:nvSpPr>
          <p:cNvPr id="6146" name="Rectangle 3"/>
          <p:cNvSpPr>
            <a:spLocks noGrp="1" noChangeArrowheads="1"/>
          </p:cNvSpPr>
          <p:nvPr>
            <p:ph type="body" idx="1"/>
          </p:nvPr>
        </p:nvSpPr>
        <p:spPr>
          <a:xfrm>
            <a:off x="768350" y="1142556"/>
            <a:ext cx="7656323" cy="4903787"/>
          </a:xfrm>
        </p:spPr>
        <p:txBody>
          <a:bodyPr/>
          <a:lstStyle/>
          <a:p>
            <a:r>
              <a:rPr lang="en-US" altLang="en-US" sz="1700" dirty="0"/>
              <a:t>IBM Sequel language developed as part of System R project at the IBM San Jose Research Laboratory</a:t>
            </a:r>
          </a:p>
          <a:p>
            <a:r>
              <a:rPr lang="en-US" altLang="en-US" sz="1700" dirty="0"/>
              <a:t>Renamed Structured Query Language (SQL)</a:t>
            </a:r>
          </a:p>
          <a:p>
            <a:r>
              <a:rPr lang="en-US" altLang="en-US" sz="1700" dirty="0"/>
              <a:t>ANSI and ISO standard SQL:</a:t>
            </a:r>
          </a:p>
          <a:p>
            <a:pPr lvl="1"/>
            <a:r>
              <a:rPr lang="en-US" altLang="en-US" sz="1700" dirty="0"/>
              <a:t>SQL-86</a:t>
            </a:r>
          </a:p>
          <a:p>
            <a:pPr lvl="1"/>
            <a:r>
              <a:rPr lang="en-US" altLang="en-US" sz="1700" dirty="0"/>
              <a:t>SQL-89</a:t>
            </a:r>
          </a:p>
          <a:p>
            <a:pPr lvl="1"/>
            <a:r>
              <a:rPr lang="en-US" altLang="en-US" sz="1700" dirty="0"/>
              <a:t>SQL-92 </a:t>
            </a:r>
          </a:p>
          <a:p>
            <a:pPr lvl="1"/>
            <a:r>
              <a:rPr lang="en-US" altLang="en-US" sz="1700" dirty="0"/>
              <a:t>SQL:1999 (language name became Y2K compliant!)</a:t>
            </a:r>
          </a:p>
          <a:p>
            <a:pPr lvl="1"/>
            <a:r>
              <a:rPr lang="en-US" altLang="en-US" sz="1700" dirty="0"/>
              <a:t>SQL:2003</a:t>
            </a:r>
          </a:p>
          <a:p>
            <a:r>
              <a:rPr lang="en-US" altLang="en-US" sz="1700" dirty="0"/>
              <a:t>Commercial systems offer most, if not all, SQL-92 features, plus varying feature sets from later standards and special proprietary features.  </a:t>
            </a:r>
          </a:p>
          <a:p>
            <a:pPr lvl="1"/>
            <a:r>
              <a:rPr lang="en-US" altLang="en-US" sz="1700" dirty="0"/>
              <a:t>Not all examples here may work on your particular system.</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sz="2800" dirty="0"/>
              <a:t>SQL Parts</a:t>
            </a:r>
          </a:p>
        </p:txBody>
      </p:sp>
      <p:sp>
        <p:nvSpPr>
          <p:cNvPr id="7170" name="Rectangle 3"/>
          <p:cNvSpPr>
            <a:spLocks noGrp="1" noChangeArrowheads="1"/>
          </p:cNvSpPr>
          <p:nvPr>
            <p:ph type="body" idx="1"/>
          </p:nvPr>
        </p:nvSpPr>
        <p:spPr>
          <a:xfrm>
            <a:off x="768350" y="1127933"/>
            <a:ext cx="7584043" cy="4920168"/>
          </a:xfrm>
        </p:spPr>
        <p:txBody>
          <a:bodyPr/>
          <a:lstStyle/>
          <a:p>
            <a:r>
              <a:rPr lang="en-US" altLang="en-US" sz="1700" dirty="0"/>
              <a:t>DML -- provides the ability to query information from the database and to insert tuples into, delete tuples from, and modify tuples in the database.</a:t>
            </a:r>
          </a:p>
          <a:p>
            <a:r>
              <a:rPr lang="en-US" altLang="en-US" sz="1700" dirty="0"/>
              <a:t>integrity – the  DDL includes commands for specifying integrity constraints.</a:t>
            </a:r>
          </a:p>
          <a:p>
            <a:r>
              <a:rPr lang="en-US" altLang="en-US" sz="1700" dirty="0"/>
              <a:t>View definition -- The DDL  includes commands for defining views.</a:t>
            </a:r>
          </a:p>
          <a:p>
            <a:r>
              <a:rPr lang="en-US" altLang="en-US" sz="1700" dirty="0"/>
              <a:t>Transaction control –includes commands for specifying the beginning and ending of transactions.</a:t>
            </a:r>
          </a:p>
          <a:p>
            <a:r>
              <a:rPr lang="en-US" altLang="en-US" sz="1700" dirty="0"/>
              <a:t>Embedded  SQL  and dynamic SQL -- define how SQL statements can be embedded within general-purpose programming languages.</a:t>
            </a:r>
          </a:p>
          <a:p>
            <a:r>
              <a:rPr lang="en-US" altLang="en-US" sz="1700" dirty="0"/>
              <a:t>Authorization – includes commands for specifying access rights to relations and views.</a:t>
            </a:r>
          </a:p>
          <a:p>
            <a:pPr>
              <a:buNone/>
            </a:pPr>
            <a:endParaRPr lang="en-US" altLang="en-US" dirty="0"/>
          </a:p>
          <a:p>
            <a:endParaRPr lang="en-US"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sz="2800" dirty="0"/>
              <a:t>Data Definition Language</a:t>
            </a:r>
          </a:p>
        </p:txBody>
      </p:sp>
      <p:sp>
        <p:nvSpPr>
          <p:cNvPr id="7170" name="Rectangle 3"/>
          <p:cNvSpPr>
            <a:spLocks noGrp="1" noChangeArrowheads="1"/>
          </p:cNvSpPr>
          <p:nvPr>
            <p:ph type="body" idx="1"/>
          </p:nvPr>
        </p:nvSpPr>
        <p:spPr>
          <a:xfrm>
            <a:off x="1065320" y="1801115"/>
            <a:ext cx="7042361" cy="2563622"/>
          </a:xfrm>
        </p:spPr>
        <p:txBody>
          <a:bodyPr/>
          <a:lstStyle/>
          <a:p>
            <a:r>
              <a:rPr lang="en-US" altLang="en-US" sz="1700" dirty="0"/>
              <a:t>The schema for each relation.</a:t>
            </a:r>
          </a:p>
          <a:p>
            <a:r>
              <a:rPr lang="en-US" altLang="en-US" sz="1700" dirty="0"/>
              <a:t>The type of values associated with each attribute.</a:t>
            </a:r>
          </a:p>
          <a:p>
            <a:r>
              <a:rPr lang="en-US" altLang="en-US" sz="1700" dirty="0"/>
              <a:t>The Integrity constraints</a:t>
            </a:r>
          </a:p>
          <a:p>
            <a:r>
              <a:rPr lang="en-US" altLang="en-US" sz="1700" dirty="0"/>
              <a:t>The set of indices to be maintained for each relation.</a:t>
            </a:r>
          </a:p>
          <a:p>
            <a:r>
              <a:rPr lang="en-US" altLang="en-US" sz="1700" dirty="0"/>
              <a:t>Security and authorization information for each relation.</a:t>
            </a:r>
          </a:p>
          <a:p>
            <a:r>
              <a:rPr lang="en-US" altLang="en-US" sz="1700" dirty="0"/>
              <a:t>The physical storage structure of each relation on disk.</a:t>
            </a:r>
          </a:p>
        </p:txBody>
      </p:sp>
      <p:sp>
        <p:nvSpPr>
          <p:cNvPr id="7171" name="Text Box 4"/>
          <p:cNvSpPr txBox="1">
            <a:spLocks noChangeArrowheads="1"/>
          </p:cNvSpPr>
          <p:nvPr/>
        </p:nvSpPr>
        <p:spPr bwMode="auto">
          <a:xfrm>
            <a:off x="768350" y="1115365"/>
            <a:ext cx="761217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kumimoji="1" lang="en-US" altLang="en-US" sz="1700" dirty="0"/>
              <a:t>The SQL data-definition language (DDL) allows the specification of information about relations, including: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en-US" sz="2800" dirty="0"/>
              <a:t>Domain Types in SQL</a:t>
            </a:r>
          </a:p>
        </p:txBody>
      </p:sp>
      <p:sp>
        <p:nvSpPr>
          <p:cNvPr id="8194" name="Rectangle 3"/>
          <p:cNvSpPr>
            <a:spLocks noGrp="1" noChangeArrowheads="1"/>
          </p:cNvSpPr>
          <p:nvPr>
            <p:ph type="body" idx="1"/>
          </p:nvPr>
        </p:nvSpPr>
        <p:spPr>
          <a:xfrm>
            <a:off x="768351" y="1155256"/>
            <a:ext cx="7692898" cy="4635944"/>
          </a:xfrm>
        </p:spPr>
        <p:txBody>
          <a:bodyPr/>
          <a:lstStyle/>
          <a:p>
            <a:pPr>
              <a:lnSpc>
                <a:spcPct val="90000"/>
              </a:lnSpc>
            </a:pPr>
            <a:r>
              <a:rPr lang="en-US" altLang="en-US" sz="1700" b="1" dirty="0">
                <a:solidFill>
                  <a:srgbClr val="002060"/>
                </a:solidFill>
              </a:rPr>
              <a:t>char(n).</a:t>
            </a:r>
            <a:r>
              <a:rPr lang="en-US" altLang="en-US" sz="1700" dirty="0">
                <a:solidFill>
                  <a:srgbClr val="002060"/>
                </a:solidFill>
              </a:rPr>
              <a:t>  </a:t>
            </a:r>
            <a:r>
              <a:rPr lang="en-US" altLang="en-US" sz="1700" dirty="0"/>
              <a:t>Fixed length character string, with user-specified length </a:t>
            </a:r>
            <a:r>
              <a:rPr lang="en-US" altLang="en-US" sz="1700" i="1" dirty="0"/>
              <a:t>n.</a:t>
            </a:r>
            <a:endParaRPr lang="en-US" altLang="en-US" sz="1700" dirty="0"/>
          </a:p>
          <a:p>
            <a:pPr>
              <a:lnSpc>
                <a:spcPct val="90000"/>
              </a:lnSpc>
            </a:pPr>
            <a:r>
              <a:rPr lang="en-US" altLang="en-US" sz="1700" b="1" dirty="0">
                <a:solidFill>
                  <a:srgbClr val="002060"/>
                </a:solidFill>
              </a:rPr>
              <a:t>varchar(n). </a:t>
            </a:r>
            <a:r>
              <a:rPr lang="en-US" altLang="en-US" sz="1700" dirty="0">
                <a:solidFill>
                  <a:srgbClr val="002060"/>
                </a:solidFill>
              </a:rPr>
              <a:t> </a:t>
            </a:r>
            <a:r>
              <a:rPr lang="en-US" altLang="en-US" sz="1700" dirty="0"/>
              <a:t>Variable length character strings, with user-specified maximum length </a:t>
            </a:r>
            <a:r>
              <a:rPr lang="en-US" altLang="en-US" sz="1700" i="1" dirty="0"/>
              <a:t>n.</a:t>
            </a:r>
          </a:p>
          <a:p>
            <a:pPr>
              <a:lnSpc>
                <a:spcPct val="90000"/>
              </a:lnSpc>
            </a:pPr>
            <a:r>
              <a:rPr lang="en-US" altLang="en-US" sz="1700" b="1" dirty="0">
                <a:solidFill>
                  <a:srgbClr val="002060"/>
                </a:solidFill>
              </a:rPr>
              <a:t>int.</a:t>
            </a:r>
            <a:r>
              <a:rPr lang="en-US" altLang="en-US" sz="1700" b="1" dirty="0"/>
              <a:t>  </a:t>
            </a:r>
            <a:r>
              <a:rPr lang="en-US" altLang="en-US" sz="1700" dirty="0"/>
              <a:t>Integer (a finite subset of the integers that is machine-dependent).</a:t>
            </a:r>
          </a:p>
          <a:p>
            <a:pPr>
              <a:lnSpc>
                <a:spcPct val="90000"/>
              </a:lnSpc>
            </a:pPr>
            <a:r>
              <a:rPr lang="en-US" altLang="en-US" sz="1700" b="1" dirty="0" err="1">
                <a:solidFill>
                  <a:srgbClr val="002060"/>
                </a:solidFill>
              </a:rPr>
              <a:t>smallint</a:t>
            </a:r>
            <a:r>
              <a:rPr lang="en-US" altLang="en-US" sz="1700" b="1" dirty="0">
                <a:solidFill>
                  <a:srgbClr val="002060"/>
                </a:solidFill>
              </a:rPr>
              <a:t>.</a:t>
            </a:r>
            <a:r>
              <a:rPr lang="en-US" altLang="en-US" sz="1700" dirty="0">
                <a:solidFill>
                  <a:srgbClr val="002060"/>
                </a:solidFill>
              </a:rPr>
              <a:t>  </a:t>
            </a:r>
            <a:r>
              <a:rPr lang="en-US" altLang="en-US" sz="1700" dirty="0"/>
              <a:t>Small integer (a machine-dependent subset of the integer domain type).</a:t>
            </a:r>
          </a:p>
          <a:p>
            <a:pPr>
              <a:lnSpc>
                <a:spcPct val="90000"/>
              </a:lnSpc>
            </a:pPr>
            <a:r>
              <a:rPr lang="en-US" altLang="en-US" sz="1700" b="1" dirty="0">
                <a:solidFill>
                  <a:srgbClr val="002060"/>
                </a:solidFill>
              </a:rPr>
              <a:t>numeric(</a:t>
            </a:r>
            <a:r>
              <a:rPr lang="en-US" altLang="en-US" sz="1700" b="1" dirty="0" err="1">
                <a:solidFill>
                  <a:srgbClr val="002060"/>
                </a:solidFill>
              </a:rPr>
              <a:t>p,d</a:t>
            </a:r>
            <a:r>
              <a:rPr lang="en-US" altLang="en-US" sz="1700" b="1" dirty="0">
                <a:solidFill>
                  <a:srgbClr val="002060"/>
                </a:solidFill>
              </a:rPr>
              <a:t>).</a:t>
            </a:r>
            <a:r>
              <a:rPr lang="en-US" altLang="en-US" sz="1700" dirty="0">
                <a:solidFill>
                  <a:srgbClr val="002060"/>
                </a:solidFill>
              </a:rPr>
              <a:t>  </a:t>
            </a:r>
            <a:r>
              <a:rPr lang="en-US" altLang="en-US" sz="1700" dirty="0"/>
              <a:t>Fixed point number, with user-specified precision of </a:t>
            </a:r>
            <a:r>
              <a:rPr lang="en-US" altLang="en-US" sz="1700" i="1" dirty="0"/>
              <a:t>p</a:t>
            </a:r>
            <a:r>
              <a:rPr lang="en-US" altLang="en-US" sz="1700" dirty="0"/>
              <a:t> digits, with </a:t>
            </a:r>
            <a:r>
              <a:rPr lang="en-US" altLang="en-US" sz="1700" i="1" dirty="0"/>
              <a:t>d</a:t>
            </a:r>
            <a:r>
              <a:rPr lang="en-US" altLang="en-US" sz="1700" dirty="0"/>
              <a:t> digits to the right of decimal point.  (ex., </a:t>
            </a:r>
            <a:r>
              <a:rPr lang="en-US" altLang="en-US" sz="1700" b="1" dirty="0"/>
              <a:t>numeric</a:t>
            </a:r>
            <a:r>
              <a:rPr lang="en-US" altLang="en-US" sz="1700" dirty="0"/>
              <a:t>(3,1), allows 44.5 to be stores exactly, but not 444.5 or 0.32)</a:t>
            </a:r>
          </a:p>
          <a:p>
            <a:pPr>
              <a:lnSpc>
                <a:spcPct val="90000"/>
              </a:lnSpc>
            </a:pPr>
            <a:r>
              <a:rPr lang="en-US" altLang="en-US" sz="1700" b="1" dirty="0">
                <a:solidFill>
                  <a:srgbClr val="002060"/>
                </a:solidFill>
              </a:rPr>
              <a:t>real, double precision.</a:t>
            </a:r>
            <a:r>
              <a:rPr lang="en-US" altLang="en-US" sz="1700" dirty="0">
                <a:solidFill>
                  <a:srgbClr val="002060"/>
                </a:solidFill>
              </a:rPr>
              <a:t>  </a:t>
            </a:r>
            <a:r>
              <a:rPr lang="en-US" altLang="en-US" sz="1700" dirty="0"/>
              <a:t>Floating point and double-precision floating point numbers, with machine-dependent precision.</a:t>
            </a:r>
          </a:p>
          <a:p>
            <a:pPr>
              <a:lnSpc>
                <a:spcPct val="90000"/>
              </a:lnSpc>
            </a:pPr>
            <a:r>
              <a:rPr lang="en-US" altLang="en-US" sz="1700" b="1" dirty="0">
                <a:solidFill>
                  <a:srgbClr val="002060"/>
                </a:solidFill>
              </a:rPr>
              <a:t>float(n).</a:t>
            </a:r>
            <a:r>
              <a:rPr lang="en-US" altLang="en-US" sz="1700" dirty="0">
                <a:solidFill>
                  <a:srgbClr val="002060"/>
                </a:solidFill>
              </a:rPr>
              <a:t>  </a:t>
            </a:r>
            <a:r>
              <a:rPr lang="en-US" altLang="en-US" sz="1700" dirty="0"/>
              <a:t>Floating point number, with user-specified precision of at least </a:t>
            </a:r>
            <a:r>
              <a:rPr lang="en-US" altLang="en-US" sz="1700" i="1" dirty="0"/>
              <a:t>n</a:t>
            </a:r>
            <a:r>
              <a:rPr lang="en-US" altLang="en-US" sz="1700" dirty="0"/>
              <a:t> digits.</a:t>
            </a:r>
          </a:p>
          <a:p>
            <a:pPr>
              <a:lnSpc>
                <a:spcPct val="90000"/>
              </a:lnSpc>
            </a:pPr>
            <a:r>
              <a:rPr lang="en-US" altLang="en-US" sz="1700" dirty="0"/>
              <a:t>More are covered in Chapter 4.</a:t>
            </a:r>
          </a:p>
          <a:p>
            <a:pPr>
              <a:lnSpc>
                <a:spcPct val="90000"/>
              </a:lnSpc>
              <a:buFont typeface="Monotype Sorts" charset="2"/>
              <a:buNone/>
            </a:pPr>
            <a:endParaRPr lang="en-US" altLang="en-US" dirty="0"/>
          </a:p>
          <a:p>
            <a:pPr>
              <a:lnSpc>
                <a:spcPct val="90000"/>
              </a:lnSpc>
              <a:buFont typeface="Monotype Sorts" charset="2"/>
              <a:buNone/>
            </a:pPr>
            <a:endParaRPr lang="en-US" altLang="en-US"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sz="2800" dirty="0"/>
              <a:t>Create Table Construct</a:t>
            </a:r>
          </a:p>
        </p:txBody>
      </p:sp>
      <p:sp>
        <p:nvSpPr>
          <p:cNvPr id="9218" name="Rectangle 3"/>
          <p:cNvSpPr>
            <a:spLocks noGrp="1" noChangeArrowheads="1"/>
          </p:cNvSpPr>
          <p:nvPr>
            <p:ph type="body" idx="1"/>
          </p:nvPr>
        </p:nvSpPr>
        <p:spPr>
          <a:xfrm>
            <a:off x="768351" y="1127125"/>
            <a:ext cx="7375906" cy="5054219"/>
          </a:xfrm>
        </p:spPr>
        <p:txBody>
          <a:bodyPr/>
          <a:lstStyle/>
          <a:p>
            <a:pPr>
              <a:tabLst>
                <a:tab pos="1489075" algn="l"/>
                <a:tab pos="1949450" algn="l"/>
                <a:tab pos="3036888" algn="l"/>
              </a:tabLst>
            </a:pPr>
            <a:r>
              <a:rPr kumimoji="0" lang="en-US" altLang="en-US" sz="1700" dirty="0"/>
              <a:t>An SQL relation is defined using the</a:t>
            </a:r>
            <a:r>
              <a:rPr lang="en-US" altLang="en-US" sz="1700" dirty="0"/>
              <a:t> </a:t>
            </a:r>
            <a:r>
              <a:rPr lang="en-US" altLang="en-US" sz="1700" b="1" dirty="0">
                <a:solidFill>
                  <a:srgbClr val="002060"/>
                </a:solidFill>
              </a:rPr>
              <a:t>create table </a:t>
            </a:r>
            <a:r>
              <a:rPr kumimoji="0" lang="en-US" altLang="en-US" sz="1700" dirty="0"/>
              <a:t>command</a:t>
            </a:r>
            <a:r>
              <a:rPr lang="en-US" altLang="en-US" sz="1700" dirty="0"/>
              <a:t>:</a:t>
            </a:r>
          </a:p>
          <a:p>
            <a:pPr>
              <a:buFont typeface="Monotype Sorts" charset="2"/>
              <a:buNone/>
              <a:tabLst>
                <a:tab pos="1489075" algn="l"/>
                <a:tab pos="1949450" algn="l"/>
                <a:tab pos="3036888" algn="l"/>
              </a:tabLst>
            </a:pPr>
            <a:r>
              <a:rPr lang="en-US" altLang="en-US" sz="1700" dirty="0"/>
              <a:t>		</a:t>
            </a:r>
            <a:r>
              <a:rPr lang="en-US" altLang="en-US" sz="1700" b="1" dirty="0"/>
              <a:t>create table </a:t>
            </a:r>
            <a:r>
              <a:rPr lang="en-US" altLang="en-US" sz="1700" i="1" dirty="0"/>
              <a:t>r </a:t>
            </a:r>
          </a:p>
          <a:p>
            <a:pPr>
              <a:buFont typeface="Monotype Sorts" charset="2"/>
              <a:buNone/>
              <a:tabLst>
                <a:tab pos="1489075" algn="l"/>
                <a:tab pos="1949450" algn="l"/>
                <a:tab pos="3036888" algn="l"/>
              </a:tabLst>
            </a:pPr>
            <a:r>
              <a:rPr lang="en-US" altLang="en-US" sz="1700" i="1" dirty="0"/>
              <a:t>                                   </a:t>
            </a:r>
            <a:r>
              <a:rPr lang="en-US" altLang="en-US" sz="1700" dirty="0"/>
              <a:t>(</a:t>
            </a:r>
            <a:r>
              <a:rPr lang="en-US" altLang="en-US" sz="1700" i="1" dirty="0"/>
              <a:t>A</a:t>
            </a:r>
            <a:r>
              <a:rPr lang="en-US" altLang="en-US" sz="1700" baseline="-25000" dirty="0"/>
              <a:t>1</a:t>
            </a:r>
            <a:r>
              <a:rPr lang="en-US" altLang="en-US" sz="1700" dirty="0"/>
              <a:t> </a:t>
            </a:r>
            <a:r>
              <a:rPr lang="en-US" altLang="en-US" sz="1700" i="1" dirty="0"/>
              <a:t>D</a:t>
            </a:r>
            <a:r>
              <a:rPr lang="en-US" altLang="en-US" sz="1700" baseline="-25000" dirty="0"/>
              <a:t>1</a:t>
            </a:r>
            <a:r>
              <a:rPr lang="en-US" altLang="en-US" sz="1700" dirty="0"/>
              <a:t>, </a:t>
            </a:r>
            <a:r>
              <a:rPr lang="en-US" altLang="en-US" sz="1700" i="1" dirty="0"/>
              <a:t>A</a:t>
            </a:r>
            <a:r>
              <a:rPr lang="en-US" altLang="en-US" sz="1700" baseline="-25000" dirty="0"/>
              <a:t>2</a:t>
            </a:r>
            <a:r>
              <a:rPr lang="en-US" altLang="en-US" sz="1700" dirty="0"/>
              <a:t> </a:t>
            </a:r>
            <a:r>
              <a:rPr lang="en-US" altLang="en-US" sz="1700" i="1" dirty="0"/>
              <a:t>D</a:t>
            </a:r>
            <a:r>
              <a:rPr lang="en-US" altLang="en-US" sz="1700" baseline="-25000" dirty="0"/>
              <a:t>2</a:t>
            </a:r>
            <a:r>
              <a:rPr lang="en-US" altLang="en-US" sz="1700" dirty="0"/>
              <a:t>, ..., </a:t>
            </a:r>
            <a:r>
              <a:rPr lang="en-US" altLang="en-US" sz="1700" i="1" dirty="0"/>
              <a:t>A</a:t>
            </a:r>
            <a:r>
              <a:rPr lang="en-US" altLang="en-US" sz="1700" i="1" baseline="-25000" dirty="0"/>
              <a:t>n</a:t>
            </a:r>
            <a:r>
              <a:rPr lang="en-US" altLang="en-US" sz="1700" i="1" dirty="0"/>
              <a:t> </a:t>
            </a:r>
            <a:r>
              <a:rPr lang="en-US" altLang="en-US" sz="1700" i="1" dirty="0" err="1"/>
              <a:t>D</a:t>
            </a:r>
            <a:r>
              <a:rPr lang="en-US" altLang="en-US" sz="1700" i="1" baseline="-25000" dirty="0" err="1"/>
              <a:t>n</a:t>
            </a:r>
            <a:r>
              <a:rPr lang="en-US" altLang="en-US" sz="1700" i="1" dirty="0"/>
              <a:t>,</a:t>
            </a:r>
            <a:br>
              <a:rPr lang="en-US" altLang="en-US" sz="1700" i="1" dirty="0"/>
            </a:br>
            <a:r>
              <a:rPr lang="en-US" altLang="en-US" sz="1700" i="1" dirty="0"/>
              <a:t>	             </a:t>
            </a:r>
            <a:r>
              <a:rPr lang="en-US" altLang="en-US" sz="1700" dirty="0"/>
              <a:t>(integrity-constraint</a:t>
            </a:r>
            <a:r>
              <a:rPr lang="en-US" altLang="en-US" sz="1700" baseline="-25000" dirty="0"/>
              <a:t>1</a:t>
            </a:r>
            <a:r>
              <a:rPr lang="en-US" altLang="en-US" sz="1700" dirty="0"/>
              <a:t>),</a:t>
            </a:r>
            <a:br>
              <a:rPr lang="en-US" altLang="en-US" sz="1700" dirty="0"/>
            </a:br>
            <a:r>
              <a:rPr lang="en-US" altLang="en-US" sz="1700" dirty="0"/>
              <a:t>	                 ...,</a:t>
            </a:r>
            <a:br>
              <a:rPr lang="en-US" altLang="en-US" sz="1700" dirty="0"/>
            </a:br>
            <a:r>
              <a:rPr lang="en-US" altLang="en-US" sz="1700" dirty="0"/>
              <a:t>                               (integrity-</a:t>
            </a:r>
            <a:r>
              <a:rPr lang="en-US" altLang="en-US" sz="1700" dirty="0" err="1"/>
              <a:t>constraint</a:t>
            </a:r>
            <a:r>
              <a:rPr lang="en-US" altLang="en-US" sz="1700" baseline="-25000" dirty="0" err="1"/>
              <a:t>k</a:t>
            </a:r>
            <a:r>
              <a:rPr lang="en-US" altLang="en-US" sz="1700" dirty="0"/>
              <a:t>))</a:t>
            </a:r>
          </a:p>
          <a:p>
            <a:pPr lvl="1">
              <a:tabLst>
                <a:tab pos="1489075" algn="l"/>
                <a:tab pos="1949450" algn="l"/>
                <a:tab pos="3036888" algn="l"/>
              </a:tabLst>
            </a:pPr>
            <a:r>
              <a:rPr lang="en-US" altLang="en-US" sz="1700" i="1" dirty="0"/>
              <a:t>r</a:t>
            </a:r>
            <a:r>
              <a:rPr lang="en-US" altLang="en-US" sz="1700" dirty="0"/>
              <a:t> is the name of the relation</a:t>
            </a:r>
          </a:p>
          <a:p>
            <a:pPr lvl="1">
              <a:tabLst>
                <a:tab pos="1489075" algn="l"/>
                <a:tab pos="1949450" algn="l"/>
                <a:tab pos="3036888" algn="l"/>
              </a:tabLst>
            </a:pPr>
            <a:r>
              <a:rPr lang="en-US" altLang="en-US" sz="1700" dirty="0"/>
              <a:t>each </a:t>
            </a:r>
            <a:r>
              <a:rPr lang="en-US" altLang="en-US" sz="1700" i="1" dirty="0"/>
              <a:t>A</a:t>
            </a:r>
            <a:r>
              <a:rPr lang="en-US" altLang="en-US" sz="1700" i="1" baseline="-25000" dirty="0"/>
              <a:t>i</a:t>
            </a:r>
            <a:r>
              <a:rPr lang="en-US" altLang="en-US" sz="1700" dirty="0"/>
              <a:t> is an attribute name in the schema of relation </a:t>
            </a:r>
            <a:r>
              <a:rPr lang="en-US" altLang="en-US" sz="1700" i="1" dirty="0"/>
              <a:t>r</a:t>
            </a:r>
          </a:p>
          <a:p>
            <a:pPr lvl="1">
              <a:tabLst>
                <a:tab pos="1489075" algn="l"/>
                <a:tab pos="1949450" algn="l"/>
                <a:tab pos="3036888" algn="l"/>
              </a:tabLst>
            </a:pPr>
            <a:r>
              <a:rPr lang="en-US" altLang="en-US" sz="1700" i="1" dirty="0"/>
              <a:t>D</a:t>
            </a:r>
            <a:r>
              <a:rPr lang="en-US" altLang="en-US" sz="1700" i="1" baseline="-25000" dirty="0"/>
              <a:t>i</a:t>
            </a:r>
            <a:r>
              <a:rPr lang="en-US" altLang="en-US" sz="1700" dirty="0"/>
              <a:t> is the data type of values in the domain of attribute </a:t>
            </a:r>
            <a:r>
              <a:rPr lang="en-US" altLang="en-US" sz="1700" i="1" dirty="0"/>
              <a:t>A</a:t>
            </a:r>
            <a:r>
              <a:rPr lang="en-US" altLang="en-US" sz="1700" i="1" baseline="-25000" dirty="0"/>
              <a:t>i</a:t>
            </a:r>
            <a:endParaRPr lang="en-US" altLang="en-US" sz="1700" dirty="0"/>
          </a:p>
          <a:p>
            <a:pPr>
              <a:tabLst>
                <a:tab pos="1489075" algn="l"/>
                <a:tab pos="1949450" algn="l"/>
                <a:tab pos="3036888" algn="l"/>
              </a:tabLst>
            </a:pPr>
            <a:r>
              <a:rPr kumimoji="0" lang="en-US" altLang="en-US" sz="1700" dirty="0"/>
              <a:t>Example</a:t>
            </a:r>
            <a:r>
              <a:rPr lang="en-US" altLang="en-US" sz="1700" dirty="0"/>
              <a:t>:</a:t>
            </a:r>
          </a:p>
          <a:p>
            <a:pPr>
              <a:buFont typeface="Monotype Sorts" charset="2"/>
              <a:buNone/>
              <a:tabLst>
                <a:tab pos="1489075" algn="l"/>
                <a:tab pos="1949450" algn="l"/>
                <a:tab pos="3036888" algn="l"/>
              </a:tabLst>
            </a:pPr>
            <a:r>
              <a:rPr lang="en-US" altLang="en-US" sz="1700" dirty="0"/>
              <a:t>		 </a:t>
            </a:r>
            <a:r>
              <a:rPr lang="en-US" altLang="en-US" sz="1700" b="1" dirty="0"/>
              <a:t>create table</a:t>
            </a:r>
            <a:r>
              <a:rPr lang="en-US" altLang="en-US" sz="1700" dirty="0"/>
              <a:t> </a:t>
            </a:r>
            <a:r>
              <a:rPr lang="en-US" altLang="en-US" sz="1700" i="1" dirty="0"/>
              <a:t>instructor</a:t>
            </a:r>
            <a:r>
              <a:rPr lang="en-US" altLang="en-US" sz="1700" dirty="0"/>
              <a:t> (</a:t>
            </a:r>
            <a:br>
              <a:rPr lang="en-US" altLang="en-US" sz="1700" dirty="0"/>
            </a:br>
            <a:r>
              <a:rPr lang="en-US" altLang="en-US" sz="1700" dirty="0"/>
              <a:t>                             </a:t>
            </a:r>
            <a:r>
              <a:rPr lang="en-US" altLang="en-US" sz="1700" i="1" dirty="0"/>
              <a:t>ID</a:t>
            </a:r>
            <a:r>
              <a:rPr lang="en-US" altLang="en-US" sz="1700" dirty="0"/>
              <a:t>                </a:t>
            </a:r>
            <a:r>
              <a:rPr lang="en-US" altLang="en-US" sz="1700" b="1" dirty="0"/>
              <a:t>char</a:t>
            </a:r>
            <a:r>
              <a:rPr lang="en-US" altLang="en-US" sz="1700" dirty="0"/>
              <a:t>(5),</a:t>
            </a:r>
            <a:br>
              <a:rPr lang="en-US" altLang="en-US" sz="1700" dirty="0"/>
            </a:br>
            <a:r>
              <a:rPr lang="en-US" altLang="en-US" sz="1700" dirty="0"/>
              <a:t>                             </a:t>
            </a:r>
            <a:r>
              <a:rPr lang="en-US" altLang="en-US" sz="1700" i="1" dirty="0"/>
              <a:t>name           </a:t>
            </a:r>
            <a:r>
              <a:rPr lang="en-US" altLang="en-US" sz="1700" b="1" dirty="0" err="1"/>
              <a:t>varchar</a:t>
            </a:r>
            <a:r>
              <a:rPr lang="en-US" altLang="en-US" sz="1700" dirty="0"/>
              <a:t>(20)</a:t>
            </a:r>
            <a:r>
              <a:rPr lang="en-US" altLang="en-US" sz="1700" b="1" dirty="0"/>
              <a:t>,</a:t>
            </a:r>
            <a:br>
              <a:rPr lang="en-US" altLang="en-US" sz="1700" b="1" i="1" dirty="0"/>
            </a:br>
            <a:r>
              <a:rPr lang="en-US" altLang="en-US" sz="1700" b="1" i="1" dirty="0"/>
              <a:t>                             </a:t>
            </a:r>
            <a:r>
              <a:rPr lang="en-US" altLang="en-US" sz="1700" i="1" dirty="0"/>
              <a:t>dept_name  </a:t>
            </a:r>
            <a:r>
              <a:rPr lang="en-US" altLang="en-US" sz="1700" b="1" dirty="0" err="1"/>
              <a:t>varchar</a:t>
            </a:r>
            <a:r>
              <a:rPr lang="en-US" altLang="en-US" sz="1700" dirty="0"/>
              <a:t>(20),</a:t>
            </a:r>
            <a:br>
              <a:rPr lang="en-US" altLang="en-US" sz="1700" dirty="0"/>
            </a:br>
            <a:r>
              <a:rPr lang="en-US" altLang="en-US" sz="1700" dirty="0"/>
              <a:t>                             </a:t>
            </a:r>
            <a:r>
              <a:rPr lang="en-US" altLang="en-US" sz="1700" i="1" dirty="0"/>
              <a:t>salary</a:t>
            </a:r>
            <a:r>
              <a:rPr lang="en-US" altLang="en-US" sz="1700" dirty="0"/>
              <a:t>           </a:t>
            </a:r>
            <a:r>
              <a:rPr lang="en-US" altLang="en-US" sz="1700" b="1" dirty="0"/>
              <a:t>numeric</a:t>
            </a:r>
            <a:r>
              <a:rPr lang="en-US" altLang="en-US" sz="1700" dirty="0"/>
              <a:t>(8,2))</a:t>
            </a:r>
          </a:p>
          <a:p>
            <a:pPr>
              <a:buFont typeface="Monotype Sorts" charset="2"/>
              <a:buNone/>
              <a:tabLst>
                <a:tab pos="1489075" algn="l"/>
                <a:tab pos="1949450" algn="l"/>
                <a:tab pos="3036888" algn="l"/>
              </a:tabLst>
            </a:pPr>
            <a:endParaRPr lang="en-US"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738188" y="129845"/>
            <a:ext cx="8077200" cy="609600"/>
          </a:xfrm>
        </p:spPr>
        <p:txBody>
          <a:bodyPr/>
          <a:lstStyle/>
          <a:p>
            <a:r>
              <a:rPr lang="en-US" altLang="en-US" sz="2800" dirty="0"/>
              <a:t>Integrity Constraints in Create Table</a:t>
            </a:r>
          </a:p>
        </p:txBody>
      </p:sp>
      <p:sp>
        <p:nvSpPr>
          <p:cNvPr id="10242" name="Rectangle 3"/>
          <p:cNvSpPr>
            <a:spLocks noGrp="1" noChangeArrowheads="1"/>
          </p:cNvSpPr>
          <p:nvPr>
            <p:ph type="body" idx="1"/>
          </p:nvPr>
        </p:nvSpPr>
        <p:spPr>
          <a:xfrm>
            <a:off x="738188" y="1109709"/>
            <a:ext cx="7515796" cy="4781004"/>
          </a:xfrm>
        </p:spPr>
        <p:txBody>
          <a:bodyPr/>
          <a:lstStyle/>
          <a:p>
            <a:r>
              <a:rPr lang="en-US" altLang="en-US" sz="1700" dirty="0"/>
              <a:t>Types of integrity constraints</a:t>
            </a:r>
          </a:p>
          <a:p>
            <a:pPr lvl="1"/>
            <a:r>
              <a:rPr lang="en-US" altLang="en-US" sz="1700" b="1" dirty="0"/>
              <a:t>primary key</a:t>
            </a:r>
            <a:r>
              <a:rPr lang="en-US" altLang="en-US" sz="1700" dirty="0"/>
              <a:t> (</a:t>
            </a:r>
            <a:r>
              <a:rPr lang="en-US" altLang="en-US" sz="1700" i="1" dirty="0"/>
              <a:t>A</a:t>
            </a:r>
            <a:r>
              <a:rPr lang="en-US" altLang="en-US" sz="1700" baseline="-25000" dirty="0"/>
              <a:t>1</a:t>
            </a:r>
            <a:r>
              <a:rPr lang="en-US" altLang="en-US" sz="1700" dirty="0"/>
              <a:t>, ..., </a:t>
            </a:r>
            <a:r>
              <a:rPr lang="en-US" altLang="en-US" sz="1700" i="1" dirty="0"/>
              <a:t>A</a:t>
            </a:r>
            <a:r>
              <a:rPr lang="en-US" altLang="en-US" sz="1700" i="1" baseline="-25000" dirty="0"/>
              <a:t>n </a:t>
            </a:r>
            <a:r>
              <a:rPr lang="en-US" altLang="en-US" sz="1700" dirty="0"/>
              <a:t>)</a:t>
            </a:r>
          </a:p>
          <a:p>
            <a:pPr lvl="1"/>
            <a:r>
              <a:rPr lang="en-US" altLang="en-US" sz="1700" b="1" dirty="0"/>
              <a:t>foreign key </a:t>
            </a:r>
            <a:r>
              <a:rPr lang="en-US" altLang="en-US" sz="1700" dirty="0"/>
              <a:t>(</a:t>
            </a:r>
            <a:r>
              <a:rPr lang="en-US" altLang="en-US" sz="1700" i="1" dirty="0"/>
              <a:t>A</a:t>
            </a:r>
            <a:r>
              <a:rPr lang="en-US" altLang="en-US" sz="1700" baseline="-25000" dirty="0"/>
              <a:t>m</a:t>
            </a:r>
            <a:r>
              <a:rPr lang="en-US" altLang="en-US" sz="1700" dirty="0"/>
              <a:t>, ..., </a:t>
            </a:r>
            <a:r>
              <a:rPr lang="en-US" altLang="en-US" sz="1700" i="1" dirty="0"/>
              <a:t>A</a:t>
            </a:r>
            <a:r>
              <a:rPr lang="en-US" altLang="en-US" sz="1700" i="1" baseline="-25000" dirty="0"/>
              <a:t>n </a:t>
            </a:r>
            <a:r>
              <a:rPr lang="en-US" altLang="en-US" sz="1700" dirty="0"/>
              <a:t>) </a:t>
            </a:r>
            <a:r>
              <a:rPr lang="en-US" altLang="en-US" sz="1700" b="1" dirty="0"/>
              <a:t>references </a:t>
            </a:r>
            <a:r>
              <a:rPr lang="en-US" altLang="en-US" sz="1700" i="1" dirty="0"/>
              <a:t>r</a:t>
            </a:r>
            <a:endParaRPr lang="en-US" altLang="en-US" sz="1700" b="1" dirty="0"/>
          </a:p>
          <a:p>
            <a:pPr lvl="1"/>
            <a:r>
              <a:rPr lang="en-US" altLang="en-US" sz="1700" b="1" dirty="0"/>
              <a:t>not null</a:t>
            </a:r>
          </a:p>
          <a:p>
            <a:r>
              <a:rPr lang="en-US" altLang="en-US" sz="1700" dirty="0"/>
              <a:t>SQL prevents any update to the database that violates an integrity constraint.</a:t>
            </a:r>
          </a:p>
          <a:p>
            <a:r>
              <a:rPr lang="en-US" altLang="en-US" sz="1700" dirty="0"/>
              <a:t>Example:</a:t>
            </a:r>
          </a:p>
          <a:p>
            <a:pPr>
              <a:buNone/>
            </a:pPr>
            <a:r>
              <a:rPr lang="en-US" altLang="en-US" sz="1700" b="1" dirty="0"/>
              <a:t>         create table</a:t>
            </a:r>
            <a:r>
              <a:rPr lang="en-US" altLang="en-US" sz="1700" dirty="0"/>
              <a:t> </a:t>
            </a:r>
            <a:r>
              <a:rPr lang="en-US" altLang="en-US" sz="1700" i="1" dirty="0"/>
              <a:t>instructor</a:t>
            </a:r>
            <a:r>
              <a:rPr lang="en-US" altLang="en-US" sz="1700" dirty="0"/>
              <a:t> (</a:t>
            </a:r>
            <a:br>
              <a:rPr lang="en-US" altLang="en-US" sz="1700" dirty="0"/>
            </a:br>
            <a:r>
              <a:rPr lang="en-US" altLang="en-US" sz="1700" dirty="0"/>
              <a:t>               </a:t>
            </a:r>
            <a:r>
              <a:rPr lang="en-US" altLang="en-US" sz="1700" i="1" dirty="0"/>
              <a:t>ID</a:t>
            </a:r>
            <a:r>
              <a:rPr lang="en-US" altLang="en-US" sz="1700" dirty="0"/>
              <a:t>                </a:t>
            </a:r>
            <a:r>
              <a:rPr lang="en-US" altLang="en-US" sz="1700" b="1" dirty="0"/>
              <a:t>char</a:t>
            </a:r>
            <a:r>
              <a:rPr lang="en-US" altLang="en-US" sz="1700" dirty="0"/>
              <a:t>(5),</a:t>
            </a:r>
            <a:br>
              <a:rPr lang="en-US" altLang="en-US" sz="1700" dirty="0"/>
            </a:br>
            <a:r>
              <a:rPr lang="en-US" altLang="en-US" sz="1700" dirty="0"/>
              <a:t>               </a:t>
            </a:r>
            <a:r>
              <a:rPr lang="en-US" altLang="en-US" sz="1700" i="1" dirty="0"/>
              <a:t>name           </a:t>
            </a:r>
            <a:r>
              <a:rPr lang="en-US" altLang="en-US" sz="1700" b="1" dirty="0"/>
              <a:t>varchar</a:t>
            </a:r>
            <a:r>
              <a:rPr lang="en-US" altLang="en-US" sz="1700" dirty="0"/>
              <a:t>(20) </a:t>
            </a:r>
            <a:r>
              <a:rPr lang="en-US" altLang="en-US" sz="1700" b="1" dirty="0"/>
              <a:t>not null,</a:t>
            </a:r>
            <a:br>
              <a:rPr lang="en-US" altLang="en-US" sz="1700" b="1" i="1" dirty="0"/>
            </a:br>
            <a:r>
              <a:rPr lang="en-US" altLang="en-US" sz="1700" b="1" i="1" dirty="0"/>
              <a:t>               </a:t>
            </a:r>
            <a:r>
              <a:rPr lang="en-US" altLang="en-US" sz="1700" i="1" dirty="0"/>
              <a:t>dept_name  </a:t>
            </a:r>
            <a:r>
              <a:rPr lang="en-US" altLang="en-US" sz="1700" b="1" dirty="0"/>
              <a:t>varchar</a:t>
            </a:r>
            <a:r>
              <a:rPr lang="en-US" altLang="en-US" sz="1700" dirty="0"/>
              <a:t>(20),</a:t>
            </a:r>
            <a:br>
              <a:rPr lang="en-US" altLang="en-US" sz="1700" dirty="0"/>
            </a:br>
            <a:r>
              <a:rPr lang="en-US" altLang="en-US" sz="1700" dirty="0"/>
              <a:t>               </a:t>
            </a:r>
            <a:r>
              <a:rPr lang="en-US" altLang="en-US" sz="1700" i="1" dirty="0"/>
              <a:t>salary</a:t>
            </a:r>
            <a:r>
              <a:rPr lang="en-US" altLang="en-US" sz="1700" dirty="0"/>
              <a:t>           </a:t>
            </a:r>
            <a:r>
              <a:rPr lang="en-US" altLang="en-US" sz="1700" b="1" dirty="0"/>
              <a:t>numeric</a:t>
            </a:r>
            <a:r>
              <a:rPr lang="en-US" altLang="en-US" sz="1700" dirty="0"/>
              <a:t>(8,2),</a:t>
            </a:r>
            <a:br>
              <a:rPr lang="en-US" altLang="en-US" sz="1700" dirty="0"/>
            </a:br>
            <a:r>
              <a:rPr lang="en-US" altLang="en-US" sz="1700" dirty="0"/>
              <a:t>               </a:t>
            </a:r>
            <a:r>
              <a:rPr lang="en-US" altLang="en-US" sz="1700" b="1" dirty="0"/>
              <a:t>primary key </a:t>
            </a:r>
            <a:r>
              <a:rPr lang="en-US" altLang="en-US" sz="1700" dirty="0"/>
              <a:t>(</a:t>
            </a:r>
            <a:r>
              <a:rPr lang="en-US" altLang="en-US" sz="1700" i="1" dirty="0"/>
              <a:t>ID</a:t>
            </a:r>
            <a:r>
              <a:rPr lang="en-US" altLang="en-US" sz="1700" dirty="0"/>
              <a:t>),</a:t>
            </a:r>
            <a:br>
              <a:rPr lang="en-US" altLang="en-US" sz="1700" dirty="0"/>
            </a:br>
            <a:r>
              <a:rPr lang="en-US" altLang="en-US" sz="1700" dirty="0"/>
              <a:t>               </a:t>
            </a:r>
            <a:r>
              <a:rPr lang="en-US" altLang="en-US" sz="1700" b="1" dirty="0"/>
              <a:t>foreign key </a:t>
            </a:r>
            <a:r>
              <a:rPr lang="en-US" altLang="en-US" sz="1700" i="1" dirty="0"/>
              <a:t>(dept_name</a:t>
            </a:r>
            <a:r>
              <a:rPr lang="en-US" altLang="en-US" sz="1700" dirty="0"/>
              <a:t>) </a:t>
            </a:r>
            <a:r>
              <a:rPr lang="en-US" altLang="en-US" sz="1700" b="1" dirty="0"/>
              <a:t>references </a:t>
            </a:r>
            <a:r>
              <a:rPr lang="en-US" altLang="en-US" sz="1700" i="1" dirty="0"/>
              <a:t>department);</a:t>
            </a:r>
          </a:p>
          <a:p>
            <a:pPr>
              <a:buNone/>
            </a:pPr>
            <a:endParaRPr lang="en-US" altLang="en-US" b="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tLang="en-US" sz="2800" dirty="0"/>
              <a:t>And a Few More Relation Definitions</a:t>
            </a:r>
          </a:p>
        </p:txBody>
      </p:sp>
      <p:sp>
        <p:nvSpPr>
          <p:cNvPr id="11266" name="AutoShape 3"/>
          <p:cNvSpPr>
            <a:spLocks noGrp="1" noChangeAspect="1" noChangeArrowheads="1"/>
          </p:cNvSpPr>
          <p:nvPr>
            <p:ph type="body" idx="1"/>
          </p:nvPr>
        </p:nvSpPr>
        <p:spPr>
          <a:xfrm>
            <a:off x="768350" y="1083076"/>
            <a:ext cx="7754213" cy="4643021"/>
          </a:xfrm>
        </p:spPr>
        <p:txBody>
          <a:bodyPr/>
          <a:lstStyle/>
          <a:p>
            <a:pPr>
              <a:lnSpc>
                <a:spcPct val="90000"/>
              </a:lnSpc>
              <a:spcBef>
                <a:spcPct val="0"/>
              </a:spcBef>
            </a:pPr>
            <a:r>
              <a:rPr lang="en-US" altLang="en-US" sz="1700" b="1" dirty="0"/>
              <a:t>create table</a:t>
            </a:r>
            <a:r>
              <a:rPr lang="en-US" altLang="en-US" sz="1700" dirty="0"/>
              <a:t> </a:t>
            </a:r>
            <a:r>
              <a:rPr lang="en-US" altLang="en-US" sz="1700" i="1" dirty="0"/>
              <a:t>student</a:t>
            </a:r>
            <a:r>
              <a:rPr lang="en-US" altLang="en-US" sz="1700" dirty="0"/>
              <a:t> (</a:t>
            </a:r>
            <a:br>
              <a:rPr lang="en-US" altLang="en-US" sz="1700" dirty="0"/>
            </a:br>
            <a:r>
              <a:rPr lang="en-US" altLang="en-US" sz="1700" dirty="0"/>
              <a:t>        </a:t>
            </a:r>
            <a:r>
              <a:rPr lang="en-US" altLang="en-US" sz="1700" i="1" dirty="0"/>
              <a:t>ID</a:t>
            </a:r>
            <a:r>
              <a:rPr lang="en-US" altLang="en-US" sz="1700" dirty="0"/>
              <a:t>                    </a:t>
            </a:r>
            <a:r>
              <a:rPr lang="en-US" altLang="en-US" sz="1700" b="1" dirty="0" err="1"/>
              <a:t>varchar</a:t>
            </a:r>
            <a:r>
              <a:rPr lang="en-US" altLang="en-US" sz="1700" dirty="0"/>
              <a:t>(5),</a:t>
            </a:r>
            <a:br>
              <a:rPr lang="en-US" altLang="en-US" sz="1700" dirty="0"/>
            </a:br>
            <a:r>
              <a:rPr lang="en-US" altLang="en-US" sz="1700" dirty="0"/>
              <a:t>        </a:t>
            </a:r>
            <a:r>
              <a:rPr lang="en-US" altLang="en-US" sz="1700" i="1" dirty="0"/>
              <a:t>name</a:t>
            </a:r>
            <a:r>
              <a:rPr lang="en-US" altLang="en-US" sz="1700" dirty="0"/>
              <a:t>               </a:t>
            </a:r>
            <a:r>
              <a:rPr lang="en-US" altLang="en-US" sz="1700" b="1" dirty="0" err="1"/>
              <a:t>varchar</a:t>
            </a:r>
            <a:r>
              <a:rPr lang="en-US" altLang="en-US" sz="1700" dirty="0"/>
              <a:t>(20) not null,</a:t>
            </a:r>
            <a:br>
              <a:rPr lang="en-US" altLang="en-US" sz="1700" dirty="0"/>
            </a:br>
            <a:r>
              <a:rPr lang="en-US" altLang="en-US" sz="1700" dirty="0"/>
              <a:t>        </a:t>
            </a:r>
            <a:r>
              <a:rPr lang="en-US" altLang="en-US" sz="1700" i="1" dirty="0"/>
              <a:t>dept_name</a:t>
            </a:r>
            <a:r>
              <a:rPr lang="en-US" altLang="en-US" sz="1700" dirty="0"/>
              <a:t>      </a:t>
            </a:r>
            <a:r>
              <a:rPr lang="en-US" altLang="en-US" sz="1700" b="1" dirty="0" err="1"/>
              <a:t>varchar</a:t>
            </a:r>
            <a:r>
              <a:rPr lang="en-US" altLang="en-US" sz="1700" dirty="0"/>
              <a:t>(20),</a:t>
            </a:r>
            <a:br>
              <a:rPr lang="en-US" altLang="en-US" sz="1700" dirty="0"/>
            </a:br>
            <a:r>
              <a:rPr lang="en-US" altLang="en-US" sz="1700" dirty="0"/>
              <a:t>        </a:t>
            </a:r>
            <a:r>
              <a:rPr lang="en-US" altLang="en-US" sz="1700" i="1" dirty="0" err="1"/>
              <a:t>tot_cred</a:t>
            </a:r>
            <a:r>
              <a:rPr lang="en-US" altLang="en-US" sz="1700" dirty="0"/>
              <a:t>           </a:t>
            </a:r>
            <a:r>
              <a:rPr lang="en-US" altLang="en-US" sz="1700" b="1" dirty="0"/>
              <a:t>numeric</a:t>
            </a:r>
            <a:r>
              <a:rPr lang="en-US" altLang="en-US" sz="1700" dirty="0"/>
              <a:t>(3,0),</a:t>
            </a:r>
            <a:br>
              <a:rPr lang="en-US" altLang="en-US" sz="1700" dirty="0"/>
            </a:br>
            <a:r>
              <a:rPr lang="en-US" altLang="en-US" sz="1700" dirty="0"/>
              <a:t>        </a:t>
            </a:r>
            <a:r>
              <a:rPr lang="en-US" altLang="en-US" sz="1700" b="1" dirty="0"/>
              <a:t>primary key </a:t>
            </a:r>
            <a:r>
              <a:rPr lang="en-US" altLang="en-US" sz="1700" i="1" dirty="0"/>
              <a:t>(ID),</a:t>
            </a:r>
          </a:p>
          <a:p>
            <a:pPr>
              <a:lnSpc>
                <a:spcPct val="90000"/>
              </a:lnSpc>
              <a:spcBef>
                <a:spcPct val="0"/>
              </a:spcBef>
              <a:buFont typeface="Monotype Sorts" charset="2"/>
              <a:buNone/>
            </a:pPr>
            <a:r>
              <a:rPr lang="en-US" altLang="en-US" sz="1700" b="1" dirty="0"/>
              <a:t>             foreign key </a:t>
            </a:r>
            <a:r>
              <a:rPr lang="en-US" altLang="en-US" sz="1700" i="1" dirty="0"/>
              <a:t>(dept_name</a:t>
            </a:r>
            <a:r>
              <a:rPr lang="en-US" altLang="en-US" sz="1700" dirty="0"/>
              <a:t>) </a:t>
            </a:r>
            <a:r>
              <a:rPr lang="en-US" altLang="en-US" sz="1700" b="1" dirty="0"/>
              <a:t>references </a:t>
            </a:r>
            <a:r>
              <a:rPr lang="en-US" altLang="en-US" sz="1700" i="1" dirty="0"/>
              <a:t>department</a:t>
            </a:r>
            <a:r>
              <a:rPr lang="en-US" altLang="en-US" sz="1700" dirty="0"/>
              <a:t>);</a:t>
            </a:r>
          </a:p>
          <a:p>
            <a:pPr>
              <a:lnSpc>
                <a:spcPct val="90000"/>
              </a:lnSpc>
              <a:buFont typeface="Monotype Sorts" charset="2"/>
              <a:buNone/>
            </a:pPr>
            <a:endParaRPr lang="en-US" altLang="en-US" sz="1700" dirty="0"/>
          </a:p>
          <a:p>
            <a:pPr>
              <a:lnSpc>
                <a:spcPct val="90000"/>
              </a:lnSpc>
              <a:spcBef>
                <a:spcPct val="0"/>
              </a:spcBef>
            </a:pPr>
            <a:r>
              <a:rPr lang="en-US" altLang="en-US" sz="1700" b="1" dirty="0"/>
              <a:t>create table</a:t>
            </a:r>
            <a:r>
              <a:rPr lang="en-US" altLang="en-US" sz="1700" dirty="0"/>
              <a:t> </a:t>
            </a:r>
            <a:r>
              <a:rPr lang="en-US" altLang="en-US" sz="1700" i="1" dirty="0"/>
              <a:t>takes</a:t>
            </a:r>
            <a:r>
              <a:rPr lang="en-US" altLang="en-US" sz="1700" dirty="0"/>
              <a:t> (</a:t>
            </a:r>
            <a:br>
              <a:rPr lang="en-US" altLang="en-US" sz="1700" dirty="0"/>
            </a:br>
            <a:r>
              <a:rPr lang="en-US" altLang="en-US" sz="1700" dirty="0"/>
              <a:t>        </a:t>
            </a:r>
            <a:r>
              <a:rPr lang="en-US" altLang="en-US" sz="1700" i="1" dirty="0"/>
              <a:t>ID</a:t>
            </a:r>
            <a:r>
              <a:rPr lang="en-US" altLang="en-US" sz="1700" dirty="0"/>
              <a:t>                   </a:t>
            </a:r>
            <a:r>
              <a:rPr lang="en-US" altLang="en-US" sz="1700" b="1" dirty="0" err="1"/>
              <a:t>varchar</a:t>
            </a:r>
            <a:r>
              <a:rPr lang="en-US" altLang="en-US" sz="1700" dirty="0"/>
              <a:t>(5),</a:t>
            </a:r>
            <a:br>
              <a:rPr lang="en-US" altLang="en-US" sz="1700" dirty="0"/>
            </a:br>
            <a:r>
              <a:rPr lang="en-US" altLang="en-US" sz="1700" dirty="0"/>
              <a:t>        </a:t>
            </a:r>
            <a:r>
              <a:rPr lang="en-US" altLang="en-US" sz="1700" i="1" dirty="0" err="1"/>
              <a:t>course_id</a:t>
            </a:r>
            <a:r>
              <a:rPr lang="en-US" altLang="en-US" sz="1700" dirty="0"/>
              <a:t>       </a:t>
            </a:r>
            <a:r>
              <a:rPr lang="en-US" altLang="en-US" sz="1700" b="1" dirty="0" err="1"/>
              <a:t>varchar</a:t>
            </a:r>
            <a:r>
              <a:rPr lang="en-US" altLang="en-US" sz="1700" dirty="0"/>
              <a:t>(8),</a:t>
            </a:r>
            <a:br>
              <a:rPr lang="en-US" altLang="en-US" sz="1700" dirty="0"/>
            </a:br>
            <a:r>
              <a:rPr lang="en-US" altLang="en-US" sz="1700" dirty="0"/>
              <a:t>        </a:t>
            </a:r>
            <a:r>
              <a:rPr lang="en-US" altLang="en-US" sz="1700" i="1" dirty="0" err="1"/>
              <a:t>sec_id</a:t>
            </a:r>
            <a:r>
              <a:rPr lang="en-US" altLang="en-US" sz="1700" dirty="0"/>
              <a:t>            </a:t>
            </a:r>
            <a:r>
              <a:rPr lang="en-US" altLang="en-US" sz="1700" b="1" dirty="0" err="1"/>
              <a:t>varchar</a:t>
            </a:r>
            <a:r>
              <a:rPr lang="en-US" altLang="en-US" sz="1700" dirty="0"/>
              <a:t>(8),</a:t>
            </a:r>
            <a:br>
              <a:rPr lang="en-US" altLang="en-US" sz="1700" dirty="0"/>
            </a:br>
            <a:r>
              <a:rPr lang="en-US" altLang="en-US" sz="1700" dirty="0"/>
              <a:t>        </a:t>
            </a:r>
            <a:r>
              <a:rPr lang="en-US" altLang="en-US" sz="1700" i="1" dirty="0"/>
              <a:t>semester</a:t>
            </a:r>
            <a:r>
              <a:rPr lang="en-US" altLang="en-US" sz="1700" dirty="0"/>
              <a:t>        </a:t>
            </a:r>
            <a:r>
              <a:rPr lang="en-US" altLang="en-US" sz="1700" b="1" dirty="0" err="1"/>
              <a:t>varchar</a:t>
            </a:r>
            <a:r>
              <a:rPr lang="en-US" altLang="en-US" sz="1700" dirty="0"/>
              <a:t>(6),</a:t>
            </a:r>
            <a:br>
              <a:rPr lang="en-US" altLang="en-US" sz="1700" dirty="0"/>
            </a:br>
            <a:r>
              <a:rPr lang="en-US" altLang="en-US" sz="1700" dirty="0"/>
              <a:t>        </a:t>
            </a:r>
            <a:r>
              <a:rPr lang="en-US" altLang="en-US" sz="1700" i="1" dirty="0"/>
              <a:t>year</a:t>
            </a:r>
            <a:r>
              <a:rPr lang="en-US" altLang="en-US" sz="1700" dirty="0"/>
              <a:t>                </a:t>
            </a:r>
            <a:r>
              <a:rPr lang="en-US" altLang="en-US" sz="1700" b="1" dirty="0"/>
              <a:t>numeric</a:t>
            </a:r>
            <a:r>
              <a:rPr lang="en-US" altLang="en-US" sz="1700" dirty="0"/>
              <a:t>(4,0),</a:t>
            </a:r>
            <a:br>
              <a:rPr lang="en-US" altLang="en-US" sz="1700" dirty="0"/>
            </a:br>
            <a:r>
              <a:rPr lang="en-US" altLang="en-US" sz="1700" dirty="0"/>
              <a:t>        </a:t>
            </a:r>
            <a:r>
              <a:rPr lang="en-US" altLang="en-US" sz="1700" i="1" dirty="0"/>
              <a:t>grade</a:t>
            </a:r>
            <a:r>
              <a:rPr lang="en-US" altLang="en-US" sz="1700" dirty="0"/>
              <a:t>              </a:t>
            </a:r>
            <a:r>
              <a:rPr lang="en-US" altLang="en-US" sz="1700" b="1" dirty="0" err="1"/>
              <a:t>varchar</a:t>
            </a:r>
            <a:r>
              <a:rPr lang="en-US" altLang="en-US" sz="1700" dirty="0"/>
              <a:t>(2), </a:t>
            </a:r>
          </a:p>
          <a:p>
            <a:pPr>
              <a:lnSpc>
                <a:spcPct val="90000"/>
              </a:lnSpc>
              <a:spcBef>
                <a:spcPct val="0"/>
              </a:spcBef>
              <a:buFont typeface="Monotype Sorts" charset="2"/>
              <a:buNone/>
            </a:pPr>
            <a:r>
              <a:rPr lang="en-US" altLang="en-US" sz="1700" b="1" dirty="0"/>
              <a:t>              primary key </a:t>
            </a:r>
            <a:r>
              <a:rPr lang="en-US" altLang="en-US" sz="1700" i="1" dirty="0"/>
              <a:t>(ID, </a:t>
            </a:r>
            <a:r>
              <a:rPr lang="en-US" altLang="en-US" sz="1700" i="1" dirty="0" err="1"/>
              <a:t>course_id</a:t>
            </a:r>
            <a:r>
              <a:rPr lang="en-US" altLang="en-US" sz="1700" i="1" dirty="0"/>
              <a:t>, </a:t>
            </a:r>
            <a:r>
              <a:rPr lang="en-US" altLang="en-US" sz="1700" i="1" dirty="0" err="1"/>
              <a:t>sec_id</a:t>
            </a:r>
            <a:r>
              <a:rPr lang="en-US" altLang="en-US" sz="1700" i="1" dirty="0"/>
              <a:t>, semester, year)</a:t>
            </a:r>
            <a:r>
              <a:rPr lang="en-US" altLang="en-US" sz="1700" dirty="0"/>
              <a:t> ,</a:t>
            </a:r>
          </a:p>
          <a:p>
            <a:pPr>
              <a:lnSpc>
                <a:spcPct val="90000"/>
              </a:lnSpc>
              <a:spcBef>
                <a:spcPct val="0"/>
              </a:spcBef>
              <a:buFont typeface="Monotype Sorts" charset="2"/>
              <a:buNone/>
            </a:pPr>
            <a:r>
              <a:rPr lang="en-US" altLang="en-US" sz="1700" b="1" dirty="0"/>
              <a:t>              foreign key </a:t>
            </a:r>
            <a:r>
              <a:rPr lang="en-US" altLang="en-US" sz="1700" dirty="0"/>
              <a:t>(</a:t>
            </a:r>
            <a:r>
              <a:rPr lang="en-US" altLang="en-US" sz="1700" i="1" dirty="0"/>
              <a:t>ID</a:t>
            </a:r>
            <a:r>
              <a:rPr lang="en-US" altLang="en-US" sz="1700" dirty="0"/>
              <a:t>) </a:t>
            </a:r>
            <a:r>
              <a:rPr lang="en-US" altLang="en-US" sz="1700" b="1" dirty="0"/>
              <a:t>references </a:t>
            </a:r>
            <a:r>
              <a:rPr lang="en-US" altLang="en-US" sz="1700" b="1" i="1" dirty="0"/>
              <a:t> </a:t>
            </a:r>
            <a:r>
              <a:rPr lang="en-US" altLang="en-US" sz="1700" i="1" dirty="0"/>
              <a:t>student,</a:t>
            </a:r>
            <a:br>
              <a:rPr lang="en-US" altLang="en-US" sz="1700" dirty="0"/>
            </a:br>
            <a:r>
              <a:rPr lang="en-US" altLang="en-US" sz="1700" dirty="0"/>
              <a:t>        </a:t>
            </a:r>
            <a:r>
              <a:rPr lang="en-US" altLang="en-US" sz="1700" b="1" dirty="0"/>
              <a:t>foreign key </a:t>
            </a:r>
            <a:r>
              <a:rPr lang="en-US" altLang="en-US" sz="1700" dirty="0"/>
              <a:t>(</a:t>
            </a:r>
            <a:r>
              <a:rPr lang="en-US" altLang="en-US" sz="1700" i="1" dirty="0" err="1"/>
              <a:t>course_id</a:t>
            </a:r>
            <a:r>
              <a:rPr lang="en-US" altLang="en-US" sz="1700" i="1" dirty="0"/>
              <a:t>, </a:t>
            </a:r>
            <a:r>
              <a:rPr lang="en-US" altLang="en-US" sz="1700" i="1" dirty="0" err="1"/>
              <a:t>sec_id</a:t>
            </a:r>
            <a:r>
              <a:rPr lang="en-US" altLang="en-US" sz="1700" i="1" dirty="0"/>
              <a:t>, semester, year</a:t>
            </a:r>
            <a:r>
              <a:rPr lang="en-US" altLang="en-US" sz="1700" dirty="0"/>
              <a:t>) </a:t>
            </a:r>
            <a:r>
              <a:rPr lang="en-US" altLang="en-US" sz="1700" b="1" dirty="0"/>
              <a:t>references </a:t>
            </a:r>
            <a:r>
              <a:rPr lang="en-US" altLang="en-US" sz="1700" i="1" dirty="0"/>
              <a:t>section</a:t>
            </a:r>
            <a:r>
              <a:rPr lang="en-US" altLang="en-US" sz="1700" dirty="0"/>
              <a:t>);</a:t>
            </a:r>
          </a:p>
          <a:p>
            <a:pPr>
              <a:lnSpc>
                <a:spcPct val="90000"/>
              </a:lnSpc>
              <a:buNone/>
            </a:pPr>
            <a:endParaRPr lang="en-US"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en-US" altLang="en-US" sz="2800" dirty="0"/>
              <a:t>And more still</a:t>
            </a:r>
          </a:p>
        </p:txBody>
      </p:sp>
      <p:sp>
        <p:nvSpPr>
          <p:cNvPr id="12290" name="Rectangle 3"/>
          <p:cNvSpPr>
            <a:spLocks noGrp="1" noChangeArrowheads="1"/>
          </p:cNvSpPr>
          <p:nvPr>
            <p:ph type="body" idx="1"/>
          </p:nvPr>
        </p:nvSpPr>
        <p:spPr>
          <a:xfrm>
            <a:off x="768350" y="1118173"/>
            <a:ext cx="7107682" cy="3709860"/>
          </a:xfrm>
        </p:spPr>
        <p:txBody>
          <a:bodyPr/>
          <a:lstStyle/>
          <a:p>
            <a:r>
              <a:rPr lang="en-US" altLang="en-US" sz="1700" b="1" dirty="0"/>
              <a:t>create table</a:t>
            </a:r>
            <a:r>
              <a:rPr lang="en-US" altLang="en-US" sz="1700" dirty="0"/>
              <a:t> </a:t>
            </a:r>
            <a:r>
              <a:rPr lang="en-US" altLang="en-US" sz="1700" i="1" dirty="0"/>
              <a:t>course</a:t>
            </a:r>
            <a:r>
              <a:rPr lang="en-US" altLang="en-US" sz="1700" dirty="0"/>
              <a:t> (</a:t>
            </a:r>
            <a:br>
              <a:rPr lang="en-US" altLang="en-US" sz="1700" dirty="0"/>
            </a:br>
            <a:r>
              <a:rPr lang="en-US" altLang="en-US" sz="1700" dirty="0"/>
              <a:t>        </a:t>
            </a:r>
            <a:r>
              <a:rPr lang="en-US" altLang="en-US" sz="1700" i="1" dirty="0" err="1"/>
              <a:t>course_id</a:t>
            </a:r>
            <a:r>
              <a:rPr lang="en-US" altLang="en-US" sz="1700" dirty="0"/>
              <a:t>        </a:t>
            </a:r>
            <a:r>
              <a:rPr lang="en-US" altLang="en-US" sz="1700" b="1" dirty="0" err="1"/>
              <a:t>varchar</a:t>
            </a:r>
            <a:r>
              <a:rPr lang="en-US" altLang="en-US" sz="1700" dirty="0"/>
              <a:t>(8),</a:t>
            </a:r>
            <a:br>
              <a:rPr lang="en-US" altLang="en-US" sz="1700" dirty="0"/>
            </a:br>
            <a:r>
              <a:rPr lang="en-US" altLang="en-US" sz="1700" dirty="0"/>
              <a:t>        </a:t>
            </a:r>
            <a:r>
              <a:rPr lang="en-US" altLang="en-US" sz="1700" i="1" dirty="0"/>
              <a:t>title</a:t>
            </a:r>
            <a:r>
              <a:rPr lang="en-US" altLang="en-US" sz="1700" dirty="0"/>
              <a:t>                  </a:t>
            </a:r>
            <a:r>
              <a:rPr lang="en-US" altLang="en-US" sz="1700" b="1" dirty="0" err="1"/>
              <a:t>varchar</a:t>
            </a:r>
            <a:r>
              <a:rPr lang="en-US" altLang="en-US" sz="1700" b="1" dirty="0"/>
              <a:t>(</a:t>
            </a:r>
            <a:r>
              <a:rPr lang="en-US" altLang="en-US" sz="1700" dirty="0"/>
              <a:t>50),</a:t>
            </a:r>
            <a:br>
              <a:rPr lang="en-US" altLang="en-US" sz="1700" dirty="0"/>
            </a:br>
            <a:r>
              <a:rPr lang="en-US" altLang="en-US" sz="1700" dirty="0"/>
              <a:t>        </a:t>
            </a:r>
            <a:r>
              <a:rPr lang="en-US" altLang="en-US" sz="1700" i="1" dirty="0"/>
              <a:t>dept_name</a:t>
            </a:r>
            <a:r>
              <a:rPr lang="en-US" altLang="en-US" sz="1700" dirty="0"/>
              <a:t>      </a:t>
            </a:r>
            <a:r>
              <a:rPr lang="en-US" altLang="en-US" sz="1700" b="1" dirty="0" err="1"/>
              <a:t>varchar</a:t>
            </a:r>
            <a:r>
              <a:rPr lang="en-US" altLang="en-US" sz="1700" dirty="0"/>
              <a:t>(20),</a:t>
            </a:r>
            <a:br>
              <a:rPr lang="en-US" altLang="en-US" sz="1700" dirty="0"/>
            </a:br>
            <a:r>
              <a:rPr lang="en-US" altLang="en-US" sz="1700" dirty="0"/>
              <a:t>        </a:t>
            </a:r>
            <a:r>
              <a:rPr lang="en-US" altLang="en-US" sz="1700" i="1" dirty="0"/>
              <a:t>credits</a:t>
            </a:r>
            <a:r>
              <a:rPr lang="en-US" altLang="en-US" sz="1700" dirty="0"/>
              <a:t>             </a:t>
            </a:r>
            <a:r>
              <a:rPr lang="en-US" altLang="en-US" sz="1700" b="1" dirty="0"/>
              <a:t>numeric</a:t>
            </a:r>
            <a:r>
              <a:rPr lang="en-US" altLang="en-US" sz="1700" dirty="0"/>
              <a:t>(2,0),</a:t>
            </a:r>
          </a:p>
          <a:p>
            <a:pPr>
              <a:spcBef>
                <a:spcPct val="0"/>
              </a:spcBef>
              <a:buFont typeface="Monotype Sorts" charset="2"/>
              <a:buNone/>
            </a:pPr>
            <a:r>
              <a:rPr lang="en-US" altLang="en-US" sz="1700" dirty="0"/>
              <a:t>             </a:t>
            </a:r>
            <a:r>
              <a:rPr lang="en-US" altLang="en-US" sz="1700" b="1" dirty="0"/>
              <a:t>primary key </a:t>
            </a:r>
            <a:r>
              <a:rPr lang="en-US" altLang="en-US" sz="1700" i="1" dirty="0"/>
              <a:t>(</a:t>
            </a:r>
            <a:r>
              <a:rPr lang="en-US" altLang="en-US" sz="1700" i="1" dirty="0" err="1"/>
              <a:t>course_id</a:t>
            </a:r>
            <a:r>
              <a:rPr lang="en-US" altLang="en-US" sz="1700" i="1" dirty="0"/>
              <a:t>),</a:t>
            </a:r>
          </a:p>
          <a:p>
            <a:pPr>
              <a:spcBef>
                <a:spcPct val="0"/>
              </a:spcBef>
              <a:buFont typeface="Monotype Sorts" charset="2"/>
              <a:buNone/>
            </a:pPr>
            <a:r>
              <a:rPr lang="en-US" altLang="en-US" sz="1700" b="1" dirty="0"/>
              <a:t>     </a:t>
            </a:r>
            <a:r>
              <a:rPr lang="en-US" altLang="en-US" sz="1700" dirty="0"/>
              <a:t>        </a:t>
            </a:r>
            <a:r>
              <a:rPr lang="en-US" altLang="en-US" sz="1700" b="1" dirty="0"/>
              <a:t>foreign key </a:t>
            </a:r>
            <a:r>
              <a:rPr lang="en-US" altLang="en-US" sz="1700" i="1" dirty="0"/>
              <a:t>(dept_name</a:t>
            </a:r>
            <a:r>
              <a:rPr lang="en-US" altLang="en-US" sz="1700" dirty="0"/>
              <a:t>) </a:t>
            </a:r>
            <a:r>
              <a:rPr lang="en-US" altLang="en-US" sz="1700" b="1" dirty="0"/>
              <a:t>references </a:t>
            </a:r>
            <a:r>
              <a:rPr lang="en-US" altLang="en-US" sz="1700" i="1" dirty="0"/>
              <a:t>department</a:t>
            </a:r>
            <a:r>
              <a:rPr lang="en-US" altLang="en-US" sz="1700" dirty="0"/>
              <a:t>);</a:t>
            </a:r>
          </a:p>
          <a:p>
            <a:endParaRPr lang="en-US" alt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Relational Model</a:t>
            </a:r>
          </a:p>
        </p:txBody>
      </p:sp>
      <p:sp>
        <p:nvSpPr>
          <p:cNvPr id="25602" name="Rectangle 3"/>
          <p:cNvSpPr>
            <a:spLocks noGrp="1" noChangeArrowheads="1"/>
          </p:cNvSpPr>
          <p:nvPr>
            <p:ph idx="1"/>
          </p:nvPr>
        </p:nvSpPr>
        <p:spPr>
          <a:xfrm>
            <a:off x="768350" y="1191327"/>
            <a:ext cx="7924546" cy="1490914"/>
          </a:xfrm>
        </p:spPr>
        <p:txBody>
          <a:bodyPr/>
          <a:lstStyle/>
          <a:p>
            <a:r>
              <a:rPr lang="en-US" altLang="en-US" sz="1700" dirty="0"/>
              <a:t>All the data is stored in various tables.</a:t>
            </a:r>
          </a:p>
          <a:p>
            <a:r>
              <a:rPr lang="en-US" altLang="en-US" sz="1700" dirty="0"/>
              <a:t>Example of tabular data in the relational model</a:t>
            </a:r>
          </a:p>
        </p:txBody>
      </p:sp>
      <p:sp>
        <p:nvSpPr>
          <p:cNvPr id="25603" name="Line 31"/>
          <p:cNvSpPr>
            <a:spLocks noChangeShapeType="1"/>
          </p:cNvSpPr>
          <p:nvPr/>
        </p:nvSpPr>
        <p:spPr bwMode="auto">
          <a:xfrm flipH="1">
            <a:off x="4296620" y="2348699"/>
            <a:ext cx="642938" cy="4786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25604" name="Text Box 32"/>
          <p:cNvSpPr txBox="1">
            <a:spLocks noChangeArrowheads="1"/>
          </p:cNvSpPr>
          <p:nvPr/>
        </p:nvSpPr>
        <p:spPr bwMode="auto">
          <a:xfrm>
            <a:off x="4524696" y="2072236"/>
            <a:ext cx="9925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dirty="0"/>
              <a:t>Columns</a:t>
            </a:r>
            <a:endParaRPr lang="en-US" altLang="en-US" sz="1200" dirty="0"/>
          </a:p>
        </p:txBody>
      </p:sp>
      <p:sp>
        <p:nvSpPr>
          <p:cNvPr id="25605" name="Line 33"/>
          <p:cNvSpPr>
            <a:spLocks noChangeShapeType="1"/>
          </p:cNvSpPr>
          <p:nvPr/>
        </p:nvSpPr>
        <p:spPr bwMode="auto">
          <a:xfrm flipH="1">
            <a:off x="3560290" y="2345745"/>
            <a:ext cx="1132285" cy="4679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25607" name="Text Box 38"/>
          <p:cNvSpPr txBox="1">
            <a:spLocks noChangeArrowheads="1"/>
          </p:cNvSpPr>
          <p:nvPr/>
        </p:nvSpPr>
        <p:spPr bwMode="auto">
          <a:xfrm>
            <a:off x="5621840" y="3163194"/>
            <a:ext cx="6960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dirty="0"/>
              <a:t>Rows</a:t>
            </a:r>
          </a:p>
        </p:txBody>
      </p:sp>
      <p:sp>
        <p:nvSpPr>
          <p:cNvPr id="25608" name="Line 39"/>
          <p:cNvSpPr>
            <a:spLocks noChangeShapeType="1"/>
          </p:cNvSpPr>
          <p:nvPr/>
        </p:nvSpPr>
        <p:spPr bwMode="auto">
          <a:xfrm flipH="1">
            <a:off x="4866595" y="3327914"/>
            <a:ext cx="567785"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25609" name="Line 40"/>
          <p:cNvSpPr>
            <a:spLocks noChangeShapeType="1"/>
          </p:cNvSpPr>
          <p:nvPr/>
        </p:nvSpPr>
        <p:spPr bwMode="auto">
          <a:xfrm flipH="1">
            <a:off x="4866594" y="3327915"/>
            <a:ext cx="567786" cy="14303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pic>
        <p:nvPicPr>
          <p:cNvPr id="11" name="Picture 2" descr="Edgar F. Cod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1970" y="4330436"/>
            <a:ext cx="905257" cy="8556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057993" y="5374285"/>
            <a:ext cx="1893212" cy="584775"/>
          </a:xfrm>
          <a:prstGeom prst="rect">
            <a:avLst/>
          </a:prstGeom>
          <a:noFill/>
        </p:spPr>
        <p:txBody>
          <a:bodyPr wrap="none" rtlCol="0">
            <a:spAutoFit/>
          </a:bodyPr>
          <a:lstStyle/>
          <a:p>
            <a:pPr algn="ctr"/>
            <a:r>
              <a:rPr lang="en-IN" b="1"/>
              <a:t>Ted Codd</a:t>
            </a:r>
            <a:br>
              <a:rPr lang="en-IN" b="1"/>
            </a:br>
            <a:r>
              <a:rPr lang="en-IN"/>
              <a:t>Turing Award 1981</a:t>
            </a:r>
            <a:endParaRPr lang="en-IN" dirty="0"/>
          </a:p>
        </p:txBody>
      </p:sp>
      <p:pic>
        <p:nvPicPr>
          <p:cNvPr id="3" name="Graphic 2">
            <a:extLst>
              <a:ext uri="{FF2B5EF4-FFF2-40B4-BE49-F238E27FC236}">
                <a16:creationId xmlns:a16="http://schemas.microsoft.com/office/drawing/2014/main" id="{29DA0EEC-6C2D-4DCD-BC9B-F1B582F1DE6E}"/>
              </a:ext>
            </a:extLst>
          </p:cNvPr>
          <p:cNvPicPr>
            <a:picLocks noChangeAspect="1"/>
          </p:cNvPicPr>
          <p:nvPr/>
        </p:nvPicPr>
        <p:blipFill rotWithShape="1">
          <a:blip/>
          <a:srcRect b="43026"/>
          <a:stretch/>
        </p:blipFill>
        <p:spPr>
          <a:xfrm>
            <a:off x="1070010" y="2741510"/>
            <a:ext cx="3869548" cy="369951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sz="2800" dirty="0"/>
              <a:t>Updates to tables</a:t>
            </a:r>
          </a:p>
        </p:txBody>
      </p:sp>
      <p:sp>
        <p:nvSpPr>
          <p:cNvPr id="13314" name="Rectangle 3"/>
          <p:cNvSpPr>
            <a:spLocks noGrp="1" noChangeArrowheads="1"/>
          </p:cNvSpPr>
          <p:nvPr>
            <p:ph type="body" idx="1"/>
          </p:nvPr>
        </p:nvSpPr>
        <p:spPr>
          <a:xfrm>
            <a:off x="768350" y="1083310"/>
            <a:ext cx="7709825" cy="5159375"/>
          </a:xfrm>
        </p:spPr>
        <p:txBody>
          <a:bodyPr/>
          <a:lstStyle/>
          <a:p>
            <a:pPr>
              <a:lnSpc>
                <a:spcPct val="90000"/>
              </a:lnSpc>
              <a:tabLst>
                <a:tab pos="2232025" algn="l"/>
              </a:tabLst>
            </a:pPr>
            <a:r>
              <a:rPr lang="en-US" altLang="en-US" sz="1700" b="1" dirty="0">
                <a:solidFill>
                  <a:srgbClr val="002060"/>
                </a:solidFill>
              </a:rPr>
              <a:t>Insert </a:t>
            </a:r>
            <a:r>
              <a:rPr lang="en-US" altLang="en-US" sz="1700" b="1" dirty="0">
                <a:solidFill>
                  <a:srgbClr val="000099"/>
                </a:solidFill>
              </a:rPr>
              <a:t> </a:t>
            </a:r>
            <a:endParaRPr lang="en-US" altLang="en-US" sz="1700" dirty="0"/>
          </a:p>
          <a:p>
            <a:pPr lvl="1">
              <a:lnSpc>
                <a:spcPct val="90000"/>
              </a:lnSpc>
              <a:tabLst>
                <a:tab pos="2232025" algn="l"/>
              </a:tabLst>
            </a:pPr>
            <a:r>
              <a:rPr lang="en-US" altLang="en-US" sz="1700" b="1" dirty="0"/>
              <a:t>insert into </a:t>
            </a:r>
            <a:r>
              <a:rPr lang="en-US" altLang="en-US" sz="1700" i="1" dirty="0"/>
              <a:t>instructor </a:t>
            </a:r>
            <a:r>
              <a:rPr lang="en-US" altLang="en-US" sz="1700" b="1" dirty="0"/>
              <a:t>values </a:t>
            </a:r>
            <a:r>
              <a:rPr lang="en-US" altLang="en-US" sz="1700" dirty="0"/>
              <a:t>(</a:t>
            </a:r>
            <a:r>
              <a:rPr lang="en-US" altLang="ja-JP" sz="1700" dirty="0"/>
              <a:t>'</a:t>
            </a:r>
            <a:r>
              <a:rPr lang="en-US" altLang="en-US" sz="1700" dirty="0"/>
              <a:t>10211</a:t>
            </a:r>
            <a:r>
              <a:rPr lang="en-US" altLang="ja-JP" sz="1700" dirty="0"/>
              <a:t>'</a:t>
            </a:r>
            <a:r>
              <a:rPr lang="en-US" altLang="en-US" sz="1700" dirty="0"/>
              <a:t>, </a:t>
            </a:r>
            <a:r>
              <a:rPr lang="en-US" altLang="ja-JP" sz="1700" dirty="0"/>
              <a:t>'</a:t>
            </a:r>
            <a:r>
              <a:rPr lang="en-US" altLang="en-US" sz="1700" dirty="0"/>
              <a:t>Smith</a:t>
            </a:r>
            <a:r>
              <a:rPr lang="en-US" altLang="ja-JP" sz="1700" dirty="0"/>
              <a:t>'</a:t>
            </a:r>
            <a:r>
              <a:rPr lang="en-US" altLang="en-US" sz="1700" dirty="0"/>
              <a:t>, </a:t>
            </a:r>
            <a:r>
              <a:rPr lang="en-US" altLang="ja-JP" sz="1700" dirty="0"/>
              <a:t>'</a:t>
            </a:r>
            <a:r>
              <a:rPr lang="en-US" altLang="en-US" sz="1700" dirty="0"/>
              <a:t>Biology</a:t>
            </a:r>
            <a:r>
              <a:rPr lang="en-US" altLang="ja-JP" sz="1700" dirty="0"/>
              <a:t>'</a:t>
            </a:r>
            <a:r>
              <a:rPr lang="en-US" altLang="en-US" sz="1700" dirty="0"/>
              <a:t>, 66000);</a:t>
            </a:r>
          </a:p>
          <a:p>
            <a:pPr>
              <a:lnSpc>
                <a:spcPct val="90000"/>
              </a:lnSpc>
              <a:tabLst>
                <a:tab pos="2232025" algn="l"/>
              </a:tabLst>
            </a:pPr>
            <a:r>
              <a:rPr lang="en-US" altLang="en-US" sz="1700" b="1" dirty="0">
                <a:solidFill>
                  <a:srgbClr val="002060"/>
                </a:solidFill>
              </a:rPr>
              <a:t>Delete</a:t>
            </a:r>
            <a:r>
              <a:rPr lang="en-US" altLang="en-US" sz="1700" b="1" dirty="0">
                <a:solidFill>
                  <a:srgbClr val="000099"/>
                </a:solidFill>
              </a:rPr>
              <a:t> </a:t>
            </a:r>
          </a:p>
          <a:p>
            <a:pPr lvl="1">
              <a:lnSpc>
                <a:spcPct val="90000"/>
              </a:lnSpc>
              <a:tabLst>
                <a:tab pos="2232025" algn="l"/>
              </a:tabLst>
            </a:pPr>
            <a:r>
              <a:rPr lang="en-US" altLang="en-US" sz="1700" b="1" dirty="0">
                <a:solidFill>
                  <a:srgbClr val="000099"/>
                </a:solidFill>
              </a:rPr>
              <a:t> </a:t>
            </a:r>
            <a:r>
              <a:rPr lang="en-US" altLang="en-US" sz="1700" dirty="0"/>
              <a:t>Remove all tuples from the </a:t>
            </a:r>
            <a:r>
              <a:rPr lang="en-US" altLang="en-US" sz="1700" i="1" dirty="0"/>
              <a:t>student</a:t>
            </a:r>
            <a:r>
              <a:rPr lang="en-US" altLang="en-US" sz="1700" dirty="0"/>
              <a:t> relation</a:t>
            </a:r>
          </a:p>
          <a:p>
            <a:pPr lvl="2">
              <a:lnSpc>
                <a:spcPct val="90000"/>
              </a:lnSpc>
              <a:tabLst>
                <a:tab pos="2232025" algn="l"/>
              </a:tabLst>
            </a:pPr>
            <a:r>
              <a:rPr lang="en-US" altLang="en-US" sz="1700" b="1" dirty="0"/>
              <a:t>delete from </a:t>
            </a:r>
            <a:r>
              <a:rPr lang="en-US" altLang="en-US" sz="1700" i="1" dirty="0"/>
              <a:t>student  </a:t>
            </a:r>
          </a:p>
          <a:p>
            <a:pPr>
              <a:lnSpc>
                <a:spcPct val="90000"/>
              </a:lnSpc>
              <a:tabLst>
                <a:tab pos="2232025" algn="l"/>
              </a:tabLst>
            </a:pPr>
            <a:r>
              <a:rPr lang="en-US" altLang="en-US" sz="1700" b="1" dirty="0">
                <a:solidFill>
                  <a:srgbClr val="002060"/>
                </a:solidFill>
              </a:rPr>
              <a:t>Drop Table</a:t>
            </a:r>
          </a:p>
          <a:p>
            <a:pPr lvl="1">
              <a:lnSpc>
                <a:spcPct val="90000"/>
              </a:lnSpc>
              <a:tabLst>
                <a:tab pos="2232025" algn="l"/>
              </a:tabLst>
            </a:pPr>
            <a:r>
              <a:rPr lang="en-US" altLang="en-US" sz="1700" b="1" dirty="0"/>
              <a:t>drop table </a:t>
            </a:r>
            <a:r>
              <a:rPr lang="en-US" altLang="en-US" sz="1700" i="1" dirty="0"/>
              <a:t>r</a:t>
            </a:r>
          </a:p>
          <a:p>
            <a:pPr>
              <a:lnSpc>
                <a:spcPct val="90000"/>
              </a:lnSpc>
              <a:tabLst>
                <a:tab pos="2232025" algn="l"/>
              </a:tabLst>
            </a:pPr>
            <a:r>
              <a:rPr lang="en-US" altLang="en-US" sz="1700" b="1" dirty="0">
                <a:solidFill>
                  <a:srgbClr val="002060"/>
                </a:solidFill>
              </a:rPr>
              <a:t>Alter</a:t>
            </a:r>
            <a:r>
              <a:rPr lang="en-US" altLang="en-US" sz="1700" b="1" dirty="0">
                <a:solidFill>
                  <a:srgbClr val="000099"/>
                </a:solidFill>
              </a:rPr>
              <a:t> </a:t>
            </a:r>
            <a:r>
              <a:rPr lang="en-US" altLang="en-US" sz="1700" dirty="0"/>
              <a:t> </a:t>
            </a:r>
          </a:p>
          <a:p>
            <a:pPr lvl="1">
              <a:lnSpc>
                <a:spcPct val="90000"/>
              </a:lnSpc>
              <a:tabLst>
                <a:tab pos="2232025" algn="l"/>
              </a:tabLst>
            </a:pPr>
            <a:r>
              <a:rPr lang="en-US" altLang="en-US" sz="1700" b="1" dirty="0"/>
              <a:t>alter table </a:t>
            </a:r>
            <a:r>
              <a:rPr lang="en-US" altLang="en-US" sz="1700" i="1" dirty="0"/>
              <a:t>r </a:t>
            </a:r>
            <a:r>
              <a:rPr lang="en-US" altLang="en-US" sz="1700" b="1" dirty="0"/>
              <a:t>add </a:t>
            </a:r>
            <a:r>
              <a:rPr lang="en-US" altLang="en-US" sz="1700" i="1" dirty="0"/>
              <a:t>A D</a:t>
            </a:r>
          </a:p>
          <a:p>
            <a:pPr lvl="2">
              <a:lnSpc>
                <a:spcPct val="90000"/>
              </a:lnSpc>
              <a:tabLst>
                <a:tab pos="2232025" algn="l"/>
              </a:tabLst>
            </a:pPr>
            <a:r>
              <a:rPr lang="en-US" altLang="en-US" sz="1700" i="1" dirty="0"/>
              <a:t> </a:t>
            </a:r>
            <a:r>
              <a:rPr lang="en-US" altLang="en-US" sz="1700" dirty="0"/>
              <a:t>where </a:t>
            </a:r>
            <a:r>
              <a:rPr lang="en-US" altLang="en-US" sz="1700" i="1" dirty="0"/>
              <a:t>A</a:t>
            </a:r>
            <a:r>
              <a:rPr lang="en-US" altLang="en-US" sz="1700" dirty="0"/>
              <a:t> is the name of the attribute to be added to relation </a:t>
            </a:r>
            <a:r>
              <a:rPr lang="en-US" altLang="en-US" sz="1700" i="1" dirty="0"/>
              <a:t>r </a:t>
            </a:r>
            <a:r>
              <a:rPr lang="en-US" altLang="en-US" sz="1700" dirty="0"/>
              <a:t> and </a:t>
            </a:r>
            <a:r>
              <a:rPr lang="en-US" altLang="en-US" sz="1700" i="1" dirty="0"/>
              <a:t>D</a:t>
            </a:r>
            <a:r>
              <a:rPr lang="en-US" altLang="en-US" sz="1700" dirty="0"/>
              <a:t> is the domain of </a:t>
            </a:r>
            <a:r>
              <a:rPr lang="en-US" altLang="en-US" sz="1700" i="1" dirty="0"/>
              <a:t>A.</a:t>
            </a:r>
            <a:endParaRPr lang="en-US" altLang="en-US" sz="1700" dirty="0"/>
          </a:p>
          <a:p>
            <a:pPr lvl="2">
              <a:lnSpc>
                <a:spcPct val="90000"/>
              </a:lnSpc>
              <a:tabLst>
                <a:tab pos="2232025" algn="l"/>
              </a:tabLst>
            </a:pPr>
            <a:r>
              <a:rPr lang="en-US" altLang="en-US" sz="1700" dirty="0"/>
              <a:t>All exiting tuples in the relation are assigned </a:t>
            </a:r>
            <a:r>
              <a:rPr lang="en-US" altLang="en-US" sz="1700" i="1" dirty="0"/>
              <a:t>null</a:t>
            </a:r>
            <a:r>
              <a:rPr lang="en-US" altLang="en-US" sz="1700" dirty="0"/>
              <a:t> as the value for the new attribute.  </a:t>
            </a:r>
          </a:p>
          <a:p>
            <a:pPr lvl="1">
              <a:lnSpc>
                <a:spcPct val="110000"/>
              </a:lnSpc>
              <a:tabLst>
                <a:tab pos="2232025" algn="l"/>
              </a:tabLst>
            </a:pPr>
            <a:r>
              <a:rPr lang="en-US" altLang="en-US" sz="1700" b="1" dirty="0"/>
              <a:t>alter table </a:t>
            </a:r>
            <a:r>
              <a:rPr lang="en-US" altLang="en-US" sz="1700" i="1" dirty="0"/>
              <a:t>r</a:t>
            </a:r>
            <a:r>
              <a:rPr lang="en-US" altLang="en-US" sz="1700" b="1" dirty="0"/>
              <a:t> drop</a:t>
            </a:r>
            <a:r>
              <a:rPr lang="en-US" altLang="en-US" sz="1700" i="1" dirty="0"/>
              <a:t> A     </a:t>
            </a:r>
          </a:p>
          <a:p>
            <a:pPr lvl="2">
              <a:lnSpc>
                <a:spcPct val="110000"/>
              </a:lnSpc>
              <a:tabLst>
                <a:tab pos="2232025" algn="l"/>
              </a:tabLst>
            </a:pPr>
            <a:r>
              <a:rPr lang="en-US" altLang="en-US" sz="1700" dirty="0"/>
              <a:t>where </a:t>
            </a:r>
            <a:r>
              <a:rPr lang="en-US" altLang="en-US" sz="1700" i="1" dirty="0"/>
              <a:t>A</a:t>
            </a:r>
            <a:r>
              <a:rPr lang="en-US" altLang="en-US" sz="1700" dirty="0"/>
              <a:t> is the name of an attribute of relation</a:t>
            </a:r>
            <a:r>
              <a:rPr lang="en-US" altLang="en-US" sz="1700" i="1" dirty="0"/>
              <a:t> r</a:t>
            </a:r>
          </a:p>
          <a:p>
            <a:pPr lvl="2">
              <a:lnSpc>
                <a:spcPct val="90000"/>
              </a:lnSpc>
              <a:tabLst>
                <a:tab pos="2232025" algn="l"/>
              </a:tabLst>
            </a:pPr>
            <a:r>
              <a:rPr lang="en-US" altLang="en-US" sz="1700" dirty="0"/>
              <a:t>Dropping of attributes not supported by many databases.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lIns="90488" tIns="44450" rIns="90488" bIns="44450" anchor="ctr"/>
          <a:lstStyle/>
          <a:p>
            <a:r>
              <a:rPr lang="en-US" altLang="en-US" sz="2800" dirty="0"/>
              <a:t>Basic Query Structure </a:t>
            </a:r>
          </a:p>
        </p:txBody>
      </p:sp>
      <p:sp>
        <p:nvSpPr>
          <p:cNvPr id="14338" name="Rectangle 3"/>
          <p:cNvSpPr>
            <a:spLocks noGrp="1" noChangeArrowheads="1"/>
          </p:cNvSpPr>
          <p:nvPr>
            <p:ph type="body" idx="1"/>
          </p:nvPr>
        </p:nvSpPr>
        <p:spPr>
          <a:xfrm>
            <a:off x="768351" y="1106488"/>
            <a:ext cx="7133810" cy="4628106"/>
          </a:xfrm>
        </p:spPr>
        <p:txBody>
          <a:bodyPr lIns="90488" tIns="44450" rIns="90488" bIns="44450"/>
          <a:lstStyle/>
          <a:p>
            <a:pPr>
              <a:tabLst>
                <a:tab pos="2055813" algn="l"/>
              </a:tabLst>
            </a:pPr>
            <a:r>
              <a:rPr lang="en-US" altLang="en-US" sz="1700" dirty="0"/>
              <a:t>A typical SQL query has the form:</a:t>
            </a:r>
            <a:br>
              <a:rPr lang="en-US" altLang="en-US" sz="1700" dirty="0"/>
            </a:br>
            <a:br>
              <a:rPr lang="en-US" altLang="en-US" sz="1700" dirty="0"/>
            </a:br>
            <a:r>
              <a:rPr lang="en-US" altLang="en-US" sz="1700" dirty="0"/>
              <a:t>	</a:t>
            </a:r>
            <a:r>
              <a:rPr lang="en-US" altLang="en-US" sz="1700" b="1" dirty="0"/>
              <a:t>select </a:t>
            </a:r>
            <a:r>
              <a:rPr lang="en-US" altLang="en-US" sz="1700" i="1" dirty="0"/>
              <a:t>A</a:t>
            </a:r>
            <a:r>
              <a:rPr lang="en-US" altLang="en-US" sz="1700" baseline="-25000" dirty="0"/>
              <a:t>1</a:t>
            </a:r>
            <a:r>
              <a:rPr lang="en-US" altLang="en-US" sz="1700" dirty="0"/>
              <a:t>, </a:t>
            </a:r>
            <a:r>
              <a:rPr lang="en-US" altLang="en-US" sz="1700" i="1" dirty="0"/>
              <a:t>A</a:t>
            </a:r>
            <a:r>
              <a:rPr lang="en-US" altLang="en-US" sz="1700" baseline="-25000" dirty="0"/>
              <a:t>2</a:t>
            </a:r>
            <a:r>
              <a:rPr lang="en-US" altLang="en-US" sz="1700" dirty="0"/>
              <a:t>, ..., </a:t>
            </a:r>
            <a:r>
              <a:rPr lang="en-US" altLang="en-US" sz="1700" i="1" dirty="0"/>
              <a:t>A</a:t>
            </a:r>
            <a:r>
              <a:rPr lang="en-US" altLang="en-US" sz="1700" i="1" baseline="-25000" dirty="0"/>
              <a:t>n</a:t>
            </a:r>
            <a:br>
              <a:rPr lang="en-US" altLang="en-US" sz="1700" dirty="0"/>
            </a:br>
            <a:r>
              <a:rPr lang="en-US" altLang="en-US" sz="1700" dirty="0"/>
              <a:t>	</a:t>
            </a:r>
            <a:r>
              <a:rPr lang="en-US" altLang="en-US" sz="1700" b="1" dirty="0"/>
              <a:t>from</a:t>
            </a:r>
            <a:r>
              <a:rPr lang="en-US" altLang="en-US" sz="1700" dirty="0"/>
              <a:t> </a:t>
            </a:r>
            <a:r>
              <a:rPr lang="en-US" altLang="en-US" sz="1700" i="1" dirty="0"/>
              <a:t>r</a:t>
            </a:r>
            <a:r>
              <a:rPr lang="en-US" altLang="en-US" sz="1700" baseline="-25000" dirty="0"/>
              <a:t>1</a:t>
            </a:r>
            <a:r>
              <a:rPr lang="en-US" altLang="en-US" sz="1700" dirty="0"/>
              <a:t>, </a:t>
            </a:r>
            <a:r>
              <a:rPr lang="en-US" altLang="en-US" sz="1700" i="1" dirty="0"/>
              <a:t>r</a:t>
            </a:r>
            <a:r>
              <a:rPr lang="en-US" altLang="en-US" sz="1700" baseline="-25000" dirty="0"/>
              <a:t>2</a:t>
            </a:r>
            <a:r>
              <a:rPr lang="en-US" altLang="en-US" sz="1700" dirty="0"/>
              <a:t>, ..., </a:t>
            </a:r>
            <a:r>
              <a:rPr lang="en-US" altLang="en-US" sz="1700" i="1" dirty="0" err="1"/>
              <a:t>r</a:t>
            </a:r>
            <a:r>
              <a:rPr lang="en-US" altLang="en-US" sz="1700" i="1" baseline="-25000" dirty="0" err="1"/>
              <a:t>m</a:t>
            </a:r>
            <a:br>
              <a:rPr lang="en-US" altLang="en-US" sz="1700" dirty="0"/>
            </a:br>
            <a:r>
              <a:rPr lang="en-US" altLang="en-US" sz="1700" dirty="0"/>
              <a:t>	</a:t>
            </a:r>
            <a:r>
              <a:rPr lang="en-US" altLang="en-US" sz="1700" b="1" dirty="0"/>
              <a:t>where </a:t>
            </a:r>
            <a:r>
              <a:rPr lang="en-US" altLang="en-US" sz="1700" i="1" dirty="0"/>
              <a:t>P</a:t>
            </a:r>
            <a:br>
              <a:rPr lang="en-US" altLang="en-US" sz="1700" i="1" dirty="0"/>
            </a:br>
            <a:endParaRPr lang="en-US" altLang="en-US" sz="1700" dirty="0"/>
          </a:p>
          <a:p>
            <a:pPr lvl="1">
              <a:tabLst>
                <a:tab pos="2055813" algn="l"/>
              </a:tabLst>
            </a:pPr>
            <a:r>
              <a:rPr lang="en-US" altLang="en-US" sz="1700" i="1" dirty="0"/>
              <a:t>A</a:t>
            </a:r>
            <a:r>
              <a:rPr lang="en-US" altLang="en-US" sz="1700" i="1" baseline="-25000" dirty="0"/>
              <a:t>i </a:t>
            </a:r>
            <a:r>
              <a:rPr lang="en-US" altLang="en-US" sz="1700" dirty="0"/>
              <a:t>represents an attribute</a:t>
            </a:r>
          </a:p>
          <a:p>
            <a:pPr lvl="1">
              <a:tabLst>
                <a:tab pos="2055813" algn="l"/>
              </a:tabLst>
            </a:pPr>
            <a:r>
              <a:rPr lang="en-US" altLang="en-US" sz="1700" i="1" dirty="0" err="1"/>
              <a:t>R</a:t>
            </a:r>
            <a:r>
              <a:rPr lang="en-US" altLang="en-US" sz="1700" i="1" baseline="-25000" dirty="0" err="1"/>
              <a:t>i</a:t>
            </a:r>
            <a:r>
              <a:rPr lang="en-US" altLang="en-US" sz="1700" i="1" baseline="-25000" dirty="0"/>
              <a:t> </a:t>
            </a:r>
            <a:r>
              <a:rPr lang="en-US" altLang="en-US" sz="1700" dirty="0"/>
              <a:t>represents a relation</a:t>
            </a:r>
          </a:p>
          <a:p>
            <a:pPr lvl="1">
              <a:tabLst>
                <a:tab pos="2055813" algn="l"/>
              </a:tabLst>
            </a:pPr>
            <a:r>
              <a:rPr lang="en-US" altLang="en-US" sz="1700" i="1" dirty="0"/>
              <a:t>P</a:t>
            </a:r>
            <a:r>
              <a:rPr lang="en-US" altLang="en-US" sz="1700" dirty="0"/>
              <a:t> is a predicate.</a:t>
            </a:r>
          </a:p>
          <a:p>
            <a:pPr>
              <a:tabLst>
                <a:tab pos="2055813" algn="l"/>
              </a:tabLst>
            </a:pPr>
            <a:r>
              <a:rPr lang="en-US" altLang="en-US" sz="1700" dirty="0"/>
              <a:t>The result of an SQL query is a relation.</a:t>
            </a: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lIns="90488" tIns="44450" rIns="90488" bIns="44450" anchor="ctr"/>
          <a:lstStyle/>
          <a:p>
            <a:r>
              <a:rPr lang="en-US" altLang="en-US" sz="2800" dirty="0"/>
              <a:t>The select Clause</a:t>
            </a:r>
          </a:p>
        </p:txBody>
      </p:sp>
      <p:sp>
        <p:nvSpPr>
          <p:cNvPr id="15362" name="Rectangle 3"/>
          <p:cNvSpPr>
            <a:spLocks noGrp="1" noChangeArrowheads="1"/>
          </p:cNvSpPr>
          <p:nvPr>
            <p:ph type="body" idx="1"/>
          </p:nvPr>
        </p:nvSpPr>
        <p:spPr>
          <a:xfrm>
            <a:off x="768351" y="1106489"/>
            <a:ext cx="7594414" cy="4526216"/>
          </a:xfrm>
        </p:spPr>
        <p:txBody>
          <a:bodyPr lIns="90488" tIns="44450" rIns="90488" bIns="44450"/>
          <a:lstStyle/>
          <a:p>
            <a:pPr>
              <a:tabLst>
                <a:tab pos="2055813" algn="l"/>
              </a:tabLst>
            </a:pPr>
            <a:r>
              <a:rPr lang="en-US" altLang="en-US" sz="1700" dirty="0"/>
              <a:t>The </a:t>
            </a:r>
            <a:r>
              <a:rPr lang="en-US" altLang="en-US" sz="1700" b="1" dirty="0"/>
              <a:t>select</a:t>
            </a:r>
            <a:r>
              <a:rPr lang="en-US" altLang="en-US" sz="1700" dirty="0"/>
              <a:t> clause lists the attributes desired in the result of a query</a:t>
            </a:r>
          </a:p>
          <a:p>
            <a:pPr lvl="1">
              <a:tabLst>
                <a:tab pos="2055813" algn="l"/>
              </a:tabLst>
            </a:pPr>
            <a:r>
              <a:rPr lang="en-US" altLang="en-US" sz="1700" dirty="0"/>
              <a:t>corresponds to the projection operation of the relational algebra</a:t>
            </a:r>
          </a:p>
          <a:p>
            <a:pPr>
              <a:lnSpc>
                <a:spcPct val="110000"/>
              </a:lnSpc>
              <a:tabLst>
                <a:tab pos="2055813" algn="l"/>
              </a:tabLst>
            </a:pPr>
            <a:r>
              <a:rPr lang="en-US" altLang="en-US" sz="1700" dirty="0"/>
              <a:t>Example: find the names of all instructors:</a:t>
            </a:r>
            <a:br>
              <a:rPr lang="en-US" altLang="en-US" sz="1700" dirty="0"/>
            </a:br>
            <a:r>
              <a:rPr lang="en-US" altLang="en-US" sz="1700" dirty="0"/>
              <a:t>		</a:t>
            </a:r>
            <a:r>
              <a:rPr lang="en-US" altLang="en-US" sz="1700" b="1" dirty="0"/>
              <a:t>select </a:t>
            </a:r>
            <a:r>
              <a:rPr lang="en-US" altLang="en-US" sz="1700" i="1" dirty="0"/>
              <a:t>name</a:t>
            </a:r>
            <a:br>
              <a:rPr lang="en-US" altLang="en-US" sz="1700" dirty="0"/>
            </a:br>
            <a:r>
              <a:rPr lang="en-US" altLang="en-US" sz="1700" dirty="0"/>
              <a:t>		</a:t>
            </a:r>
            <a:r>
              <a:rPr lang="en-US" altLang="en-US" sz="1700" b="1" dirty="0"/>
              <a:t>from </a:t>
            </a:r>
            <a:r>
              <a:rPr lang="en-US" altLang="en-US" sz="1700" i="1" dirty="0"/>
              <a:t>instructor</a:t>
            </a:r>
          </a:p>
          <a:p>
            <a:pPr>
              <a:tabLst>
                <a:tab pos="2055813" algn="l"/>
              </a:tabLst>
            </a:pPr>
            <a:r>
              <a:rPr lang="en-US" altLang="en-US" sz="1700" dirty="0"/>
              <a:t>NOTE:  SQL names are case insensitive (i.e., you may use upper- or lower-case letters.)  </a:t>
            </a:r>
          </a:p>
          <a:p>
            <a:pPr lvl="1">
              <a:tabLst>
                <a:tab pos="2055813" algn="l"/>
              </a:tabLst>
            </a:pPr>
            <a:r>
              <a:rPr lang="en-US" altLang="en-US" sz="1700" dirty="0"/>
              <a:t>E.g.,  </a:t>
            </a:r>
            <a:r>
              <a:rPr lang="en-US" altLang="en-US" sz="1700" i="1" dirty="0"/>
              <a:t>Name</a:t>
            </a:r>
            <a:r>
              <a:rPr lang="en-US" altLang="en-US" sz="1700" dirty="0"/>
              <a:t> ≡ </a:t>
            </a:r>
            <a:r>
              <a:rPr lang="en-US" altLang="en-US" sz="1700" i="1" dirty="0"/>
              <a:t>NAME</a:t>
            </a:r>
            <a:r>
              <a:rPr lang="en-US" altLang="en-US" sz="1700" dirty="0"/>
              <a:t> ≡ </a:t>
            </a:r>
            <a:r>
              <a:rPr lang="en-US" altLang="en-US" sz="1700" i="1" dirty="0"/>
              <a:t>name</a:t>
            </a:r>
          </a:p>
          <a:p>
            <a:pPr lvl="1">
              <a:tabLst>
                <a:tab pos="2055813" algn="l"/>
              </a:tabLst>
            </a:pPr>
            <a:r>
              <a:rPr lang="en-US" altLang="en-US" sz="1700" dirty="0"/>
              <a:t>Some people use upper case wherever we use bold font.</a:t>
            </a:r>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lIns="90488" tIns="44450" rIns="90488" bIns="44450" anchor="ctr"/>
          <a:lstStyle/>
          <a:p>
            <a:r>
              <a:rPr lang="en-US" altLang="en-US" sz="2800" dirty="0"/>
              <a:t>The select Clause (Cont.)</a:t>
            </a:r>
          </a:p>
        </p:txBody>
      </p:sp>
      <p:sp>
        <p:nvSpPr>
          <p:cNvPr id="16386" name="Rectangle 3"/>
          <p:cNvSpPr>
            <a:spLocks noGrp="1" noChangeArrowheads="1"/>
          </p:cNvSpPr>
          <p:nvPr>
            <p:ph type="body" idx="1"/>
          </p:nvPr>
        </p:nvSpPr>
        <p:spPr>
          <a:xfrm>
            <a:off x="768349" y="1106488"/>
            <a:ext cx="7585537" cy="4876800"/>
          </a:xfrm>
        </p:spPr>
        <p:txBody>
          <a:bodyPr lIns="90488" tIns="44450" rIns="90488" bIns="44450"/>
          <a:lstStyle/>
          <a:p>
            <a:pPr>
              <a:tabLst>
                <a:tab pos="2055813" algn="l"/>
              </a:tabLst>
            </a:pPr>
            <a:r>
              <a:rPr lang="en-US" altLang="en-US" sz="1700" dirty="0"/>
              <a:t>SQL allows duplicates in relations as well as in query results.</a:t>
            </a:r>
          </a:p>
          <a:p>
            <a:pPr>
              <a:tabLst>
                <a:tab pos="2055813" algn="l"/>
              </a:tabLst>
            </a:pPr>
            <a:r>
              <a:rPr lang="en-US" altLang="en-US" sz="1700" dirty="0"/>
              <a:t>To force the elimination of duplicates, insert the keyword </a:t>
            </a:r>
            <a:r>
              <a:rPr lang="en-US" altLang="en-US" sz="1700" b="1" dirty="0">
                <a:solidFill>
                  <a:srgbClr val="002060"/>
                </a:solidFill>
              </a:rPr>
              <a:t>distinct</a:t>
            </a:r>
            <a:r>
              <a:rPr lang="en-US" altLang="en-US" sz="1700" b="1" dirty="0">
                <a:solidFill>
                  <a:schemeClr val="tx2"/>
                </a:solidFill>
              </a:rPr>
              <a:t> </a:t>
            </a:r>
            <a:r>
              <a:rPr lang="en-US" altLang="en-US" sz="1700" dirty="0"/>
              <a:t>after select</a:t>
            </a:r>
            <a:r>
              <a:rPr lang="en-US" altLang="en-US" sz="1700" b="1" dirty="0"/>
              <a:t>.</a:t>
            </a:r>
          </a:p>
          <a:p>
            <a:pPr>
              <a:tabLst>
                <a:tab pos="2055813" algn="l"/>
              </a:tabLst>
            </a:pPr>
            <a:r>
              <a:rPr lang="en-US" altLang="en-US" sz="1700" dirty="0"/>
              <a:t>Find the department names of all instructors, and remove duplicates</a:t>
            </a:r>
          </a:p>
          <a:p>
            <a:pPr>
              <a:buFont typeface="Monotype Sorts" charset="2"/>
              <a:buNone/>
              <a:tabLst>
                <a:tab pos="2055813" algn="l"/>
              </a:tabLst>
            </a:pPr>
            <a:r>
              <a:rPr lang="en-US" altLang="en-US" sz="1700" dirty="0"/>
              <a:t>		</a:t>
            </a:r>
            <a:r>
              <a:rPr lang="en-US" altLang="en-US" sz="1700" b="1" dirty="0"/>
              <a:t>select distinct </a:t>
            </a:r>
            <a:r>
              <a:rPr lang="en-US" altLang="en-US" sz="1700" i="1" dirty="0"/>
              <a:t>dept_name</a:t>
            </a:r>
            <a:br>
              <a:rPr lang="en-US" altLang="en-US" sz="1700" dirty="0"/>
            </a:br>
            <a:r>
              <a:rPr lang="en-US" altLang="en-US" sz="1700" dirty="0"/>
              <a:t>	</a:t>
            </a:r>
            <a:r>
              <a:rPr lang="en-US" altLang="en-US" sz="1700" b="1" dirty="0"/>
              <a:t>from </a:t>
            </a:r>
            <a:r>
              <a:rPr lang="en-US" altLang="en-US" sz="1700" i="1" dirty="0"/>
              <a:t>instructor</a:t>
            </a:r>
          </a:p>
          <a:p>
            <a:pPr>
              <a:tabLst>
                <a:tab pos="2055813" algn="l"/>
              </a:tabLst>
            </a:pPr>
            <a:r>
              <a:rPr lang="en-US" altLang="en-US" sz="1700" dirty="0"/>
              <a:t>The keyword </a:t>
            </a:r>
            <a:r>
              <a:rPr lang="en-US" altLang="en-US" sz="1700" b="1" dirty="0"/>
              <a:t>all </a:t>
            </a:r>
            <a:r>
              <a:rPr lang="en-US" altLang="en-US" sz="1700" dirty="0"/>
              <a:t>specifies that duplicates should not be removed.</a:t>
            </a:r>
            <a:br>
              <a:rPr lang="en-US" altLang="en-US" sz="1700" dirty="0"/>
            </a:br>
            <a:r>
              <a:rPr lang="en-US" altLang="en-US" sz="800" dirty="0"/>
              <a:t> </a:t>
            </a:r>
          </a:p>
          <a:p>
            <a:pPr>
              <a:buFont typeface="Monotype Sorts" charset="2"/>
              <a:buNone/>
              <a:tabLst>
                <a:tab pos="2055813" algn="l"/>
              </a:tabLst>
            </a:pPr>
            <a:r>
              <a:rPr lang="en-US" altLang="en-US" sz="1700" dirty="0"/>
              <a:t>		</a:t>
            </a:r>
            <a:r>
              <a:rPr lang="en-US" altLang="en-US" sz="1700" b="1" dirty="0"/>
              <a:t>select all</a:t>
            </a:r>
            <a:r>
              <a:rPr lang="en-US" altLang="en-US" sz="1700" dirty="0"/>
              <a:t> </a:t>
            </a:r>
            <a:r>
              <a:rPr lang="en-US" altLang="en-US" sz="1700" i="1" dirty="0"/>
              <a:t>dept_name</a:t>
            </a:r>
            <a:br>
              <a:rPr lang="en-US" altLang="en-US" sz="1700" i="1" dirty="0"/>
            </a:br>
            <a:r>
              <a:rPr lang="en-US" altLang="en-US" sz="1700" i="1" dirty="0"/>
              <a:t>	</a:t>
            </a:r>
            <a:r>
              <a:rPr lang="en-US" altLang="en-US" sz="1700" b="1" dirty="0"/>
              <a:t>from </a:t>
            </a:r>
            <a:r>
              <a:rPr lang="en-US" altLang="en-US" sz="1700" i="1" dirty="0"/>
              <a:t>instructor</a:t>
            </a:r>
          </a:p>
        </p:txBody>
      </p:sp>
      <p:pic>
        <p:nvPicPr>
          <p:cNvPr id="3" name="Graphic 2">
            <a:extLst>
              <a:ext uri="{FF2B5EF4-FFF2-40B4-BE49-F238E27FC236}">
                <a16:creationId xmlns:a16="http://schemas.microsoft.com/office/drawing/2014/main" id="{BD9960E4-FF8C-45DD-9C24-C644DF7941A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4967" r="32712" b="12784"/>
          <a:stretch/>
        </p:blipFill>
        <p:spPr>
          <a:xfrm>
            <a:off x="6216445" y="3429000"/>
            <a:ext cx="1143000" cy="2844764"/>
          </a:xfrm>
          <a:prstGeom prst="rect">
            <a:avLst/>
          </a:prstGeom>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lIns="90488" tIns="44450" rIns="90488" bIns="44450" anchor="ctr"/>
          <a:lstStyle/>
          <a:p>
            <a:r>
              <a:rPr lang="en-US" altLang="en-US" sz="2800" dirty="0"/>
              <a:t>The select Clause (Cont.)</a:t>
            </a:r>
          </a:p>
        </p:txBody>
      </p:sp>
      <p:sp>
        <p:nvSpPr>
          <p:cNvPr id="17410" name="Rectangle 3"/>
          <p:cNvSpPr>
            <a:spLocks noGrp="1" noChangeArrowheads="1"/>
          </p:cNvSpPr>
          <p:nvPr>
            <p:ph type="body" idx="1"/>
          </p:nvPr>
        </p:nvSpPr>
        <p:spPr>
          <a:xfrm>
            <a:off x="768350" y="1106489"/>
            <a:ext cx="7523393" cy="5001704"/>
          </a:xfrm>
        </p:spPr>
        <p:txBody>
          <a:bodyPr lIns="90488" tIns="44450" rIns="90488" bIns="44450"/>
          <a:lstStyle/>
          <a:p>
            <a:pPr>
              <a:tabLst>
                <a:tab pos="2055813" algn="l"/>
              </a:tabLst>
            </a:pPr>
            <a:r>
              <a:rPr lang="en-US" altLang="en-US" sz="1700" dirty="0"/>
              <a:t>An asterisk in the select clause denotes “all attributes”</a:t>
            </a:r>
          </a:p>
          <a:p>
            <a:pPr>
              <a:buFont typeface="Monotype Sorts" charset="2"/>
              <a:buNone/>
              <a:tabLst>
                <a:tab pos="2055813" algn="l"/>
              </a:tabLst>
            </a:pPr>
            <a:r>
              <a:rPr lang="en-US" altLang="en-US" sz="1700" b="1" dirty="0"/>
              <a:t>			select </a:t>
            </a:r>
            <a:r>
              <a:rPr lang="en-US" altLang="en-US" sz="1700" dirty="0"/>
              <a:t>*</a:t>
            </a:r>
            <a:br>
              <a:rPr lang="en-US" altLang="en-US" sz="1700" dirty="0"/>
            </a:br>
            <a:r>
              <a:rPr lang="en-US" altLang="en-US" sz="1700" dirty="0"/>
              <a:t>		</a:t>
            </a:r>
            <a:r>
              <a:rPr lang="en-US" altLang="en-US" sz="1700" b="1" dirty="0"/>
              <a:t>from </a:t>
            </a:r>
            <a:r>
              <a:rPr lang="en-US" altLang="en-US" sz="1700" i="1" dirty="0"/>
              <a:t>instructor</a:t>
            </a:r>
          </a:p>
          <a:p>
            <a:pPr>
              <a:tabLst>
                <a:tab pos="2055813" algn="l"/>
              </a:tabLst>
            </a:pPr>
            <a:r>
              <a:rPr lang="en-US" altLang="en-US" sz="1700" dirty="0"/>
              <a:t>An attribute can be a literal  with  no </a:t>
            </a:r>
            <a:r>
              <a:rPr lang="en-US" altLang="en-US" sz="1700" b="1" dirty="0"/>
              <a:t>from  </a:t>
            </a:r>
            <a:r>
              <a:rPr lang="en-US" altLang="en-US" sz="1700" dirty="0"/>
              <a:t>clause</a:t>
            </a:r>
          </a:p>
          <a:p>
            <a:pPr>
              <a:buNone/>
              <a:tabLst>
                <a:tab pos="2055813" algn="l"/>
              </a:tabLst>
            </a:pPr>
            <a:r>
              <a:rPr lang="en-US" altLang="en-US" sz="1700" b="1" dirty="0"/>
              <a:t>			select  </a:t>
            </a:r>
            <a:r>
              <a:rPr lang="en-US" altLang="ja-JP" sz="1700" dirty="0"/>
              <a:t>'</a:t>
            </a:r>
            <a:r>
              <a:rPr lang="en-US" altLang="en-US" sz="1700" dirty="0"/>
              <a:t>437</a:t>
            </a:r>
            <a:r>
              <a:rPr lang="en-US" altLang="ja-JP" sz="1700" dirty="0"/>
              <a:t>'</a:t>
            </a:r>
            <a:endParaRPr lang="en-US" altLang="en-US" sz="1700" dirty="0"/>
          </a:p>
          <a:p>
            <a:pPr lvl="1">
              <a:tabLst>
                <a:tab pos="2055813" algn="l"/>
              </a:tabLst>
            </a:pPr>
            <a:r>
              <a:rPr lang="en-US" altLang="en-US" sz="1700" dirty="0"/>
              <a:t>Results is a table with one column and a single row with value “437”</a:t>
            </a:r>
          </a:p>
          <a:p>
            <a:pPr lvl="1">
              <a:tabLst>
                <a:tab pos="2055813" algn="l"/>
              </a:tabLst>
            </a:pPr>
            <a:r>
              <a:rPr lang="en-US" altLang="en-US" sz="1700" dirty="0"/>
              <a:t>Can give the column a name using:</a:t>
            </a:r>
          </a:p>
          <a:p>
            <a:pPr lvl="1">
              <a:buFont typeface="Monotype Sorts" charset="2"/>
              <a:buNone/>
              <a:tabLst>
                <a:tab pos="2055813" algn="l"/>
              </a:tabLst>
            </a:pPr>
            <a:r>
              <a:rPr lang="en-US" altLang="en-US" sz="1700" dirty="0"/>
              <a:t>                    </a:t>
            </a:r>
            <a:r>
              <a:rPr lang="en-US" altLang="en-US" sz="1700" b="1" dirty="0"/>
              <a:t>select </a:t>
            </a:r>
            <a:r>
              <a:rPr lang="en-US" altLang="en-US" sz="1700" dirty="0"/>
              <a:t>'437' </a:t>
            </a:r>
            <a:r>
              <a:rPr lang="en-US" altLang="en-US" sz="1700" b="1" dirty="0"/>
              <a:t>as </a:t>
            </a:r>
            <a:r>
              <a:rPr lang="en-US" altLang="en-US" sz="1700" i="1" dirty="0"/>
              <a:t>FOO</a:t>
            </a:r>
            <a:r>
              <a:rPr lang="en-US" altLang="en-US" sz="1700" dirty="0"/>
              <a:t>	</a:t>
            </a:r>
            <a:endParaRPr lang="en-US" altLang="en-US" sz="1700" i="1" dirty="0"/>
          </a:p>
          <a:p>
            <a:pPr>
              <a:tabLst>
                <a:tab pos="2055813" algn="l"/>
              </a:tabLst>
            </a:pPr>
            <a:r>
              <a:rPr lang="en-US" altLang="en-US" sz="1700" dirty="0"/>
              <a:t>An attribute can be a literal with </a:t>
            </a:r>
            <a:r>
              <a:rPr lang="en-US" altLang="en-US" sz="1700" b="1" dirty="0"/>
              <a:t>from  </a:t>
            </a:r>
            <a:r>
              <a:rPr lang="en-US" altLang="en-US" sz="1700" dirty="0"/>
              <a:t>clause</a:t>
            </a:r>
          </a:p>
          <a:p>
            <a:pPr>
              <a:buFont typeface="Monotype Sorts" charset="2"/>
              <a:buNone/>
              <a:tabLst>
                <a:tab pos="2055813" algn="l"/>
              </a:tabLst>
            </a:pPr>
            <a:r>
              <a:rPr lang="en-US" altLang="en-US" sz="1700" b="1" dirty="0"/>
              <a:t>			select  </a:t>
            </a:r>
            <a:r>
              <a:rPr lang="en-US" altLang="en-US" sz="1700" dirty="0"/>
              <a:t>'A'</a:t>
            </a:r>
            <a:br>
              <a:rPr lang="en-US" altLang="en-US" sz="1700" dirty="0"/>
            </a:br>
            <a:r>
              <a:rPr lang="en-US" altLang="en-US" sz="1700" dirty="0"/>
              <a:t>		</a:t>
            </a:r>
            <a:r>
              <a:rPr lang="en-US" altLang="en-US" sz="1700" b="1" dirty="0"/>
              <a:t>from </a:t>
            </a:r>
            <a:r>
              <a:rPr lang="en-US" altLang="en-US" sz="1700" i="1" dirty="0"/>
              <a:t>instructor</a:t>
            </a:r>
          </a:p>
          <a:p>
            <a:pPr lvl="1">
              <a:tabLst>
                <a:tab pos="2055813" algn="l"/>
              </a:tabLst>
            </a:pPr>
            <a:r>
              <a:rPr lang="en-US" altLang="en-US" sz="1700" dirty="0"/>
              <a:t>Result is a table with one column and </a:t>
            </a:r>
            <a:r>
              <a:rPr lang="en-US" altLang="en-US" sz="1700" i="1" dirty="0"/>
              <a:t>N</a:t>
            </a:r>
            <a:r>
              <a:rPr lang="en-US" altLang="en-US" sz="1700" dirty="0"/>
              <a:t> rows (number of tuples in the </a:t>
            </a:r>
            <a:r>
              <a:rPr lang="en-US" altLang="en-US" sz="1700" i="1" dirty="0"/>
              <a:t>instructors</a:t>
            </a:r>
            <a:r>
              <a:rPr lang="en-US" altLang="en-US" sz="1700" dirty="0"/>
              <a:t> table), each row with value “A”</a:t>
            </a:r>
          </a:p>
        </p:txBody>
      </p:sp>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768350" y="201699"/>
            <a:ext cx="8077200" cy="609600"/>
          </a:xfrm>
        </p:spPr>
        <p:txBody>
          <a:bodyPr lIns="90488" tIns="44450" rIns="90488" bIns="44450" anchor="ctr"/>
          <a:lstStyle/>
          <a:p>
            <a:r>
              <a:rPr lang="en-US" altLang="en-US" sz="2800" dirty="0"/>
              <a:t>The select Clause (Cont.)</a:t>
            </a:r>
          </a:p>
        </p:txBody>
      </p:sp>
      <p:sp>
        <p:nvSpPr>
          <p:cNvPr id="18434" name="Rectangle 3"/>
          <p:cNvSpPr>
            <a:spLocks noGrp="1" noChangeArrowheads="1"/>
          </p:cNvSpPr>
          <p:nvPr>
            <p:ph type="body" idx="1"/>
          </p:nvPr>
        </p:nvSpPr>
        <p:spPr>
          <a:xfrm>
            <a:off x="768351" y="1106489"/>
            <a:ext cx="7585536" cy="4514024"/>
          </a:xfrm>
        </p:spPr>
        <p:txBody>
          <a:bodyPr lIns="90488" tIns="44450" rIns="90488" bIns="44450"/>
          <a:lstStyle/>
          <a:p>
            <a:pPr>
              <a:tabLst>
                <a:tab pos="2055813" algn="l"/>
              </a:tabLst>
            </a:pPr>
            <a:r>
              <a:rPr lang="en-US" altLang="en-US" sz="1700" dirty="0"/>
              <a:t>The </a:t>
            </a:r>
            <a:r>
              <a:rPr lang="en-US" altLang="en-US" sz="1700" b="1" dirty="0">
                <a:solidFill>
                  <a:srgbClr val="002060"/>
                </a:solidFill>
              </a:rPr>
              <a:t>select</a:t>
            </a:r>
            <a:r>
              <a:rPr lang="en-US" altLang="en-US" sz="1700" dirty="0">
                <a:solidFill>
                  <a:srgbClr val="002060"/>
                </a:solidFill>
              </a:rPr>
              <a:t> </a:t>
            </a:r>
            <a:r>
              <a:rPr lang="en-US" altLang="en-US" sz="1700" dirty="0"/>
              <a:t>clause can contain arithmetic expressions involving the operation, +, –, </a:t>
            </a:r>
            <a:r>
              <a:rPr lang="en-US" altLang="en-US" sz="1700" dirty="0">
                <a:latin typeface="Symbol" panose="05050102010706020507" pitchFamily="18" charset="2"/>
              </a:rPr>
              <a:t></a:t>
            </a:r>
            <a:r>
              <a:rPr lang="en-US" altLang="en-US" sz="1700" dirty="0"/>
              <a:t>, and /, and operating on constants or attributes of tuples.</a:t>
            </a:r>
          </a:p>
          <a:p>
            <a:pPr lvl="1">
              <a:tabLst>
                <a:tab pos="2055813" algn="l"/>
              </a:tabLst>
            </a:pPr>
            <a:r>
              <a:rPr lang="en-US" altLang="en-US" sz="1700" dirty="0"/>
              <a:t>The query: </a:t>
            </a:r>
          </a:p>
          <a:p>
            <a:pPr lvl="1">
              <a:buFont typeface="Monotype Sorts" charset="2"/>
              <a:buNone/>
              <a:tabLst>
                <a:tab pos="2055813" algn="l"/>
              </a:tabLst>
            </a:pPr>
            <a:r>
              <a:rPr lang="en-US" altLang="en-US" sz="1700" b="1" dirty="0"/>
              <a:t>	                  select</a:t>
            </a:r>
            <a:r>
              <a:rPr lang="en-US" altLang="en-US" sz="1700" dirty="0"/>
              <a:t> </a:t>
            </a:r>
            <a:r>
              <a:rPr lang="en-US" altLang="en-US" sz="1700" i="1" dirty="0"/>
              <a:t>ID, name, salary/12</a:t>
            </a:r>
            <a:br>
              <a:rPr lang="en-US" altLang="en-US" sz="1700" dirty="0"/>
            </a:br>
            <a:r>
              <a:rPr lang="en-US" altLang="en-US" sz="1700" dirty="0"/>
              <a:t>                  </a:t>
            </a:r>
            <a:r>
              <a:rPr lang="en-US" altLang="en-US" sz="1700" b="1" dirty="0"/>
              <a:t>from </a:t>
            </a:r>
            <a:r>
              <a:rPr lang="en-US" altLang="en-US" sz="1700" i="1" dirty="0"/>
              <a:t>instructor</a:t>
            </a:r>
          </a:p>
          <a:p>
            <a:pPr lvl="1">
              <a:buFont typeface="Monotype Sorts" charset="2"/>
              <a:buNone/>
              <a:tabLst>
                <a:tab pos="2055813" algn="l"/>
              </a:tabLst>
            </a:pPr>
            <a:r>
              <a:rPr lang="en-US" altLang="en-US" sz="1700" i="1" dirty="0"/>
              <a:t>	</a:t>
            </a:r>
            <a:r>
              <a:rPr lang="en-US" altLang="en-US" sz="1700" dirty="0"/>
              <a:t>would return a relation that is the same as the </a:t>
            </a:r>
            <a:r>
              <a:rPr lang="en-US" altLang="en-US" sz="1700" i="1" dirty="0"/>
              <a:t>instructor </a:t>
            </a:r>
            <a:r>
              <a:rPr lang="en-US" altLang="en-US" sz="1700" dirty="0"/>
              <a:t>relation, except that the value of the attribute </a:t>
            </a:r>
            <a:r>
              <a:rPr lang="en-US" altLang="en-US" sz="1700" i="1" dirty="0"/>
              <a:t>salary </a:t>
            </a:r>
            <a:r>
              <a:rPr lang="en-US" altLang="en-US" sz="1700" dirty="0"/>
              <a:t>is divided by 12.</a:t>
            </a:r>
          </a:p>
          <a:p>
            <a:pPr lvl="1">
              <a:tabLst>
                <a:tab pos="2055813" algn="l"/>
              </a:tabLst>
            </a:pPr>
            <a:r>
              <a:rPr lang="en-US" altLang="en-US" sz="1700" dirty="0"/>
              <a:t>Can rename “s</a:t>
            </a:r>
            <a:r>
              <a:rPr lang="en-US" altLang="en-US" sz="1700" i="1" dirty="0"/>
              <a:t>alary/12” </a:t>
            </a:r>
            <a:r>
              <a:rPr lang="en-US" altLang="en-US" sz="1700" dirty="0"/>
              <a:t>using the </a:t>
            </a:r>
            <a:r>
              <a:rPr lang="en-US" altLang="en-US" sz="1700" b="1" dirty="0"/>
              <a:t>as </a:t>
            </a:r>
            <a:r>
              <a:rPr lang="en-US" altLang="en-US" sz="1700" dirty="0"/>
              <a:t>clause:</a:t>
            </a:r>
          </a:p>
          <a:p>
            <a:pPr lvl="1">
              <a:buFont typeface="Monotype Sorts" charset="2"/>
              <a:buNone/>
              <a:tabLst>
                <a:tab pos="2055813" algn="l"/>
              </a:tabLst>
            </a:pPr>
            <a:r>
              <a:rPr lang="en-US" altLang="en-US" sz="1700" i="1" dirty="0"/>
              <a:t>	        </a:t>
            </a:r>
            <a:r>
              <a:rPr lang="en-US" altLang="en-US" sz="1700" b="1" dirty="0"/>
              <a:t>select </a:t>
            </a:r>
            <a:r>
              <a:rPr lang="en-US" altLang="en-US" sz="1700" i="1" dirty="0"/>
              <a:t>ID, name, salary/12  </a:t>
            </a:r>
            <a:r>
              <a:rPr lang="en-US" altLang="en-US" sz="1700" b="1" dirty="0"/>
              <a:t>as </a:t>
            </a:r>
            <a:r>
              <a:rPr lang="en-US" altLang="en-US" sz="1700" i="1" dirty="0" err="1"/>
              <a:t>monthly_salary</a:t>
            </a:r>
            <a:br>
              <a:rPr lang="en-US" altLang="en-US" sz="1700" i="1" dirty="0"/>
            </a:br>
            <a:endParaRPr lang="en-US" altLang="en-US" sz="1700" dirty="0"/>
          </a:p>
          <a:p>
            <a:pPr lvl="1">
              <a:tabLst>
                <a:tab pos="2055813" algn="l"/>
              </a:tabLst>
            </a:pPr>
            <a:endParaRPr lang="en-US" altLang="en-US" dirty="0"/>
          </a:p>
          <a:p>
            <a:pPr lvl="1">
              <a:buFont typeface="Monotype Sorts" charset="2"/>
              <a:buNone/>
              <a:tabLst>
                <a:tab pos="2055813" algn="l"/>
              </a:tabLst>
            </a:pPr>
            <a:endParaRPr lang="en-US" altLang="en-US" dirty="0"/>
          </a:p>
          <a:p>
            <a:pPr>
              <a:buFont typeface="Monotype Sorts" charset="2"/>
              <a:buNone/>
              <a:tabLst>
                <a:tab pos="2055813" algn="l"/>
              </a:tabLst>
            </a:pPr>
            <a:endParaRPr lang="en-US" altLang="en-US" dirty="0"/>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lIns="90488" tIns="44450" rIns="90488" bIns="44450" anchor="ctr"/>
          <a:lstStyle/>
          <a:p>
            <a:r>
              <a:rPr lang="en-US" altLang="en-US" sz="2800" dirty="0"/>
              <a:t>The where Clause</a:t>
            </a:r>
          </a:p>
        </p:txBody>
      </p:sp>
      <p:sp>
        <p:nvSpPr>
          <p:cNvPr id="19458" name="Rectangle 3"/>
          <p:cNvSpPr>
            <a:spLocks noGrp="1" noChangeArrowheads="1"/>
          </p:cNvSpPr>
          <p:nvPr>
            <p:ph type="body" idx="1"/>
          </p:nvPr>
        </p:nvSpPr>
        <p:spPr>
          <a:xfrm>
            <a:off x="768350" y="1106488"/>
            <a:ext cx="7692898" cy="4876800"/>
          </a:xfrm>
        </p:spPr>
        <p:txBody>
          <a:bodyPr lIns="90488" tIns="44450" rIns="90488" bIns="44450"/>
          <a:lstStyle/>
          <a:p>
            <a:pPr>
              <a:tabLst>
                <a:tab pos="1311275" algn="l"/>
              </a:tabLst>
            </a:pPr>
            <a:r>
              <a:rPr lang="en-US" altLang="en-US" sz="1700" dirty="0"/>
              <a:t>The </a:t>
            </a:r>
            <a:r>
              <a:rPr lang="en-US" altLang="en-US" sz="1700" b="1" dirty="0">
                <a:solidFill>
                  <a:srgbClr val="002060"/>
                </a:solidFill>
              </a:rPr>
              <a:t>where</a:t>
            </a:r>
            <a:r>
              <a:rPr lang="en-US" altLang="en-US" sz="1700" b="1" dirty="0"/>
              <a:t> </a:t>
            </a:r>
            <a:r>
              <a:rPr lang="en-US" altLang="en-US" sz="1700" dirty="0"/>
              <a:t>clause specifies conditions that the result must satisfy</a:t>
            </a:r>
          </a:p>
          <a:p>
            <a:pPr lvl="1">
              <a:tabLst>
                <a:tab pos="1311275" algn="l"/>
              </a:tabLst>
            </a:pPr>
            <a:r>
              <a:rPr lang="en-US" altLang="en-US" sz="1700" dirty="0"/>
              <a:t>Corresponds to the selection predicate of the relational algebra.  </a:t>
            </a:r>
          </a:p>
          <a:p>
            <a:pPr>
              <a:tabLst>
                <a:tab pos="1311275" algn="l"/>
              </a:tabLst>
            </a:pPr>
            <a:r>
              <a:rPr lang="en-US" altLang="en-US" sz="1700" dirty="0"/>
              <a:t>To find all instructors in Comp. Sci. dept</a:t>
            </a:r>
          </a:p>
          <a:p>
            <a:pPr>
              <a:buFont typeface="Monotype Sorts" charset="2"/>
              <a:buNone/>
              <a:tabLst>
                <a:tab pos="1311275" algn="l"/>
              </a:tabLst>
            </a:pPr>
            <a:r>
              <a:rPr lang="en-US" altLang="en-US" sz="1700" b="1" dirty="0"/>
              <a:t>		select </a:t>
            </a:r>
            <a:r>
              <a:rPr lang="en-US" altLang="en-US" sz="1700" i="1" dirty="0"/>
              <a:t>name</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b="1" dirty="0"/>
              <a:t>where </a:t>
            </a:r>
            <a:r>
              <a:rPr lang="en-US" altLang="en-US" sz="1700" i="1" dirty="0"/>
              <a:t>dept_name =</a:t>
            </a:r>
            <a:r>
              <a:rPr lang="en-US" altLang="en-US" sz="1700" dirty="0"/>
              <a:t> </a:t>
            </a:r>
            <a:r>
              <a:rPr lang="en-US" altLang="en-US" sz="1700" i="1" dirty="0"/>
              <a:t>'</a:t>
            </a:r>
            <a:r>
              <a:rPr lang="en-US" altLang="ja-JP" sz="1700" dirty="0"/>
              <a:t>Comp. Sci.'</a:t>
            </a:r>
          </a:p>
          <a:p>
            <a:pPr>
              <a:tabLst>
                <a:tab pos="1311275" algn="l"/>
              </a:tabLst>
            </a:pPr>
            <a:r>
              <a:rPr lang="en-US" altLang="en-US" sz="1700" dirty="0"/>
              <a:t>SQL allows the use of the logical connectives </a:t>
            </a:r>
            <a:r>
              <a:rPr lang="en-US" altLang="en-US" sz="1700" b="1" dirty="0"/>
              <a:t> and, or, </a:t>
            </a:r>
            <a:r>
              <a:rPr lang="en-US" altLang="en-US" sz="1700" dirty="0"/>
              <a:t>and </a:t>
            </a:r>
            <a:r>
              <a:rPr lang="en-US" altLang="en-US" sz="1700" b="1" dirty="0"/>
              <a:t>not </a:t>
            </a:r>
            <a:endParaRPr lang="en-US" altLang="en-US" sz="1700" dirty="0"/>
          </a:p>
          <a:p>
            <a:pPr>
              <a:tabLst>
                <a:tab pos="1311275" algn="l"/>
              </a:tabLst>
            </a:pPr>
            <a:r>
              <a:rPr lang="en-US" altLang="en-US" sz="1700" dirty="0"/>
              <a:t>The operands of the logical connectives can be expressions involving the comparison operators &lt;, &lt;=, &gt;, &gt;=, =, and &lt;&gt;.</a:t>
            </a:r>
          </a:p>
          <a:p>
            <a:pPr>
              <a:tabLst>
                <a:tab pos="1311275" algn="l"/>
              </a:tabLst>
            </a:pPr>
            <a:r>
              <a:rPr lang="en-US" altLang="en-US" sz="1700" dirty="0"/>
              <a:t>Comparisons can be applied to results of arithmetic expressions</a:t>
            </a:r>
          </a:p>
          <a:p>
            <a:pPr>
              <a:tabLst>
                <a:tab pos="1311275" algn="l"/>
              </a:tabLst>
            </a:pPr>
            <a:r>
              <a:rPr lang="en-US" altLang="en-US" sz="1700" dirty="0"/>
              <a:t>To find all instructors in Comp. Sci. dept with salary &gt; 70000</a:t>
            </a:r>
          </a:p>
          <a:p>
            <a:pPr lvl="1">
              <a:buFont typeface="Monotype Sorts" charset="2"/>
              <a:buNone/>
              <a:tabLst>
                <a:tab pos="1311275" algn="l"/>
              </a:tabLst>
            </a:pPr>
            <a:r>
              <a:rPr lang="en-US" altLang="en-US" sz="1700" b="1" dirty="0"/>
              <a:t>	select </a:t>
            </a:r>
            <a:r>
              <a:rPr lang="en-US" altLang="en-US" sz="1700" i="1" dirty="0"/>
              <a:t>name</a:t>
            </a:r>
            <a:br>
              <a:rPr lang="en-US" altLang="en-US" sz="1700" i="1" dirty="0"/>
            </a:br>
            <a:r>
              <a:rPr lang="en-US" altLang="en-US" sz="1700" b="1" dirty="0"/>
              <a:t>from </a:t>
            </a:r>
            <a:r>
              <a:rPr lang="en-US" altLang="en-US" sz="1700" i="1" dirty="0"/>
              <a:t>instructor</a:t>
            </a:r>
            <a:br>
              <a:rPr lang="en-US" altLang="en-US" sz="1700" i="1" dirty="0"/>
            </a:br>
            <a:r>
              <a:rPr lang="en-US" altLang="en-US" sz="1700" b="1" dirty="0"/>
              <a:t>where </a:t>
            </a:r>
            <a:r>
              <a:rPr lang="en-US" altLang="en-US" sz="1700" i="1" dirty="0"/>
              <a:t>dept_name =</a:t>
            </a:r>
            <a:r>
              <a:rPr lang="en-US" altLang="en-US" sz="1700" dirty="0"/>
              <a:t> </a:t>
            </a:r>
            <a:r>
              <a:rPr lang="en-US" altLang="en-US" sz="1700" i="1" dirty="0"/>
              <a:t>'</a:t>
            </a:r>
            <a:r>
              <a:rPr lang="en-US" altLang="ja-JP" sz="1700" dirty="0"/>
              <a:t>Comp. Sci.'</a:t>
            </a:r>
            <a:r>
              <a:rPr lang="en-US" altLang="ja-JP" sz="1700" i="1" dirty="0"/>
              <a:t>  </a:t>
            </a:r>
            <a:r>
              <a:rPr lang="en-US" altLang="ja-JP" sz="1700" b="1" dirty="0"/>
              <a:t>and </a:t>
            </a:r>
            <a:r>
              <a:rPr lang="en-US" altLang="ja-JP" sz="1700" i="1" dirty="0"/>
              <a:t>salary </a:t>
            </a:r>
            <a:r>
              <a:rPr lang="en-US" altLang="ja-JP" sz="1700" dirty="0"/>
              <a:t>&gt; 70000</a:t>
            </a:r>
          </a:p>
          <a:p>
            <a:pPr>
              <a:buFont typeface="Monotype Sorts" charset="2"/>
              <a:buNone/>
              <a:tabLst>
                <a:tab pos="1311275" algn="l"/>
              </a:tabLst>
            </a:pPr>
            <a:endParaRPr lang="en-US" altLang="en-US" sz="1700" dirty="0"/>
          </a:p>
        </p:txBody>
      </p:sp>
      <p:pic>
        <p:nvPicPr>
          <p:cNvPr id="3" name="Graphic 2">
            <a:extLst>
              <a:ext uri="{FF2B5EF4-FFF2-40B4-BE49-F238E27FC236}">
                <a16:creationId xmlns:a16="http://schemas.microsoft.com/office/drawing/2014/main" id="{51B4B9C5-28CB-44C6-BCAD-BA8A2C1916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307" t="787" r="41816" b="37397"/>
          <a:stretch/>
        </p:blipFill>
        <p:spPr>
          <a:xfrm>
            <a:off x="7109157" y="4682613"/>
            <a:ext cx="1090307" cy="1157748"/>
          </a:xfrm>
          <a:prstGeom prst="rect">
            <a:avLst/>
          </a:prstGeom>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lIns="90488" tIns="44450" rIns="90488" bIns="44450" anchor="ctr"/>
          <a:lstStyle/>
          <a:p>
            <a:r>
              <a:rPr lang="en-US" altLang="en-US"/>
              <a:t>The from Clause</a:t>
            </a:r>
          </a:p>
        </p:txBody>
      </p:sp>
      <p:sp>
        <p:nvSpPr>
          <p:cNvPr id="20482" name="Rectangle 3"/>
          <p:cNvSpPr>
            <a:spLocks noGrp="1" noChangeArrowheads="1"/>
          </p:cNvSpPr>
          <p:nvPr>
            <p:ph type="body" idx="1"/>
          </p:nvPr>
        </p:nvSpPr>
        <p:spPr>
          <a:xfrm>
            <a:off x="768351" y="1106489"/>
            <a:ext cx="7603292" cy="4867592"/>
          </a:xfrm>
        </p:spPr>
        <p:txBody>
          <a:bodyPr lIns="90488" tIns="44450" rIns="90488" bIns="44450"/>
          <a:lstStyle/>
          <a:p>
            <a:pPr>
              <a:tabLst>
                <a:tab pos="635000" algn="l"/>
                <a:tab pos="2403475" algn="l"/>
              </a:tabLst>
            </a:pPr>
            <a:r>
              <a:rPr lang="en-US" altLang="en-US" sz="1700" dirty="0"/>
              <a:t>The </a:t>
            </a:r>
            <a:r>
              <a:rPr lang="en-US" altLang="en-US" sz="1700" b="1" dirty="0">
                <a:solidFill>
                  <a:srgbClr val="002060"/>
                </a:solidFill>
              </a:rPr>
              <a:t>from</a:t>
            </a:r>
            <a:r>
              <a:rPr lang="en-US" altLang="en-US" sz="1700" b="1" dirty="0"/>
              <a:t> </a:t>
            </a:r>
            <a:r>
              <a:rPr lang="en-US" altLang="en-US" sz="1700" dirty="0"/>
              <a:t>clause lists the relations involved in the query</a:t>
            </a:r>
          </a:p>
          <a:p>
            <a:pPr lvl="1">
              <a:tabLst>
                <a:tab pos="635000" algn="l"/>
                <a:tab pos="2403475" algn="l"/>
              </a:tabLst>
            </a:pPr>
            <a:r>
              <a:rPr lang="en-US" altLang="en-US" sz="1700" dirty="0"/>
              <a:t>Corresponds to the Cartesian product operation of the relational algebra.</a:t>
            </a:r>
          </a:p>
          <a:p>
            <a:pPr>
              <a:tabLst>
                <a:tab pos="635000" algn="l"/>
                <a:tab pos="2403475" algn="l"/>
              </a:tabLst>
            </a:pPr>
            <a:r>
              <a:rPr lang="en-US" altLang="en-US" sz="1700" dirty="0"/>
              <a:t>Find the Cartesian product </a:t>
            </a:r>
            <a:r>
              <a:rPr lang="en-US" altLang="en-US" sz="1700" i="1" dirty="0"/>
              <a:t>instructor X teaches</a:t>
            </a:r>
            <a:endParaRPr lang="en-US" altLang="en-US" sz="1700" dirty="0"/>
          </a:p>
          <a:p>
            <a:pPr>
              <a:buFont typeface="Monotype Sorts" charset="2"/>
              <a:buNone/>
              <a:tabLst>
                <a:tab pos="635000" algn="l"/>
                <a:tab pos="2403475" algn="l"/>
              </a:tabLst>
            </a:pPr>
            <a:r>
              <a:rPr lang="en-US" altLang="en-US" sz="1700" b="1" dirty="0"/>
              <a:t>			select </a:t>
            </a:r>
            <a:r>
              <a:rPr lang="en-US" altLang="en-US" sz="1700" dirty="0">
                <a:latin typeface="Symbol" panose="05050102010706020507" pitchFamily="18" charset="2"/>
              </a:rPr>
              <a:t></a:t>
            </a:r>
            <a:br>
              <a:rPr lang="en-US" altLang="en-US" sz="1700" dirty="0"/>
            </a:br>
            <a:r>
              <a:rPr lang="en-US" altLang="en-US" sz="1700" dirty="0"/>
              <a:t>		</a:t>
            </a:r>
            <a:r>
              <a:rPr lang="en-US" altLang="en-US" sz="1700" b="1" dirty="0"/>
              <a:t>from </a:t>
            </a:r>
            <a:r>
              <a:rPr lang="en-US" altLang="en-US" sz="1700" i="1" dirty="0"/>
              <a:t>instructor, teaches</a:t>
            </a:r>
          </a:p>
          <a:p>
            <a:pPr lvl="1">
              <a:tabLst>
                <a:tab pos="635000" algn="l"/>
                <a:tab pos="2403475" algn="l"/>
              </a:tabLst>
            </a:pPr>
            <a:r>
              <a:rPr lang="en-US" altLang="en-US" sz="1700" dirty="0"/>
              <a:t>generates every possible instructor – teaches pair, with all attributes from both relations.</a:t>
            </a:r>
          </a:p>
          <a:p>
            <a:pPr lvl="1">
              <a:tabLst>
                <a:tab pos="635000" algn="l"/>
                <a:tab pos="2403475" algn="l"/>
              </a:tabLst>
            </a:pPr>
            <a:r>
              <a:rPr lang="en-US" altLang="en-US" sz="1700" dirty="0"/>
              <a:t>For common attributes (e.g., </a:t>
            </a:r>
            <a:r>
              <a:rPr lang="en-US" altLang="en-US" sz="1700" i="1" dirty="0"/>
              <a:t>ID</a:t>
            </a:r>
            <a:r>
              <a:rPr lang="en-US" altLang="en-US" sz="1700" dirty="0"/>
              <a:t>), the attributes  in the resulting table are renamed using the  relation name (e.g., </a:t>
            </a:r>
            <a:r>
              <a:rPr lang="en-US" altLang="en-US" sz="1700" i="1" dirty="0"/>
              <a:t>instructor.ID</a:t>
            </a:r>
            <a:r>
              <a:rPr lang="en-US" altLang="en-US" sz="1700" dirty="0"/>
              <a:t>)</a:t>
            </a:r>
          </a:p>
          <a:p>
            <a:pPr>
              <a:tabLst>
                <a:tab pos="635000" algn="l"/>
                <a:tab pos="2403475" algn="l"/>
              </a:tabLst>
            </a:pPr>
            <a:r>
              <a:rPr lang="en-US" altLang="en-US" sz="1700" dirty="0"/>
              <a:t>Cartesian product not very useful directly, but useful combined with where-clause condition (selection operation in relational algebra).</a:t>
            </a:r>
          </a:p>
          <a:p>
            <a:pPr>
              <a:buFont typeface="Monotype Sorts" charset="2"/>
              <a:buNone/>
              <a:tabLst>
                <a:tab pos="635000" algn="l"/>
                <a:tab pos="2403475" algn="l"/>
              </a:tabLst>
            </a:pPr>
            <a:r>
              <a:rPr lang="en-US" altLang="en-US" i="1" dirty="0"/>
              <a:t>	</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lIns="90488" tIns="44450" rIns="90488" bIns="44450" anchor="ctr"/>
          <a:lstStyle/>
          <a:p>
            <a:r>
              <a:rPr lang="en-US" altLang="en-US" sz="2800" dirty="0"/>
              <a:t>Examples</a:t>
            </a:r>
          </a:p>
        </p:txBody>
      </p:sp>
      <p:sp>
        <p:nvSpPr>
          <p:cNvPr id="22530" name="Rectangle 3"/>
          <p:cNvSpPr>
            <a:spLocks noGrp="1" noChangeArrowheads="1"/>
          </p:cNvSpPr>
          <p:nvPr>
            <p:ph type="body" idx="1"/>
          </p:nvPr>
        </p:nvSpPr>
        <p:spPr>
          <a:xfrm>
            <a:off x="768352" y="1106489"/>
            <a:ext cx="4821288" cy="4526216"/>
          </a:xfrm>
        </p:spPr>
        <p:txBody>
          <a:bodyPr lIns="90488" tIns="44450" rIns="90488" bIns="44450"/>
          <a:lstStyle/>
          <a:p>
            <a:pPr>
              <a:tabLst>
                <a:tab pos="2055813" algn="l"/>
              </a:tabLst>
            </a:pPr>
            <a:r>
              <a:rPr lang="en-US" altLang="en-US" sz="1700" dirty="0"/>
              <a:t>Find the names of all instructors who have taught some course and the </a:t>
            </a:r>
            <a:r>
              <a:rPr lang="en-US" altLang="en-US" sz="1700" dirty="0" err="1"/>
              <a:t>course_id</a:t>
            </a:r>
            <a:endParaRPr lang="en-US" altLang="en-US" sz="1700" dirty="0"/>
          </a:p>
          <a:p>
            <a:pPr lvl="1">
              <a:tabLst>
                <a:tab pos="2055813" algn="l"/>
              </a:tabLst>
            </a:pPr>
            <a:r>
              <a:rPr lang="en-US" altLang="en-US" sz="1700" b="1" dirty="0"/>
              <a:t>select </a:t>
            </a:r>
            <a:r>
              <a:rPr lang="en-US" altLang="en-US" sz="1700" i="1" dirty="0"/>
              <a:t>name, </a:t>
            </a:r>
            <a:r>
              <a:rPr lang="en-US" altLang="en-US" sz="1700" i="1" dirty="0" err="1"/>
              <a:t>course_id</a:t>
            </a:r>
            <a:br>
              <a:rPr lang="en-US" altLang="en-US" sz="1700" i="1" dirty="0"/>
            </a:br>
            <a:r>
              <a:rPr lang="en-US" altLang="en-US" sz="1700" b="1" dirty="0"/>
              <a:t>from </a:t>
            </a:r>
            <a:r>
              <a:rPr lang="en-US" altLang="en-US" sz="1700" i="1" dirty="0"/>
              <a:t>instructor , teaches</a:t>
            </a:r>
            <a:br>
              <a:rPr lang="en-US" altLang="en-US" sz="1700" i="1" dirty="0"/>
            </a:br>
            <a:r>
              <a:rPr lang="en-US" altLang="en-US" sz="1700" b="1" dirty="0"/>
              <a:t>where </a:t>
            </a:r>
            <a:r>
              <a:rPr lang="en-US" altLang="en-US" sz="1700" i="1" dirty="0"/>
              <a:t>instructor.ID = teaches.ID </a:t>
            </a:r>
          </a:p>
          <a:p>
            <a:pPr lvl="1">
              <a:buFont typeface="Monotype Sorts" charset="2"/>
              <a:buNone/>
              <a:tabLst>
                <a:tab pos="2055813" algn="l"/>
              </a:tabLst>
            </a:pPr>
            <a:r>
              <a:rPr lang="en-US" altLang="en-US" sz="800" dirty="0"/>
              <a:t> </a:t>
            </a:r>
          </a:p>
          <a:p>
            <a:pPr>
              <a:tabLst>
                <a:tab pos="2055813" algn="l"/>
              </a:tabLst>
            </a:pPr>
            <a:r>
              <a:rPr lang="en-US" altLang="en-US" sz="1700" dirty="0"/>
              <a:t>Find the names of all instructors in the Art  department who have taught some course and the </a:t>
            </a:r>
            <a:r>
              <a:rPr lang="en-US" altLang="en-US" sz="1700" dirty="0" err="1"/>
              <a:t>course_id</a:t>
            </a:r>
            <a:endParaRPr lang="en-US" altLang="en-US" sz="1700" dirty="0"/>
          </a:p>
          <a:p>
            <a:pPr lvl="1">
              <a:tabLst>
                <a:tab pos="2055813" algn="l"/>
              </a:tabLst>
            </a:pPr>
            <a:r>
              <a:rPr lang="en-US" altLang="en-US" sz="1700" b="1" dirty="0"/>
              <a:t>select </a:t>
            </a:r>
            <a:r>
              <a:rPr lang="en-US" altLang="en-US" sz="1700" i="1" dirty="0"/>
              <a:t>name, </a:t>
            </a:r>
            <a:r>
              <a:rPr lang="en-US" altLang="en-US" sz="1700" i="1" dirty="0" err="1"/>
              <a:t>course_id</a:t>
            </a:r>
            <a:br>
              <a:rPr lang="en-US" altLang="en-US" sz="1700" i="1" dirty="0"/>
            </a:br>
            <a:r>
              <a:rPr lang="en-US" altLang="en-US" sz="1700" b="1" dirty="0"/>
              <a:t>from </a:t>
            </a:r>
            <a:r>
              <a:rPr lang="en-US" altLang="en-US" sz="1700" i="1" dirty="0"/>
              <a:t>instructor , teaches</a:t>
            </a:r>
            <a:br>
              <a:rPr lang="en-US" altLang="en-US" sz="1700" i="1" dirty="0"/>
            </a:br>
            <a:r>
              <a:rPr lang="en-US" altLang="en-US" sz="1700" b="1" dirty="0"/>
              <a:t>where </a:t>
            </a:r>
            <a:r>
              <a:rPr lang="en-US" altLang="en-US" sz="1700" i="1" dirty="0"/>
              <a:t>instructor.ID = teaches.ID  </a:t>
            </a:r>
            <a:br>
              <a:rPr lang="en-US" altLang="en-US" sz="1700" i="1" dirty="0"/>
            </a:br>
            <a:r>
              <a:rPr lang="en-US" altLang="en-US" sz="1700" i="1" dirty="0"/>
              <a:t>          </a:t>
            </a:r>
            <a:r>
              <a:rPr lang="en-US" altLang="en-US" sz="1700" b="1" i="1" dirty="0"/>
              <a:t>and</a:t>
            </a:r>
            <a:r>
              <a:rPr lang="en-US" altLang="en-US" sz="1700" i="1" dirty="0"/>
              <a:t>  instructor. dept_name = </a:t>
            </a:r>
            <a:r>
              <a:rPr lang="en-US" altLang="en-US" sz="1700" dirty="0"/>
              <a:t>'Art'</a:t>
            </a:r>
          </a:p>
          <a:p>
            <a:pPr lvl="1">
              <a:buFont typeface="Monotype Sorts" charset="2"/>
              <a:buNone/>
              <a:tabLst>
                <a:tab pos="2055813" algn="l"/>
              </a:tabLst>
            </a:pPr>
            <a:endParaRPr lang="en-US" altLang="en-US" sz="1700" dirty="0"/>
          </a:p>
        </p:txBody>
      </p:sp>
      <p:pic>
        <p:nvPicPr>
          <p:cNvPr id="3" name="Graphic 2">
            <a:extLst>
              <a:ext uri="{FF2B5EF4-FFF2-40B4-BE49-F238E27FC236}">
                <a16:creationId xmlns:a16="http://schemas.microsoft.com/office/drawing/2014/main" id="{E75A09EE-C151-4256-9EE2-5AAE5DB9B98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2705" t="875" r="32623" b="14122"/>
          <a:stretch/>
        </p:blipFill>
        <p:spPr>
          <a:xfrm>
            <a:off x="6113206" y="1106489"/>
            <a:ext cx="2322871" cy="4262249"/>
          </a:xfrm>
          <a:prstGeom prst="rect">
            <a:avLst/>
          </a:prstGeom>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68350" y="189667"/>
            <a:ext cx="8077200" cy="609600"/>
          </a:xfrm>
        </p:spPr>
        <p:txBody>
          <a:bodyPr lIns="90488" tIns="44450" rIns="90488" bIns="44450" anchor="ctr"/>
          <a:lstStyle/>
          <a:p>
            <a:r>
              <a:rPr lang="en-US" altLang="en-US" sz="2800" dirty="0"/>
              <a:t>The Rename Operation</a:t>
            </a:r>
          </a:p>
        </p:txBody>
      </p:sp>
      <p:sp>
        <p:nvSpPr>
          <p:cNvPr id="23554" name="Rectangle 3"/>
          <p:cNvSpPr>
            <a:spLocks noGrp="1" noChangeArrowheads="1"/>
          </p:cNvSpPr>
          <p:nvPr>
            <p:ph type="body" idx="1"/>
          </p:nvPr>
        </p:nvSpPr>
        <p:spPr>
          <a:xfrm>
            <a:off x="768350" y="1155257"/>
            <a:ext cx="7760830" cy="3407866"/>
          </a:xfrm>
        </p:spPr>
        <p:txBody>
          <a:bodyPr lIns="90488" tIns="44450" rIns="90488" bIns="44450"/>
          <a:lstStyle/>
          <a:p>
            <a:pPr>
              <a:tabLst>
                <a:tab pos="2055813" algn="l"/>
              </a:tabLst>
            </a:pPr>
            <a:r>
              <a:rPr lang="en-US" altLang="en-US" sz="1700" dirty="0"/>
              <a:t>The SQL allows renaming relations and attributes using the </a:t>
            </a:r>
            <a:r>
              <a:rPr lang="en-US" altLang="en-US" sz="1700" b="1" dirty="0"/>
              <a:t>as </a:t>
            </a:r>
            <a:r>
              <a:rPr lang="en-US" altLang="en-US" sz="1700" dirty="0"/>
              <a:t>clause:</a:t>
            </a:r>
          </a:p>
          <a:p>
            <a:pPr>
              <a:buFont typeface="Monotype Sorts" charset="2"/>
              <a:buNone/>
              <a:tabLst>
                <a:tab pos="2055813" algn="l"/>
              </a:tabLst>
            </a:pPr>
            <a:r>
              <a:rPr lang="en-US" altLang="en-US" sz="1700" i="1" dirty="0"/>
              <a:t>		old-name </a:t>
            </a:r>
            <a:r>
              <a:rPr lang="en-US" altLang="en-US" sz="1700" b="1" dirty="0"/>
              <a:t>as</a:t>
            </a:r>
            <a:r>
              <a:rPr lang="en-US" altLang="en-US" sz="1700" i="1" dirty="0"/>
              <a:t> new-name</a:t>
            </a:r>
            <a:br>
              <a:rPr lang="en-US" altLang="en-US" sz="1700" dirty="0"/>
            </a:br>
            <a:r>
              <a:rPr lang="en-US" altLang="en-US" sz="800" dirty="0"/>
              <a:t> </a:t>
            </a:r>
          </a:p>
          <a:p>
            <a:pPr>
              <a:tabLst>
                <a:tab pos="2055813" algn="l"/>
              </a:tabLst>
            </a:pPr>
            <a:r>
              <a:rPr lang="en-US" altLang="en-US" sz="1700" dirty="0"/>
              <a:t>Find the names of all instructors who have a higher salary than </a:t>
            </a:r>
            <a:br>
              <a:rPr lang="en-US" altLang="en-US" sz="1700" dirty="0"/>
            </a:br>
            <a:r>
              <a:rPr lang="en-US" altLang="en-US" sz="1700" dirty="0"/>
              <a:t>some instructor in 'Comp. Sci'.</a:t>
            </a:r>
          </a:p>
          <a:p>
            <a:pPr lvl="1">
              <a:tabLst>
                <a:tab pos="2055813" algn="l"/>
              </a:tabLst>
            </a:pPr>
            <a:r>
              <a:rPr lang="en-US" altLang="en-US" sz="1700" b="1" dirty="0"/>
              <a:t>select distinct </a:t>
            </a:r>
            <a:r>
              <a:rPr lang="en-US" altLang="en-US" sz="1700" i="1" dirty="0"/>
              <a:t>T.name</a:t>
            </a:r>
            <a:br>
              <a:rPr lang="en-US" altLang="en-US" sz="1700" i="1" dirty="0"/>
            </a:br>
            <a:r>
              <a:rPr lang="en-US" altLang="en-US" sz="1700" b="1" dirty="0"/>
              <a:t>from </a:t>
            </a:r>
            <a:r>
              <a:rPr lang="en-US" altLang="en-US" sz="1700" i="1" dirty="0"/>
              <a:t>instructor </a:t>
            </a:r>
            <a:r>
              <a:rPr lang="en-US" altLang="en-US" sz="1700" b="1" dirty="0"/>
              <a:t>as </a:t>
            </a:r>
            <a:r>
              <a:rPr lang="en-US" altLang="en-US" sz="1700" i="1" dirty="0"/>
              <a:t>T, instructor </a:t>
            </a:r>
            <a:r>
              <a:rPr lang="en-US" altLang="en-US" sz="1700" b="1" dirty="0"/>
              <a:t>as </a:t>
            </a:r>
            <a:r>
              <a:rPr lang="en-US" altLang="en-US" sz="1700" i="1" dirty="0"/>
              <a:t>S</a:t>
            </a:r>
            <a:br>
              <a:rPr lang="en-US" altLang="en-US" sz="1700" i="1" dirty="0"/>
            </a:br>
            <a:r>
              <a:rPr lang="en-US" altLang="en-US" sz="1700" b="1" dirty="0"/>
              <a:t>where </a:t>
            </a:r>
            <a:r>
              <a:rPr lang="en-US" altLang="en-US" sz="1700" i="1" dirty="0" err="1"/>
              <a:t>T.salary</a:t>
            </a:r>
            <a:r>
              <a:rPr lang="en-US" altLang="en-US" sz="1700" i="1" dirty="0"/>
              <a:t> &gt; </a:t>
            </a:r>
            <a:r>
              <a:rPr lang="en-US" altLang="en-US" sz="1700" i="1" dirty="0" err="1"/>
              <a:t>S.salary</a:t>
            </a:r>
            <a:r>
              <a:rPr lang="en-US" altLang="en-US" sz="1700" i="1" dirty="0"/>
              <a:t> </a:t>
            </a:r>
            <a:r>
              <a:rPr lang="en-US" altLang="en-US" sz="1700" b="1" dirty="0"/>
              <a:t>and </a:t>
            </a:r>
            <a:r>
              <a:rPr lang="en-US" altLang="en-US" sz="1700" i="1" dirty="0" err="1"/>
              <a:t>S.dept_name</a:t>
            </a:r>
            <a:r>
              <a:rPr lang="en-US" altLang="en-US" sz="1700" i="1" dirty="0"/>
              <a:t> = 'Comp. Sci.’</a:t>
            </a:r>
          </a:p>
          <a:p>
            <a:pPr lvl="1">
              <a:buFont typeface="Monotype Sorts" charset="2"/>
              <a:buNone/>
              <a:tabLst>
                <a:tab pos="2055813" algn="l"/>
              </a:tabLst>
            </a:pPr>
            <a:r>
              <a:rPr lang="en-US" altLang="en-US" sz="800" dirty="0"/>
              <a:t> </a:t>
            </a:r>
          </a:p>
          <a:p>
            <a:pPr>
              <a:tabLst>
                <a:tab pos="2055813" algn="l"/>
              </a:tabLst>
            </a:pPr>
            <a:r>
              <a:rPr lang="en-US" altLang="en-US" sz="1700" dirty="0"/>
              <a:t>Keyword </a:t>
            </a:r>
            <a:r>
              <a:rPr lang="en-US" altLang="en-US" sz="1700" b="1" dirty="0"/>
              <a:t>as</a:t>
            </a:r>
            <a:r>
              <a:rPr lang="en-US" altLang="en-US" sz="1700" dirty="0"/>
              <a:t> is optional and may be omitted</a:t>
            </a:r>
            <a:br>
              <a:rPr lang="en-US" altLang="en-US" sz="1700" dirty="0"/>
            </a:br>
            <a:r>
              <a:rPr lang="en-US" altLang="en-US" sz="1700" dirty="0"/>
              <a:t>              </a:t>
            </a:r>
            <a:r>
              <a:rPr lang="en-US" altLang="en-US" sz="1700" i="1" dirty="0"/>
              <a:t>instructor </a:t>
            </a:r>
            <a:r>
              <a:rPr lang="en-US" altLang="en-US" sz="1700" b="1" dirty="0"/>
              <a:t>as </a:t>
            </a:r>
            <a:r>
              <a:rPr lang="en-US" altLang="en-US" sz="1700" i="1" dirty="0"/>
              <a:t>T ≡ instructor</a:t>
            </a:r>
            <a:r>
              <a:rPr lang="en-US" altLang="en-US" sz="1700" b="1" dirty="0"/>
              <a:t> </a:t>
            </a:r>
            <a:r>
              <a:rPr lang="en-US" altLang="en-US" sz="1700" i="1" dirty="0"/>
              <a:t>T</a:t>
            </a:r>
            <a:endParaRPr lang="en-US" altLang="en-US" sz="1700"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Levels of Abstraction</a:t>
            </a:r>
          </a:p>
        </p:txBody>
      </p:sp>
      <p:sp>
        <p:nvSpPr>
          <p:cNvPr id="17410" name="Rectangle 3"/>
          <p:cNvSpPr>
            <a:spLocks noGrp="1" noChangeArrowheads="1"/>
          </p:cNvSpPr>
          <p:nvPr>
            <p:ph idx="1"/>
          </p:nvPr>
        </p:nvSpPr>
        <p:spPr>
          <a:xfrm>
            <a:off x="768350" y="1093790"/>
            <a:ext cx="7638803" cy="4903787"/>
          </a:xfrm>
        </p:spPr>
        <p:txBody>
          <a:bodyPr/>
          <a:lstStyle/>
          <a:p>
            <a:pPr>
              <a:tabLst>
                <a:tab pos="1365647" algn="l"/>
                <a:tab pos="2744391" algn="l"/>
                <a:tab pos="2957513" algn="l"/>
              </a:tabLst>
            </a:pPr>
            <a:r>
              <a:rPr lang="en-US" altLang="en-US" sz="1700" b="1" dirty="0">
                <a:solidFill>
                  <a:srgbClr val="002060"/>
                </a:solidFill>
              </a:rPr>
              <a:t>Physical level</a:t>
            </a:r>
            <a:r>
              <a:rPr lang="en-US" altLang="en-US" sz="1700" dirty="0">
                <a:solidFill>
                  <a:srgbClr val="002060"/>
                </a:solidFill>
              </a:rPr>
              <a:t>:</a:t>
            </a:r>
            <a:r>
              <a:rPr lang="en-US" altLang="en-US" sz="1700" b="1" dirty="0">
                <a:solidFill>
                  <a:srgbClr val="002060"/>
                </a:solidFill>
              </a:rPr>
              <a:t> </a:t>
            </a:r>
            <a:r>
              <a:rPr lang="en-US" altLang="en-US" sz="1700" dirty="0"/>
              <a:t>describes how a record (e.g., instructor) is stored.</a:t>
            </a:r>
          </a:p>
          <a:p>
            <a:pPr>
              <a:tabLst>
                <a:tab pos="1365647" algn="l"/>
                <a:tab pos="2744391" algn="l"/>
                <a:tab pos="2957513" algn="l"/>
              </a:tabLst>
            </a:pPr>
            <a:r>
              <a:rPr lang="en-US" altLang="en-US" sz="1700" b="1" dirty="0">
                <a:solidFill>
                  <a:srgbClr val="002060"/>
                </a:solidFill>
              </a:rPr>
              <a:t>Logical level</a:t>
            </a:r>
            <a:r>
              <a:rPr lang="en-US" altLang="en-US" sz="1700" dirty="0">
                <a:solidFill>
                  <a:srgbClr val="002060"/>
                </a:solidFill>
              </a:rPr>
              <a:t>:</a:t>
            </a:r>
            <a:r>
              <a:rPr lang="en-US" altLang="en-US" sz="1700" b="1" dirty="0">
                <a:solidFill>
                  <a:srgbClr val="002060"/>
                </a:solidFill>
              </a:rPr>
              <a:t> </a:t>
            </a:r>
            <a:r>
              <a:rPr lang="en-US" altLang="en-US" sz="1700" dirty="0"/>
              <a:t>describes data stored in database, and the relationships among the data.</a:t>
            </a:r>
          </a:p>
          <a:p>
            <a:pPr lvl="1">
              <a:buNone/>
              <a:tabLst>
                <a:tab pos="1365647" algn="l"/>
                <a:tab pos="2744391" algn="l"/>
                <a:tab pos="2957513" algn="l"/>
              </a:tabLst>
            </a:pPr>
            <a:r>
              <a:rPr lang="en-US" altLang="en-US" sz="1700" b="1" dirty="0"/>
              <a:t>	type</a:t>
            </a:r>
            <a:r>
              <a:rPr lang="en-US" altLang="en-US" sz="1700" dirty="0"/>
              <a:t> </a:t>
            </a:r>
            <a:r>
              <a:rPr lang="en-US" altLang="en-US" sz="1700" i="1" dirty="0"/>
              <a:t>instructor</a:t>
            </a:r>
            <a:r>
              <a:rPr lang="en-US" altLang="en-US" sz="1700" dirty="0"/>
              <a:t> = </a:t>
            </a:r>
            <a:r>
              <a:rPr lang="en-US" altLang="en-US" sz="1700" b="1" dirty="0"/>
              <a:t>record</a:t>
            </a:r>
            <a:endParaRPr lang="en-US" altLang="en-US" sz="1700" dirty="0"/>
          </a:p>
          <a:p>
            <a:pPr lvl="1">
              <a:buNone/>
              <a:tabLst>
                <a:tab pos="1365647" algn="l"/>
                <a:tab pos="2744391" algn="l"/>
                <a:tab pos="2957513" algn="l"/>
              </a:tabLst>
            </a:pPr>
            <a:r>
              <a:rPr lang="en-US" altLang="en-US" sz="1700" dirty="0"/>
              <a:t>		</a:t>
            </a:r>
            <a:r>
              <a:rPr lang="en-US" altLang="en-US" sz="1700" i="1" dirty="0"/>
              <a:t>ID</a:t>
            </a:r>
            <a:r>
              <a:rPr lang="en-US" altLang="en-US" sz="1700" dirty="0"/>
              <a:t> : string; </a:t>
            </a:r>
            <a:br>
              <a:rPr lang="en-US" altLang="en-US" sz="1700" dirty="0"/>
            </a:br>
            <a:r>
              <a:rPr lang="en-US" altLang="en-US" sz="1700" dirty="0"/>
              <a:t>	</a:t>
            </a:r>
            <a:r>
              <a:rPr lang="en-US" altLang="en-US" sz="1700" i="1" dirty="0"/>
              <a:t>name</a:t>
            </a:r>
            <a:r>
              <a:rPr lang="en-US" altLang="en-US" sz="1700" dirty="0"/>
              <a:t> : string;</a:t>
            </a:r>
            <a:br>
              <a:rPr lang="en-US" altLang="en-US" sz="1700" dirty="0"/>
            </a:br>
            <a:r>
              <a:rPr lang="en-US" altLang="en-US" sz="1700" dirty="0"/>
              <a:t>	</a:t>
            </a:r>
            <a:r>
              <a:rPr lang="en-US" altLang="en-US" sz="1700" i="1" dirty="0" err="1"/>
              <a:t>dept_name</a:t>
            </a:r>
            <a:r>
              <a:rPr lang="en-US" altLang="en-US" sz="1700" dirty="0"/>
              <a:t> : string;</a:t>
            </a:r>
            <a:br>
              <a:rPr lang="en-US" altLang="en-US" sz="1700" dirty="0"/>
            </a:br>
            <a:r>
              <a:rPr lang="en-US" altLang="en-US" sz="1700" dirty="0"/>
              <a:t>	</a:t>
            </a:r>
            <a:r>
              <a:rPr lang="en-US" altLang="en-US" sz="1700" i="1" dirty="0"/>
              <a:t>salary</a:t>
            </a:r>
            <a:r>
              <a:rPr lang="en-US" altLang="en-US" sz="1700" dirty="0"/>
              <a:t> : integer;</a:t>
            </a:r>
          </a:p>
          <a:p>
            <a:pPr lvl="4">
              <a:buNone/>
              <a:tabLst>
                <a:tab pos="1365647" algn="l"/>
                <a:tab pos="2744391" algn="l"/>
                <a:tab pos="2957513" algn="l"/>
              </a:tabLst>
            </a:pPr>
            <a:r>
              <a:rPr lang="en-US" altLang="en-US" sz="1700" b="1" dirty="0"/>
              <a:t>end</a:t>
            </a:r>
            <a:r>
              <a:rPr lang="en-US" altLang="en-US" sz="1700" dirty="0"/>
              <a:t>;</a:t>
            </a:r>
          </a:p>
          <a:p>
            <a:pPr>
              <a:tabLst>
                <a:tab pos="1365647" algn="l"/>
                <a:tab pos="2744391" algn="l"/>
                <a:tab pos="2957513" algn="l"/>
              </a:tabLst>
            </a:pPr>
            <a:r>
              <a:rPr lang="en-US" altLang="en-US" sz="1700" b="1" dirty="0">
                <a:solidFill>
                  <a:srgbClr val="002060"/>
                </a:solidFill>
              </a:rPr>
              <a:t>View  level</a:t>
            </a:r>
            <a:r>
              <a:rPr lang="en-US" altLang="en-US" sz="1700" dirty="0">
                <a:solidFill>
                  <a:srgbClr val="002060"/>
                </a:solidFill>
              </a:rPr>
              <a:t>:</a:t>
            </a:r>
            <a:r>
              <a:rPr lang="en-US" altLang="en-US" sz="1700" b="1" dirty="0">
                <a:solidFill>
                  <a:srgbClr val="002060"/>
                </a:solidFill>
              </a:rPr>
              <a:t> </a:t>
            </a:r>
            <a:r>
              <a:rPr lang="en-US" altLang="en-US" sz="1700" dirty="0"/>
              <a:t>application programs hide details of data types.  Views can also hide information (such as an employee</a:t>
            </a:r>
            <a:r>
              <a:rPr lang="ja-JP" altLang="en-US" sz="1700" dirty="0"/>
              <a:t>’</a:t>
            </a:r>
            <a:r>
              <a:rPr lang="en-US" altLang="ja-JP" sz="1700" dirty="0"/>
              <a:t>s salary) for security purposes. </a:t>
            </a:r>
            <a:endParaRPr lang="en-US" altLang="en-US" sz="1700" dirty="0"/>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lIns="90488" tIns="44450" rIns="90488" bIns="44450" anchor="ctr"/>
          <a:lstStyle/>
          <a:p>
            <a:r>
              <a:rPr lang="en-US" altLang="en-US" sz="2800" dirty="0"/>
              <a:t>Self Join Example</a:t>
            </a:r>
          </a:p>
        </p:txBody>
      </p:sp>
      <p:sp>
        <p:nvSpPr>
          <p:cNvPr id="23554" name="Rectangle 3"/>
          <p:cNvSpPr>
            <a:spLocks noGrp="1" noChangeArrowheads="1"/>
          </p:cNvSpPr>
          <p:nvPr>
            <p:ph type="body" idx="1"/>
          </p:nvPr>
        </p:nvSpPr>
        <p:spPr>
          <a:xfrm>
            <a:off x="768350" y="1106488"/>
            <a:ext cx="7692898" cy="3575240"/>
          </a:xfrm>
        </p:spPr>
        <p:txBody>
          <a:bodyPr lIns="90488" tIns="44450" rIns="90488" bIns="44450"/>
          <a:lstStyle/>
          <a:p>
            <a:pPr>
              <a:tabLst>
                <a:tab pos="2055813" algn="l"/>
              </a:tabLst>
            </a:pPr>
            <a:r>
              <a:rPr lang="en-US" altLang="en-US" sz="1700" dirty="0"/>
              <a:t>Relation </a:t>
            </a:r>
            <a:r>
              <a:rPr lang="en-US" altLang="en-US" sz="1700" i="1" dirty="0" err="1"/>
              <a:t>emp</a:t>
            </a:r>
            <a:r>
              <a:rPr lang="en-US" altLang="en-US" sz="1700" i="1" dirty="0"/>
              <a:t>-super</a:t>
            </a:r>
          </a:p>
          <a:p>
            <a:pPr>
              <a:tabLst>
                <a:tab pos="2055813" algn="l"/>
              </a:tabLst>
            </a:pPr>
            <a:endParaRPr lang="en-US" altLang="en-US" sz="1700" i="1" dirty="0"/>
          </a:p>
          <a:p>
            <a:pPr>
              <a:tabLst>
                <a:tab pos="2055813" algn="l"/>
              </a:tabLst>
            </a:pPr>
            <a:endParaRPr lang="en-US" altLang="en-US" sz="1700" i="1" dirty="0"/>
          </a:p>
          <a:p>
            <a:pPr>
              <a:tabLst>
                <a:tab pos="2055813" algn="l"/>
              </a:tabLst>
            </a:pPr>
            <a:endParaRPr lang="en-US" altLang="en-US" sz="1700" i="1" dirty="0"/>
          </a:p>
          <a:p>
            <a:pPr>
              <a:tabLst>
                <a:tab pos="2055813" algn="l"/>
              </a:tabLst>
            </a:pPr>
            <a:endParaRPr lang="en-US" altLang="en-US" sz="1700" i="1" dirty="0"/>
          </a:p>
          <a:p>
            <a:pPr>
              <a:buNone/>
              <a:tabLst>
                <a:tab pos="2055813" algn="l"/>
              </a:tabLst>
            </a:pPr>
            <a:endParaRPr lang="en-US" altLang="en-US" sz="1700" i="1" dirty="0"/>
          </a:p>
          <a:p>
            <a:pPr>
              <a:tabLst>
                <a:tab pos="2055813" algn="l"/>
              </a:tabLst>
            </a:pPr>
            <a:r>
              <a:rPr lang="en-US" altLang="en-US" sz="1700" dirty="0"/>
              <a:t>Find the supervisor of “Bob”</a:t>
            </a:r>
          </a:p>
          <a:p>
            <a:pPr>
              <a:tabLst>
                <a:tab pos="2055813" algn="l"/>
              </a:tabLst>
            </a:pPr>
            <a:r>
              <a:rPr lang="en-US" altLang="en-US" sz="1700" dirty="0"/>
              <a:t>Find the supervisor of the supervisor of “Bob”</a:t>
            </a:r>
          </a:p>
          <a:p>
            <a:pPr>
              <a:tabLst>
                <a:tab pos="2055813" algn="l"/>
              </a:tabLst>
            </a:pPr>
            <a:r>
              <a:rPr lang="en-US" altLang="en-US" sz="1700" dirty="0"/>
              <a:t>Can you find  ALL the supervisors (direct and indirect) of “Bob”?</a:t>
            </a:r>
          </a:p>
          <a:p>
            <a:pPr>
              <a:tabLst>
                <a:tab pos="2055813" algn="l"/>
              </a:tabLst>
            </a:pPr>
            <a:endParaRPr lang="en-US" altLang="en-US" sz="1700" dirty="0"/>
          </a:p>
          <a:p>
            <a:pPr>
              <a:tabLst>
                <a:tab pos="2055813" algn="l"/>
              </a:tabLst>
            </a:pPr>
            <a:endParaRPr lang="en-US" altLang="en-US" sz="1700" dirty="0"/>
          </a:p>
        </p:txBody>
      </p:sp>
      <p:pic>
        <p:nvPicPr>
          <p:cNvPr id="4" name="Picture 1" descr="C:\Users\as668\Desktop\Judi\3_100.jpg"/>
          <p:cNvPicPr>
            <a:picLocks noChangeAspect="1" noChangeArrowheads="1"/>
          </p:cNvPicPr>
          <p:nvPr/>
        </p:nvPicPr>
        <p:blipFill>
          <a:blip r:embed="rId3"/>
          <a:srcRect/>
          <a:stretch>
            <a:fillRect/>
          </a:stretch>
        </p:blipFill>
        <p:spPr bwMode="auto">
          <a:xfrm>
            <a:off x="3462528" y="1658092"/>
            <a:ext cx="1784870" cy="1261759"/>
          </a:xfrm>
          <a:prstGeom prst="rect">
            <a:avLst/>
          </a:prstGeom>
          <a:noFill/>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sz="2800" dirty="0"/>
              <a:t>String Operations</a:t>
            </a:r>
          </a:p>
        </p:txBody>
      </p:sp>
      <p:sp>
        <p:nvSpPr>
          <p:cNvPr id="25602" name="Rectangle 3"/>
          <p:cNvSpPr>
            <a:spLocks noGrp="1" noChangeArrowheads="1"/>
          </p:cNvSpPr>
          <p:nvPr>
            <p:ph type="body" idx="1"/>
          </p:nvPr>
        </p:nvSpPr>
        <p:spPr>
          <a:xfrm>
            <a:off x="768351" y="1204024"/>
            <a:ext cx="7638802" cy="4648136"/>
          </a:xfrm>
        </p:spPr>
        <p:txBody>
          <a:bodyPr/>
          <a:lstStyle/>
          <a:p>
            <a:pPr>
              <a:tabLst>
                <a:tab pos="1889125" algn="l"/>
                <a:tab pos="2403475" algn="l"/>
              </a:tabLst>
            </a:pPr>
            <a:r>
              <a:rPr lang="en-US" altLang="en-US" sz="1700" dirty="0"/>
              <a:t>SQL includes a string-matching operator for comparisons on character strings.  The operator </a:t>
            </a:r>
            <a:r>
              <a:rPr lang="en-US" altLang="en-US" sz="1700" b="1" dirty="0"/>
              <a:t>like</a:t>
            </a:r>
            <a:r>
              <a:rPr lang="en-US" altLang="en-US" sz="1700" dirty="0"/>
              <a:t> uses patterns that are described using two special characters:</a:t>
            </a:r>
          </a:p>
          <a:p>
            <a:pPr lvl="1">
              <a:tabLst>
                <a:tab pos="1889125" algn="l"/>
                <a:tab pos="2403475" algn="l"/>
              </a:tabLst>
            </a:pPr>
            <a:r>
              <a:rPr lang="en-US" altLang="en-US" sz="1700" dirty="0"/>
              <a:t>percent ( % ).  The % character matches any substring.</a:t>
            </a:r>
          </a:p>
          <a:p>
            <a:pPr lvl="1">
              <a:tabLst>
                <a:tab pos="1889125" algn="l"/>
                <a:tab pos="2403475" algn="l"/>
              </a:tabLst>
            </a:pPr>
            <a:r>
              <a:rPr lang="en-US" altLang="en-US" sz="1700" dirty="0"/>
              <a:t>underscore ( _ ).  The _ character matches any character.</a:t>
            </a:r>
          </a:p>
          <a:p>
            <a:pPr>
              <a:tabLst>
                <a:tab pos="1889125" algn="l"/>
                <a:tab pos="2403475" algn="l"/>
              </a:tabLst>
            </a:pPr>
            <a:r>
              <a:rPr lang="en-US" altLang="en-US" sz="1700" dirty="0"/>
              <a:t>Find the names of all instructors whose name includes the substring “</a:t>
            </a:r>
            <a:r>
              <a:rPr lang="en-US" altLang="en-US" sz="1700" dirty="0" err="1"/>
              <a:t>dar</a:t>
            </a:r>
            <a:r>
              <a:rPr lang="en-US" altLang="en-US" sz="1700" dirty="0"/>
              <a:t>”.</a:t>
            </a:r>
          </a:p>
          <a:p>
            <a:pPr>
              <a:buFont typeface="Monotype Sorts" charset="2"/>
              <a:buNone/>
              <a:tabLst>
                <a:tab pos="1889125" algn="l"/>
                <a:tab pos="2403475" algn="l"/>
              </a:tabLst>
            </a:pPr>
            <a:r>
              <a:rPr lang="en-US" altLang="en-US" sz="1700" b="1" dirty="0"/>
              <a:t>		se</a:t>
            </a:r>
            <a:r>
              <a:rPr lang="en-US" altLang="en-US" sz="1700" dirty="0"/>
              <a:t>le</a:t>
            </a:r>
            <a:r>
              <a:rPr lang="en-US" altLang="en-US" sz="1700" b="1" dirty="0"/>
              <a:t>ct </a:t>
            </a:r>
            <a:r>
              <a:rPr lang="en-US" altLang="en-US" sz="1700" i="1" dirty="0"/>
              <a:t>name</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b="1" dirty="0"/>
              <a:t>where</a:t>
            </a:r>
            <a:r>
              <a:rPr lang="en-US" altLang="en-US" sz="1700" b="1" i="1" dirty="0"/>
              <a:t> </a:t>
            </a:r>
            <a:r>
              <a:rPr lang="en-US" altLang="en-US" sz="1700" i="1" dirty="0"/>
              <a:t>name </a:t>
            </a:r>
            <a:r>
              <a:rPr lang="en-US" altLang="en-US" sz="1700" b="1" dirty="0"/>
              <a:t>like </a:t>
            </a:r>
            <a:r>
              <a:rPr lang="en-US" altLang="en-US" sz="1700" b="1" dirty="0">
                <a:latin typeface="Century Gothic" panose="020B0502020202020204" pitchFamily="34" charset="0"/>
              </a:rPr>
              <a:t>'</a:t>
            </a:r>
            <a:r>
              <a:rPr lang="en-US" altLang="en-US" sz="1700" dirty="0"/>
              <a:t>%</a:t>
            </a:r>
            <a:r>
              <a:rPr lang="en-US" altLang="en-US" sz="1700" dirty="0" err="1"/>
              <a:t>dar</a:t>
            </a:r>
            <a:r>
              <a:rPr lang="en-US" altLang="en-US" sz="1700" dirty="0"/>
              <a:t>%</a:t>
            </a:r>
            <a:r>
              <a:rPr lang="en-US" altLang="en-US" sz="1700" dirty="0">
                <a:latin typeface="Century Gothic" panose="020B0502020202020204" pitchFamily="34" charset="0"/>
              </a:rPr>
              <a:t>' </a:t>
            </a:r>
          </a:p>
          <a:p>
            <a:pPr>
              <a:tabLst>
                <a:tab pos="1889125" algn="l"/>
                <a:tab pos="2403475" algn="l"/>
              </a:tabLst>
            </a:pPr>
            <a:r>
              <a:rPr lang="en-US" altLang="en-US" sz="1700" dirty="0"/>
              <a:t>Match the string “100%”</a:t>
            </a:r>
          </a:p>
          <a:p>
            <a:pPr>
              <a:buFont typeface="Monotype Sorts" charset="2"/>
              <a:buNone/>
              <a:tabLst>
                <a:tab pos="1889125" algn="l"/>
                <a:tab pos="2403475" algn="l"/>
              </a:tabLst>
            </a:pPr>
            <a:r>
              <a:rPr lang="en-US" altLang="en-US" sz="1700" dirty="0"/>
              <a:t>			</a:t>
            </a:r>
            <a:r>
              <a:rPr lang="en-US" altLang="en-US" sz="1700" b="1" dirty="0"/>
              <a:t>like </a:t>
            </a:r>
            <a:r>
              <a:rPr lang="en-US" altLang="en-US" sz="1700" b="1" dirty="0">
                <a:latin typeface="Century Gothic" panose="020B0502020202020204" pitchFamily="34" charset="0"/>
              </a:rPr>
              <a:t>'</a:t>
            </a:r>
            <a:r>
              <a:rPr lang="en-US" altLang="ja-JP" sz="1700" dirty="0"/>
              <a:t>100 \%</a:t>
            </a:r>
            <a:r>
              <a:rPr lang="en-US" altLang="ja-JP" sz="1700" dirty="0">
                <a:latin typeface="Century Gothic" panose="020B0502020202020204" pitchFamily="34" charset="0"/>
              </a:rPr>
              <a:t>' </a:t>
            </a:r>
            <a:r>
              <a:rPr lang="en-US" altLang="ja-JP" sz="1700" dirty="0"/>
              <a:t> </a:t>
            </a:r>
            <a:r>
              <a:rPr lang="en-US" altLang="ja-JP" sz="1700" b="1" dirty="0"/>
              <a:t>escape  </a:t>
            </a:r>
            <a:r>
              <a:rPr lang="en-US" altLang="ja-JP" sz="1700" b="1" dirty="0">
                <a:latin typeface="Century Gothic" panose="020B0502020202020204" pitchFamily="34" charset="0"/>
              </a:rPr>
              <a:t>'</a:t>
            </a:r>
            <a:r>
              <a:rPr lang="en-US" altLang="ja-JP" sz="1700" dirty="0"/>
              <a:t>\</a:t>
            </a:r>
            <a:r>
              <a:rPr lang="en-US" altLang="ja-JP" sz="1700" dirty="0">
                <a:latin typeface="Century Gothic" panose="020B0502020202020204" pitchFamily="34" charset="0"/>
              </a:rPr>
              <a:t>' </a:t>
            </a:r>
            <a:endParaRPr lang="en-US" altLang="ja-JP" sz="1700" dirty="0"/>
          </a:p>
          <a:p>
            <a:pPr>
              <a:buFont typeface="Monotype Sorts" charset="2"/>
              <a:buNone/>
              <a:tabLst>
                <a:tab pos="1889125" algn="l"/>
                <a:tab pos="2403475" algn="l"/>
              </a:tabLst>
            </a:pPr>
            <a:r>
              <a:rPr lang="en-US" altLang="en-US" sz="1700" dirty="0"/>
              <a:t>      in that above we use backslash (\) as the escape character.</a:t>
            </a:r>
          </a:p>
          <a:p>
            <a:pPr>
              <a:buFont typeface="Monotype Sorts" charset="2"/>
              <a:buNone/>
              <a:tabLst>
                <a:tab pos="1889125" algn="l"/>
                <a:tab pos="2403475" algn="l"/>
              </a:tabLst>
            </a:pPr>
            <a:endParaRPr lang="en-US" altLang="en-US" sz="17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sz="2800" dirty="0"/>
              <a:t>String Operations (Cont.)</a:t>
            </a:r>
          </a:p>
        </p:txBody>
      </p:sp>
      <p:sp>
        <p:nvSpPr>
          <p:cNvPr id="26626" name="Rectangle 3"/>
          <p:cNvSpPr>
            <a:spLocks noGrp="1" noChangeArrowheads="1"/>
          </p:cNvSpPr>
          <p:nvPr>
            <p:ph type="body" idx="1"/>
          </p:nvPr>
        </p:nvSpPr>
        <p:spPr>
          <a:xfrm>
            <a:off x="768351" y="1106488"/>
            <a:ext cx="7434616" cy="4379912"/>
          </a:xfrm>
        </p:spPr>
        <p:txBody>
          <a:bodyPr/>
          <a:lstStyle/>
          <a:p>
            <a:pPr>
              <a:tabLst>
                <a:tab pos="1889125" algn="l"/>
                <a:tab pos="2403475" algn="l"/>
              </a:tabLst>
            </a:pPr>
            <a:r>
              <a:rPr lang="en-US" altLang="en-US" sz="1700" dirty="0"/>
              <a:t>Patterns are case sensitive. </a:t>
            </a:r>
          </a:p>
          <a:p>
            <a:pPr>
              <a:tabLst>
                <a:tab pos="1889125" algn="l"/>
                <a:tab pos="2403475" algn="l"/>
              </a:tabLst>
            </a:pPr>
            <a:r>
              <a:rPr lang="en-US" altLang="en-US" sz="1700" dirty="0"/>
              <a:t>Pattern matching examples:</a:t>
            </a:r>
          </a:p>
          <a:p>
            <a:pPr lvl="1">
              <a:tabLst>
                <a:tab pos="1889125" algn="l"/>
                <a:tab pos="2403475" algn="l"/>
              </a:tabLst>
            </a:pPr>
            <a:r>
              <a:rPr lang="en-US" altLang="en-US" sz="1700" dirty="0"/>
              <a:t>'Intro%' matches any string beginning with “Intro”.</a:t>
            </a:r>
          </a:p>
          <a:p>
            <a:pPr lvl="1">
              <a:tabLst>
                <a:tab pos="1889125" algn="l"/>
                <a:tab pos="2403475" algn="l"/>
              </a:tabLst>
            </a:pPr>
            <a:r>
              <a:rPr lang="en-US" altLang="en-US" sz="1700" dirty="0"/>
              <a:t>'%Comp%' matches any string containing “Comp” as a substring.</a:t>
            </a:r>
          </a:p>
          <a:p>
            <a:pPr lvl="1">
              <a:tabLst>
                <a:tab pos="1889125" algn="l"/>
                <a:tab pos="2403475" algn="l"/>
              </a:tabLst>
            </a:pPr>
            <a:r>
              <a:rPr lang="en-US" altLang="en-US" sz="1700" dirty="0"/>
              <a:t>'_ _ _' matches any string of exactly three characters.</a:t>
            </a:r>
          </a:p>
          <a:p>
            <a:pPr lvl="1">
              <a:tabLst>
                <a:tab pos="1889125" algn="l"/>
                <a:tab pos="2403475" algn="l"/>
              </a:tabLst>
            </a:pPr>
            <a:r>
              <a:rPr lang="en-US" altLang="en-US" sz="1700" dirty="0"/>
              <a:t>'_ _ _ %' matches any string of at least three characters.</a:t>
            </a:r>
          </a:p>
          <a:p>
            <a:pPr lvl="1">
              <a:buFont typeface="Monotype Sorts" charset="2"/>
              <a:buNone/>
              <a:tabLst>
                <a:tab pos="1889125" algn="l"/>
                <a:tab pos="2403475" algn="l"/>
              </a:tabLst>
            </a:pPr>
            <a:r>
              <a:rPr lang="en-US" altLang="en-US" sz="800" dirty="0"/>
              <a:t> </a:t>
            </a:r>
          </a:p>
          <a:p>
            <a:pPr>
              <a:tabLst>
                <a:tab pos="1889125" algn="l"/>
                <a:tab pos="2403475" algn="l"/>
              </a:tabLst>
            </a:pPr>
            <a:r>
              <a:rPr lang="en-US" altLang="en-US" sz="1700" dirty="0"/>
              <a:t>SQL supports a variety of string operations such as</a:t>
            </a:r>
          </a:p>
          <a:p>
            <a:pPr lvl="1">
              <a:tabLst>
                <a:tab pos="1889125" algn="l"/>
                <a:tab pos="2403475" algn="l"/>
              </a:tabLst>
            </a:pPr>
            <a:r>
              <a:rPr lang="en-US" altLang="en-US" sz="1700" dirty="0"/>
              <a:t>concatenation (using “||”)</a:t>
            </a:r>
          </a:p>
          <a:p>
            <a:pPr lvl="1">
              <a:tabLst>
                <a:tab pos="1889125" algn="l"/>
                <a:tab pos="2403475" algn="l"/>
              </a:tabLst>
            </a:pPr>
            <a:r>
              <a:rPr lang="en-US" altLang="en-US" sz="1700" dirty="0"/>
              <a:t>converting from upper to lower case (and vice versa)</a:t>
            </a:r>
          </a:p>
          <a:p>
            <a:pPr lvl="1">
              <a:tabLst>
                <a:tab pos="1889125" algn="l"/>
                <a:tab pos="2403475" algn="l"/>
              </a:tabLst>
            </a:pPr>
            <a:r>
              <a:rPr lang="en-US" altLang="en-US" sz="1700" dirty="0"/>
              <a:t>finding string length, extracting substrings, etc.</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ltLang="en-US" sz="2800" dirty="0"/>
              <a:t>Ordering the Display of Tuples</a:t>
            </a:r>
          </a:p>
        </p:txBody>
      </p:sp>
      <p:sp>
        <p:nvSpPr>
          <p:cNvPr id="27650" name="Rectangle 3"/>
          <p:cNvSpPr>
            <a:spLocks noGrp="1" noChangeArrowheads="1"/>
          </p:cNvSpPr>
          <p:nvPr>
            <p:ph type="body" idx="1"/>
          </p:nvPr>
        </p:nvSpPr>
        <p:spPr>
          <a:xfrm>
            <a:off x="768350" y="1108075"/>
            <a:ext cx="7522211" cy="4085717"/>
          </a:xfrm>
        </p:spPr>
        <p:txBody>
          <a:bodyPr/>
          <a:lstStyle/>
          <a:p>
            <a:pPr>
              <a:tabLst>
                <a:tab pos="906463" algn="l"/>
              </a:tabLst>
            </a:pPr>
            <a:r>
              <a:rPr lang="en-US" altLang="en-US" sz="1700" dirty="0"/>
              <a:t>List in alphabetic order the names of all instructors </a:t>
            </a:r>
          </a:p>
          <a:p>
            <a:pPr>
              <a:buFont typeface="Monotype Sorts" charset="2"/>
              <a:buNone/>
              <a:tabLst>
                <a:tab pos="906463" algn="l"/>
              </a:tabLst>
            </a:pPr>
            <a:r>
              <a:rPr lang="en-US" altLang="en-US" sz="1700" dirty="0"/>
              <a:t>              </a:t>
            </a:r>
            <a:r>
              <a:rPr lang="en-US" altLang="en-US" sz="1700" b="1" dirty="0"/>
              <a:t>select distinct </a:t>
            </a:r>
            <a:r>
              <a:rPr lang="en-US" altLang="en-US" sz="1700" i="1" dirty="0"/>
              <a:t>name</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dirty="0"/>
              <a:t>	</a:t>
            </a:r>
            <a:r>
              <a:rPr lang="en-US" altLang="en-US" sz="1700" b="1" dirty="0"/>
              <a:t>order by </a:t>
            </a:r>
            <a:r>
              <a:rPr lang="en-US" altLang="en-US" sz="1700" i="1" dirty="0"/>
              <a:t>name</a:t>
            </a:r>
            <a:endParaRPr lang="en-US" altLang="en-US" sz="1700" dirty="0"/>
          </a:p>
          <a:p>
            <a:pPr>
              <a:tabLst>
                <a:tab pos="906463" algn="l"/>
              </a:tabLst>
            </a:pPr>
            <a:r>
              <a:rPr lang="en-US" altLang="en-US" sz="1700" dirty="0"/>
              <a:t>We may specify </a:t>
            </a:r>
            <a:r>
              <a:rPr lang="en-US" altLang="en-US" sz="1700" b="1" dirty="0" err="1">
                <a:solidFill>
                  <a:srgbClr val="002060"/>
                </a:solidFill>
              </a:rPr>
              <a:t>desc</a:t>
            </a:r>
            <a:r>
              <a:rPr lang="en-US" altLang="en-US" sz="1700" dirty="0">
                <a:solidFill>
                  <a:srgbClr val="002060"/>
                </a:solidFill>
              </a:rPr>
              <a:t> </a:t>
            </a:r>
            <a:r>
              <a:rPr lang="en-US" altLang="en-US" sz="1700" dirty="0"/>
              <a:t>for descending order or </a:t>
            </a:r>
            <a:r>
              <a:rPr lang="en-US" altLang="en-US" sz="1700" b="1" dirty="0" err="1">
                <a:solidFill>
                  <a:srgbClr val="002060"/>
                </a:solidFill>
              </a:rPr>
              <a:t>asc</a:t>
            </a:r>
            <a:r>
              <a:rPr lang="en-US" altLang="en-US" sz="1700" dirty="0"/>
              <a:t> for ascending order, for each attribute; ascending order is the default.</a:t>
            </a:r>
          </a:p>
          <a:p>
            <a:pPr lvl="1">
              <a:tabLst>
                <a:tab pos="906463" algn="l"/>
              </a:tabLst>
            </a:pPr>
            <a:r>
              <a:rPr lang="en-US" altLang="en-US" sz="1700" dirty="0"/>
              <a:t>Example:  </a:t>
            </a:r>
            <a:r>
              <a:rPr lang="en-US" altLang="en-US" sz="1700" b="1" dirty="0"/>
              <a:t>order by</a:t>
            </a:r>
            <a:r>
              <a:rPr lang="en-US" altLang="en-US" sz="1700" dirty="0"/>
              <a:t> </a:t>
            </a:r>
            <a:r>
              <a:rPr lang="en-US" altLang="en-US" sz="1700" i="1" dirty="0"/>
              <a:t>name</a:t>
            </a:r>
            <a:r>
              <a:rPr lang="en-US" altLang="en-US" sz="1700" dirty="0"/>
              <a:t> </a:t>
            </a:r>
            <a:r>
              <a:rPr lang="en-US" altLang="en-US" sz="1700" b="1" dirty="0" err="1"/>
              <a:t>desc</a:t>
            </a:r>
            <a:endParaRPr lang="en-US" altLang="en-US" sz="1700" b="1" dirty="0"/>
          </a:p>
          <a:p>
            <a:pPr>
              <a:tabLst>
                <a:tab pos="906463" algn="l"/>
              </a:tabLst>
            </a:pPr>
            <a:r>
              <a:rPr lang="en-US" altLang="en-US" sz="1700" dirty="0"/>
              <a:t>Can sort on multiple attributes</a:t>
            </a:r>
          </a:p>
          <a:p>
            <a:pPr lvl="1">
              <a:tabLst>
                <a:tab pos="906463" algn="l"/>
              </a:tabLst>
            </a:pPr>
            <a:r>
              <a:rPr lang="en-US" altLang="en-US" sz="1700" dirty="0"/>
              <a:t>Example: </a:t>
            </a:r>
            <a:r>
              <a:rPr lang="en-US" altLang="en-US" sz="1700" b="1" dirty="0"/>
              <a:t>order by </a:t>
            </a:r>
            <a:r>
              <a:rPr lang="en-US" altLang="en-US" sz="1700" dirty="0"/>
              <a:t> </a:t>
            </a:r>
            <a:r>
              <a:rPr lang="en-US" altLang="en-US" sz="1700" i="1" dirty="0" err="1"/>
              <a:t>dept_name</a:t>
            </a:r>
            <a:r>
              <a:rPr lang="en-US" altLang="en-US" sz="1700" i="1" dirty="0"/>
              <a:t>, name</a:t>
            </a:r>
            <a:endParaRPr lang="en-US" altLang="en-US" sz="17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lIns="90488" tIns="44450" rIns="90488" bIns="44450" anchor="ctr"/>
          <a:lstStyle/>
          <a:p>
            <a:r>
              <a:rPr lang="en-US" altLang="en-US" sz="2800" dirty="0"/>
              <a:t>Where Clause Predicates</a:t>
            </a:r>
          </a:p>
        </p:txBody>
      </p:sp>
      <p:sp>
        <p:nvSpPr>
          <p:cNvPr id="28674" name="Rectangle 3"/>
          <p:cNvSpPr>
            <a:spLocks noGrp="1" noChangeArrowheads="1"/>
          </p:cNvSpPr>
          <p:nvPr>
            <p:ph type="body" idx="1"/>
          </p:nvPr>
        </p:nvSpPr>
        <p:spPr>
          <a:xfrm>
            <a:off x="768351" y="1106489"/>
            <a:ext cx="7436866" cy="3624007"/>
          </a:xfrm>
        </p:spPr>
        <p:txBody>
          <a:bodyPr lIns="90488" tIns="44450" rIns="90488" bIns="44450"/>
          <a:lstStyle/>
          <a:p>
            <a:r>
              <a:rPr lang="en-US" altLang="en-US" sz="1700" dirty="0"/>
              <a:t>SQL includes a </a:t>
            </a:r>
            <a:r>
              <a:rPr lang="en-US" altLang="en-US" sz="1700" b="1" dirty="0">
                <a:solidFill>
                  <a:srgbClr val="002060"/>
                </a:solidFill>
              </a:rPr>
              <a:t>between</a:t>
            </a:r>
            <a:r>
              <a:rPr lang="en-US" altLang="en-US" sz="1700" dirty="0"/>
              <a:t> comparison operator</a:t>
            </a:r>
          </a:p>
          <a:p>
            <a:r>
              <a:rPr lang="en-US" altLang="en-US" sz="1700" dirty="0"/>
              <a:t>Example:  Find the names of all instructors with salary between $90,000 and $100,000 (that is, </a:t>
            </a:r>
            <a:r>
              <a:rPr lang="en-US" altLang="en-US" sz="1700" dirty="0">
                <a:latin typeface="Symbol" panose="05050102010706020507" pitchFamily="18" charset="2"/>
              </a:rPr>
              <a:t> </a:t>
            </a:r>
            <a:r>
              <a:rPr lang="en-US" altLang="en-US" sz="1700" dirty="0"/>
              <a:t>$90,000 and </a:t>
            </a:r>
            <a:r>
              <a:rPr lang="en-US" altLang="en-US" sz="1700" dirty="0">
                <a:latin typeface="Symbol" panose="05050102010706020507" pitchFamily="18" charset="2"/>
              </a:rPr>
              <a:t> </a:t>
            </a:r>
            <a:r>
              <a:rPr lang="en-US" altLang="en-US" sz="1700" dirty="0"/>
              <a:t>$100,000)</a:t>
            </a:r>
          </a:p>
          <a:p>
            <a:pPr lvl="1"/>
            <a:r>
              <a:rPr lang="en-US" altLang="en-US" sz="1700" b="1" dirty="0"/>
              <a:t>select</a:t>
            </a:r>
            <a:r>
              <a:rPr lang="en-US" altLang="en-US" sz="1700" i="1" dirty="0"/>
              <a:t> name</a:t>
            </a:r>
            <a:br>
              <a:rPr lang="en-US" altLang="en-US" sz="1700" i="1" dirty="0"/>
            </a:br>
            <a:r>
              <a:rPr lang="en-US" altLang="en-US" sz="1700" b="1" dirty="0"/>
              <a:t>from </a:t>
            </a:r>
            <a:r>
              <a:rPr lang="en-US" altLang="en-US" sz="1700" i="1" dirty="0"/>
              <a:t>instructor</a:t>
            </a:r>
            <a:br>
              <a:rPr lang="en-US" altLang="en-US" sz="1700" dirty="0"/>
            </a:br>
            <a:r>
              <a:rPr lang="en-US" altLang="en-US" sz="1700" b="1" dirty="0"/>
              <a:t>where </a:t>
            </a:r>
            <a:r>
              <a:rPr lang="en-US" altLang="en-US" sz="1700" i="1" dirty="0"/>
              <a:t>salary </a:t>
            </a:r>
            <a:r>
              <a:rPr lang="en-US" altLang="en-US" sz="1700" b="1" dirty="0"/>
              <a:t>between </a:t>
            </a:r>
            <a:r>
              <a:rPr lang="en-US" altLang="en-US" sz="1700" dirty="0"/>
              <a:t>90000 </a:t>
            </a:r>
            <a:r>
              <a:rPr lang="en-US" altLang="en-US" sz="1700" b="1" dirty="0"/>
              <a:t>and </a:t>
            </a:r>
            <a:r>
              <a:rPr lang="en-US" altLang="en-US" sz="1700" dirty="0"/>
              <a:t>100000</a:t>
            </a:r>
          </a:p>
          <a:p>
            <a:r>
              <a:rPr lang="en-US" altLang="en-US" sz="1700" dirty="0"/>
              <a:t>Tuple comparison</a:t>
            </a:r>
          </a:p>
          <a:p>
            <a:pPr lvl="1"/>
            <a:r>
              <a:rPr kumimoji="0" lang="en-US" altLang="en-US" sz="1700" b="1" dirty="0"/>
              <a:t>select </a:t>
            </a:r>
            <a:r>
              <a:rPr kumimoji="0" lang="en-US" altLang="en-US" sz="1700" i="1" dirty="0"/>
              <a:t>name</a:t>
            </a:r>
            <a:r>
              <a:rPr kumimoji="0" lang="en-US" altLang="en-US" sz="1700" dirty="0"/>
              <a:t>, </a:t>
            </a:r>
            <a:r>
              <a:rPr kumimoji="0" lang="en-US" altLang="en-US" sz="1700" i="1" dirty="0" err="1"/>
              <a:t>course_id</a:t>
            </a:r>
            <a:br>
              <a:rPr kumimoji="0" lang="en-US" altLang="en-US" sz="1700" i="1" dirty="0"/>
            </a:br>
            <a:r>
              <a:rPr kumimoji="0" lang="en-US" altLang="en-US" sz="1700" b="1" dirty="0"/>
              <a:t>from </a:t>
            </a:r>
            <a:r>
              <a:rPr kumimoji="0" lang="en-US" altLang="en-US" sz="1700" i="1" dirty="0"/>
              <a:t>instructor</a:t>
            </a:r>
            <a:r>
              <a:rPr kumimoji="0" lang="en-US" altLang="en-US" sz="1700" dirty="0"/>
              <a:t>, </a:t>
            </a:r>
            <a:r>
              <a:rPr kumimoji="0" lang="en-US" altLang="en-US" sz="1700" i="1" dirty="0"/>
              <a:t>teaches</a:t>
            </a:r>
            <a:br>
              <a:rPr kumimoji="0" lang="en-US" altLang="en-US" sz="1700" i="1" dirty="0"/>
            </a:br>
            <a:r>
              <a:rPr kumimoji="0" lang="en-US" altLang="en-US" sz="1700" b="1" dirty="0"/>
              <a:t>where </a:t>
            </a:r>
            <a:r>
              <a:rPr kumimoji="0" lang="en-US" altLang="en-US" sz="1700" dirty="0"/>
              <a:t>(</a:t>
            </a:r>
            <a:r>
              <a:rPr kumimoji="0" lang="en-US" altLang="en-US" sz="1700" i="1" dirty="0"/>
              <a:t>instructor</a:t>
            </a:r>
            <a:r>
              <a:rPr kumimoji="0" lang="en-US" altLang="en-US" sz="1700" dirty="0"/>
              <a:t>.</a:t>
            </a:r>
            <a:r>
              <a:rPr kumimoji="0" lang="en-US" altLang="en-US" sz="1700" i="1" dirty="0"/>
              <a:t>ID</a:t>
            </a:r>
            <a:r>
              <a:rPr kumimoji="0" lang="en-US" altLang="en-US" sz="1700" dirty="0"/>
              <a:t>, </a:t>
            </a:r>
            <a:r>
              <a:rPr kumimoji="0" lang="en-US" altLang="en-US" sz="1700" i="1" dirty="0"/>
              <a:t>dept_name</a:t>
            </a:r>
            <a:r>
              <a:rPr kumimoji="0" lang="en-US" altLang="en-US" sz="1700" dirty="0"/>
              <a:t>) = (</a:t>
            </a:r>
            <a:r>
              <a:rPr kumimoji="0" lang="en-US" altLang="en-US" sz="1700" i="1" dirty="0"/>
              <a:t>teaches</a:t>
            </a:r>
            <a:r>
              <a:rPr kumimoji="0" lang="en-US" altLang="en-US" sz="1700" dirty="0"/>
              <a:t>.</a:t>
            </a:r>
            <a:r>
              <a:rPr kumimoji="0" lang="en-US" altLang="en-US" sz="1700" i="1" dirty="0"/>
              <a:t>ID</a:t>
            </a:r>
            <a:r>
              <a:rPr kumimoji="0" lang="en-US" altLang="en-US" sz="1700" dirty="0"/>
              <a:t>, 'Biology');</a:t>
            </a:r>
          </a:p>
          <a:p>
            <a:pPr lvl="1"/>
            <a:endParaRPr kumimoji="0" lang="en-US" altLang="en-US" sz="1700" dirty="0">
              <a:latin typeface="Times New Roman" panose="02020603050405020304" pitchFamily="18" charset="0"/>
            </a:endParaRPr>
          </a:p>
          <a:p>
            <a:endParaRPr lang="en-US" altLang="en-US" dirty="0"/>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sz="2800" dirty="0"/>
              <a:t>Set Operations</a:t>
            </a:r>
          </a:p>
        </p:txBody>
      </p:sp>
      <p:sp>
        <p:nvSpPr>
          <p:cNvPr id="32770" name="Rectangle 3"/>
          <p:cNvSpPr>
            <a:spLocks noGrp="1" noChangeArrowheads="1"/>
          </p:cNvSpPr>
          <p:nvPr>
            <p:ph type="body" idx="1"/>
          </p:nvPr>
        </p:nvSpPr>
        <p:spPr>
          <a:xfrm>
            <a:off x="768351" y="1095375"/>
            <a:ext cx="7668514" cy="4903788"/>
          </a:xfrm>
        </p:spPr>
        <p:txBody>
          <a:bodyPr/>
          <a:lstStyle/>
          <a:p>
            <a:r>
              <a:rPr lang="en-US" altLang="en-US" sz="1700" dirty="0"/>
              <a:t>Find courses that ran in Fall 2017 or in Spring 2018</a:t>
            </a:r>
          </a:p>
          <a:p>
            <a:pPr marL="0" indent="0">
              <a:buNone/>
            </a:pPr>
            <a:r>
              <a:rPr lang="en-US" altLang="en-US" sz="1700"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'Fall' </a:t>
            </a:r>
            <a:r>
              <a:rPr lang="en-US" altLang="en-US" sz="1600" b="1" dirty="0"/>
              <a:t>and </a:t>
            </a:r>
            <a:r>
              <a:rPr lang="en-US" altLang="en-US" sz="1600" i="1" dirty="0"/>
              <a:t>year = </a:t>
            </a:r>
            <a:r>
              <a:rPr lang="en-US" altLang="en-US" sz="1600" dirty="0"/>
              <a:t>2017)</a:t>
            </a:r>
            <a:br>
              <a:rPr lang="en-US" altLang="en-US" sz="1600" dirty="0"/>
            </a:br>
            <a:r>
              <a:rPr lang="en-US" altLang="en-US" sz="1600" dirty="0"/>
              <a:t>           </a:t>
            </a:r>
            <a:r>
              <a:rPr lang="en-US" altLang="en-US" sz="1600" b="1" dirty="0"/>
              <a:t>union</a:t>
            </a:r>
            <a:br>
              <a:rPr lang="en-US" altLang="en-US" sz="1600" b="1" dirty="0"/>
            </a:br>
            <a:r>
              <a:rPr lang="en-US" altLang="en-US" sz="1600" b="1"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'Spring' </a:t>
            </a:r>
            <a:r>
              <a:rPr lang="en-US" altLang="en-US" sz="1600" b="1" dirty="0"/>
              <a:t>and </a:t>
            </a:r>
            <a:r>
              <a:rPr lang="en-US" altLang="en-US" sz="1600" i="1" dirty="0"/>
              <a:t>year = </a:t>
            </a:r>
            <a:r>
              <a:rPr lang="en-US" altLang="en-US" sz="1600" dirty="0"/>
              <a:t>2018)</a:t>
            </a:r>
            <a:endParaRPr lang="en-US" altLang="en-US" sz="1700" dirty="0"/>
          </a:p>
          <a:p>
            <a:r>
              <a:rPr lang="en-US" altLang="en-US" sz="1700" dirty="0"/>
              <a:t>Find courses that ran in Fall 2017 and in Spring 2018</a:t>
            </a:r>
          </a:p>
          <a:p>
            <a:pPr marL="0" indent="0">
              <a:buNone/>
            </a:pPr>
            <a:r>
              <a:rPr lang="en-US" altLang="en-US" sz="1700" dirty="0"/>
              <a:t>         </a:t>
            </a:r>
            <a:r>
              <a:rPr lang="en-US" altLang="en-US" sz="2000"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'Fall' </a:t>
            </a:r>
            <a:r>
              <a:rPr lang="en-US" altLang="en-US" sz="1600" b="1" dirty="0"/>
              <a:t>and </a:t>
            </a:r>
            <a:r>
              <a:rPr lang="en-US" altLang="en-US" sz="1600" i="1" dirty="0"/>
              <a:t>year = </a:t>
            </a:r>
            <a:r>
              <a:rPr lang="en-US" altLang="en-US" sz="1600" dirty="0"/>
              <a:t>2017)</a:t>
            </a:r>
            <a:br>
              <a:rPr lang="en-US" altLang="en-US" sz="1600" dirty="0"/>
            </a:br>
            <a:r>
              <a:rPr lang="en-US" altLang="en-US" sz="1600" dirty="0"/>
              <a:t>           </a:t>
            </a:r>
            <a:r>
              <a:rPr lang="en-US" altLang="en-US" sz="1600" b="1" dirty="0"/>
              <a:t>intersect</a:t>
            </a:r>
            <a:br>
              <a:rPr lang="en-US" altLang="en-US" sz="1600" b="1" dirty="0"/>
            </a:br>
            <a:r>
              <a:rPr lang="en-US" altLang="en-US" sz="1600" b="1"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'Spring' </a:t>
            </a:r>
            <a:r>
              <a:rPr lang="en-US" altLang="en-US" sz="1600" b="1" dirty="0"/>
              <a:t>and </a:t>
            </a:r>
            <a:r>
              <a:rPr lang="en-US" altLang="en-US" sz="1600" i="1" dirty="0"/>
              <a:t>year = </a:t>
            </a:r>
            <a:r>
              <a:rPr lang="en-US" altLang="en-US" sz="1600" dirty="0"/>
              <a:t>2018)</a:t>
            </a:r>
            <a:endParaRPr lang="en-US" altLang="en-US" sz="1700" dirty="0"/>
          </a:p>
          <a:p>
            <a:r>
              <a:rPr lang="en-US" altLang="en-US" sz="1700" dirty="0"/>
              <a:t>Find courses that ran in Fall 2017 but not in Spring 2018</a:t>
            </a:r>
          </a:p>
          <a:p>
            <a:pPr marL="0" indent="0">
              <a:buNone/>
            </a:pPr>
            <a:r>
              <a:rPr lang="en-US" altLang="en-US" sz="2000"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'Fall' </a:t>
            </a:r>
            <a:r>
              <a:rPr lang="en-US" altLang="en-US" sz="1600" b="1" dirty="0"/>
              <a:t>and </a:t>
            </a:r>
            <a:r>
              <a:rPr lang="en-US" altLang="en-US" sz="1600" i="1" dirty="0"/>
              <a:t>year = </a:t>
            </a:r>
            <a:r>
              <a:rPr lang="en-US" altLang="en-US" sz="1600" dirty="0"/>
              <a:t>2017)</a:t>
            </a:r>
            <a:br>
              <a:rPr lang="en-US" altLang="en-US" sz="1600" dirty="0"/>
            </a:br>
            <a:r>
              <a:rPr lang="en-US" altLang="en-US" sz="1600" dirty="0"/>
              <a:t>           </a:t>
            </a:r>
            <a:r>
              <a:rPr lang="en-US" altLang="en-US" sz="1600" b="1" dirty="0"/>
              <a:t>except</a:t>
            </a:r>
            <a:br>
              <a:rPr lang="en-US" altLang="en-US" sz="1600" b="1" dirty="0"/>
            </a:br>
            <a:r>
              <a:rPr lang="en-US" altLang="en-US" sz="1600" b="1" dirty="0"/>
              <a:t>           </a:t>
            </a:r>
            <a:r>
              <a:rPr lang="en-US" altLang="en-US" sz="1600" dirty="0"/>
              <a:t>(</a:t>
            </a:r>
            <a:r>
              <a:rPr lang="en-US" altLang="en-US" sz="1600" b="1" dirty="0"/>
              <a:t>select</a:t>
            </a:r>
            <a:r>
              <a:rPr lang="en-US" altLang="en-US" sz="1600" dirty="0"/>
              <a:t> </a:t>
            </a:r>
            <a:r>
              <a:rPr lang="en-US" altLang="en-US" sz="1600" i="1" dirty="0" err="1"/>
              <a:t>course_id</a:t>
            </a:r>
            <a:r>
              <a:rPr lang="en-US" altLang="en-US" sz="1600" i="1" dirty="0"/>
              <a:t>  </a:t>
            </a:r>
            <a:r>
              <a:rPr lang="en-US" altLang="en-US" sz="1600" b="1" dirty="0"/>
              <a:t>from </a:t>
            </a:r>
            <a:r>
              <a:rPr lang="en-US" altLang="en-US" sz="1600" i="1" dirty="0"/>
              <a:t>section </a:t>
            </a:r>
            <a:r>
              <a:rPr lang="en-US" altLang="en-US" sz="1600" b="1" dirty="0"/>
              <a:t>where </a:t>
            </a:r>
            <a:r>
              <a:rPr lang="en-US" altLang="en-US" sz="1600" i="1" dirty="0" err="1"/>
              <a:t>sem</a:t>
            </a:r>
            <a:r>
              <a:rPr lang="en-US" altLang="en-US" sz="1600" i="1" dirty="0"/>
              <a:t> = </a:t>
            </a:r>
            <a:r>
              <a:rPr lang="en-US" altLang="en-US" sz="1600" dirty="0"/>
              <a:t>'Spring' </a:t>
            </a:r>
            <a:r>
              <a:rPr lang="en-US" altLang="en-US" sz="1600" b="1" dirty="0"/>
              <a:t>and </a:t>
            </a:r>
            <a:r>
              <a:rPr lang="en-US" altLang="en-US" sz="1600" i="1" dirty="0"/>
              <a:t>year = </a:t>
            </a:r>
            <a:r>
              <a:rPr lang="en-US" altLang="en-US" sz="16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sz="2800" dirty="0"/>
              <a:t>Set Operations (Cont.)</a:t>
            </a:r>
          </a:p>
        </p:txBody>
      </p:sp>
      <p:sp>
        <p:nvSpPr>
          <p:cNvPr id="32770" name="Rectangle 3"/>
          <p:cNvSpPr>
            <a:spLocks noGrp="1" noChangeArrowheads="1"/>
          </p:cNvSpPr>
          <p:nvPr>
            <p:ph type="body" idx="1"/>
          </p:nvPr>
        </p:nvSpPr>
        <p:spPr>
          <a:xfrm>
            <a:off x="768351" y="1119759"/>
            <a:ext cx="7647680" cy="3647313"/>
          </a:xfrm>
        </p:spPr>
        <p:txBody>
          <a:bodyPr/>
          <a:lstStyle/>
          <a:p>
            <a:r>
              <a:rPr lang="en-US" altLang="en-US" sz="1700" dirty="0"/>
              <a:t>Set operations </a:t>
            </a:r>
            <a:r>
              <a:rPr lang="en-US" altLang="en-US" sz="1700" b="1" dirty="0">
                <a:solidFill>
                  <a:srgbClr val="002060"/>
                </a:solidFill>
              </a:rPr>
              <a:t>union</a:t>
            </a:r>
            <a:r>
              <a:rPr lang="en-US" altLang="en-US" sz="1700" b="1" dirty="0"/>
              <a:t>, </a:t>
            </a:r>
            <a:r>
              <a:rPr lang="en-US" altLang="en-US" sz="1700" b="1" dirty="0">
                <a:solidFill>
                  <a:srgbClr val="002060"/>
                </a:solidFill>
              </a:rPr>
              <a:t>intersect</a:t>
            </a:r>
            <a:r>
              <a:rPr lang="en-US" altLang="en-US" sz="1700" b="1" dirty="0"/>
              <a:t>, </a:t>
            </a:r>
            <a:r>
              <a:rPr lang="en-US" altLang="en-US" sz="1700" dirty="0"/>
              <a:t>and </a:t>
            </a:r>
            <a:r>
              <a:rPr lang="en-US" altLang="en-US" sz="1700" b="1" dirty="0">
                <a:solidFill>
                  <a:srgbClr val="002060"/>
                </a:solidFill>
              </a:rPr>
              <a:t>except </a:t>
            </a:r>
          </a:p>
          <a:p>
            <a:pPr lvl="1"/>
            <a:r>
              <a:rPr lang="en-US" altLang="en-US" sz="1700" dirty="0">
                <a:sym typeface="Symbol" panose="05050102010706020507" pitchFamily="18" charset="2"/>
              </a:rPr>
              <a:t>Each of the above operations automatically eliminates duplicates</a:t>
            </a:r>
          </a:p>
          <a:p>
            <a:r>
              <a:rPr lang="en-US" altLang="en-US" sz="1700" dirty="0">
                <a:sym typeface="Symbol" panose="05050102010706020507" pitchFamily="18" charset="2"/>
              </a:rPr>
              <a:t>To retain all duplicates use the</a:t>
            </a:r>
          </a:p>
          <a:p>
            <a:pPr lvl="1"/>
            <a:r>
              <a:rPr lang="en-US" altLang="en-US" sz="1700" b="1" dirty="0">
                <a:solidFill>
                  <a:srgbClr val="002060"/>
                </a:solidFill>
                <a:sym typeface="Symbol" panose="05050102010706020507" pitchFamily="18" charset="2"/>
              </a:rPr>
              <a:t>union all</a:t>
            </a:r>
            <a:r>
              <a:rPr lang="en-US" altLang="en-US" sz="1700" dirty="0">
                <a:solidFill>
                  <a:srgbClr val="002060"/>
                </a:solidFill>
                <a:sym typeface="Symbol" panose="05050102010706020507" pitchFamily="18" charset="2"/>
              </a:rPr>
              <a:t>,</a:t>
            </a:r>
          </a:p>
          <a:p>
            <a:pPr lvl="1"/>
            <a:r>
              <a:rPr lang="en-US" altLang="en-US" sz="1700" b="1" dirty="0">
                <a:solidFill>
                  <a:srgbClr val="002060"/>
                </a:solidFill>
                <a:sym typeface="Symbol" panose="05050102010706020507" pitchFamily="18" charset="2"/>
              </a:rPr>
              <a:t>intersect all</a:t>
            </a:r>
          </a:p>
          <a:p>
            <a:pPr lvl="1"/>
            <a:r>
              <a:rPr lang="en-US" altLang="en-US" sz="1700" b="1" dirty="0">
                <a:solidFill>
                  <a:srgbClr val="002060"/>
                </a:solidFill>
                <a:sym typeface="Symbol" panose="05050102010706020507" pitchFamily="18" charset="2"/>
              </a:rPr>
              <a:t>except all</a:t>
            </a:r>
            <a:r>
              <a:rPr lang="en-US" altLang="en-US" sz="1700" dirty="0">
                <a:solidFill>
                  <a:srgbClr val="002060"/>
                </a:solidFill>
                <a:sym typeface="Symbol" panose="05050102010706020507" pitchFamily="18" charset="2"/>
              </a:rPr>
              <a:t>.</a:t>
            </a:r>
            <a:br>
              <a:rPr lang="en-US" altLang="en-US" sz="1700" b="1" dirty="0">
                <a:solidFill>
                  <a:srgbClr val="002060"/>
                </a:solidFill>
                <a:sym typeface="Symbol" panose="05050102010706020507" pitchFamily="18" charset="2"/>
              </a:rPr>
            </a:br>
            <a:endParaRPr lang="en-US" altLang="en-US" sz="1700" dirty="0">
              <a:solidFill>
                <a:srgbClr val="002060"/>
              </a:solidFill>
              <a:sym typeface="Symbol" panose="05050102010706020507" pitchFamily="18" charset="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sz="2800" dirty="0"/>
              <a:t>Null Values</a:t>
            </a:r>
          </a:p>
        </p:txBody>
      </p:sp>
      <p:sp>
        <p:nvSpPr>
          <p:cNvPr id="33794" name="Rectangle 3"/>
          <p:cNvSpPr>
            <a:spLocks noGrp="1" noChangeArrowheads="1"/>
          </p:cNvSpPr>
          <p:nvPr>
            <p:ph type="body" idx="1"/>
          </p:nvPr>
        </p:nvSpPr>
        <p:spPr>
          <a:xfrm>
            <a:off x="768350" y="1106488"/>
            <a:ext cx="7612169" cy="4648136"/>
          </a:xfrm>
        </p:spPr>
        <p:txBody>
          <a:bodyPr/>
          <a:lstStyle/>
          <a:p>
            <a:r>
              <a:rPr lang="en-US" altLang="en-US" sz="1700" dirty="0"/>
              <a:t>It is possible for tuples to have a null value, denoted by </a:t>
            </a:r>
            <a:r>
              <a:rPr lang="en-US" altLang="en-US" sz="1700" b="1" dirty="0"/>
              <a:t>null</a:t>
            </a:r>
            <a:r>
              <a:rPr lang="en-US" altLang="en-US" sz="1700" dirty="0"/>
              <a:t>, for some of their attributes</a:t>
            </a:r>
          </a:p>
          <a:p>
            <a:r>
              <a:rPr lang="en-US" altLang="en-US" sz="1700" b="1" dirty="0"/>
              <a:t>null</a:t>
            </a:r>
            <a:r>
              <a:rPr lang="en-US" altLang="en-US" sz="1700" dirty="0"/>
              <a:t> signifies an unknown value or that a value does not exist.</a:t>
            </a:r>
          </a:p>
          <a:p>
            <a:r>
              <a:rPr lang="en-US" altLang="en-US" sz="1700" dirty="0"/>
              <a:t>The result of any arithmetic expression involving </a:t>
            </a:r>
            <a:r>
              <a:rPr lang="en-US" altLang="en-US" sz="1700" b="1" dirty="0"/>
              <a:t>null</a:t>
            </a:r>
            <a:r>
              <a:rPr lang="en-US" altLang="en-US" sz="1700" dirty="0"/>
              <a:t> is </a:t>
            </a:r>
            <a:r>
              <a:rPr lang="en-US" altLang="en-US" sz="1700" b="1" dirty="0"/>
              <a:t>null</a:t>
            </a:r>
          </a:p>
          <a:p>
            <a:pPr lvl="1"/>
            <a:r>
              <a:rPr lang="en-US" altLang="en-US" sz="1700" dirty="0"/>
              <a:t>Example:  5 + </a:t>
            </a:r>
            <a:r>
              <a:rPr lang="en-US" altLang="en-US" sz="1700" b="1" dirty="0"/>
              <a:t>null</a:t>
            </a:r>
            <a:r>
              <a:rPr lang="en-US" altLang="en-US" sz="1700" dirty="0"/>
              <a:t>  returns </a:t>
            </a:r>
            <a:r>
              <a:rPr lang="en-US" altLang="en-US" sz="1700" b="1" dirty="0"/>
              <a:t>null</a:t>
            </a:r>
          </a:p>
          <a:p>
            <a:r>
              <a:rPr lang="en-US" altLang="en-US" sz="1700" dirty="0"/>
              <a:t>The predicate  </a:t>
            </a:r>
            <a:r>
              <a:rPr lang="en-US" altLang="en-US" sz="1700" b="1" dirty="0"/>
              <a:t>is null</a:t>
            </a:r>
            <a:r>
              <a:rPr lang="en-US" altLang="en-US" sz="1700" dirty="0"/>
              <a:t> can be used to check for null values.</a:t>
            </a:r>
          </a:p>
          <a:p>
            <a:pPr lvl="1"/>
            <a:r>
              <a:rPr lang="en-US" altLang="en-US" sz="1700" dirty="0"/>
              <a:t>Example: Find all instructors whose salary is null</a:t>
            </a:r>
            <a:r>
              <a:rPr lang="en-US" altLang="en-US" sz="1700" i="1" dirty="0"/>
              <a:t>.</a:t>
            </a:r>
          </a:p>
          <a:p>
            <a:pPr>
              <a:buFont typeface="Monotype Sorts" charset="2"/>
              <a:buNone/>
            </a:pPr>
            <a:r>
              <a:rPr lang="en-US" altLang="en-US" sz="1700" b="1" dirty="0"/>
              <a:t>		select</a:t>
            </a:r>
            <a:r>
              <a:rPr lang="en-US" altLang="en-US" sz="1700" i="1" dirty="0"/>
              <a:t> name</a:t>
            </a:r>
            <a:br>
              <a:rPr lang="en-US" altLang="en-US" sz="1700" i="1" dirty="0"/>
            </a:br>
            <a:r>
              <a:rPr lang="en-US" altLang="en-US" sz="1700" i="1" dirty="0"/>
              <a:t>	</a:t>
            </a:r>
            <a:r>
              <a:rPr lang="en-US" altLang="en-US" sz="1700" b="1" dirty="0"/>
              <a:t>from</a:t>
            </a:r>
            <a:r>
              <a:rPr lang="en-US" altLang="en-US" sz="1700" i="1" dirty="0"/>
              <a:t> instructor</a:t>
            </a:r>
            <a:br>
              <a:rPr lang="en-US" altLang="en-US" sz="1700" i="1" dirty="0"/>
            </a:br>
            <a:r>
              <a:rPr lang="en-US" altLang="en-US" sz="1700" i="1" dirty="0"/>
              <a:t>	</a:t>
            </a:r>
            <a:r>
              <a:rPr lang="en-US" altLang="en-US" sz="1700" b="1" dirty="0"/>
              <a:t>where </a:t>
            </a:r>
            <a:r>
              <a:rPr lang="en-US" altLang="en-US" sz="1700" i="1" dirty="0"/>
              <a:t>salary </a:t>
            </a:r>
            <a:r>
              <a:rPr lang="en-US" altLang="en-US" sz="1700" b="1" dirty="0"/>
              <a:t>is null</a:t>
            </a:r>
            <a:endParaRPr lang="en-US" altLang="en-US" sz="1700" dirty="0"/>
          </a:p>
          <a:p>
            <a:r>
              <a:rPr lang="en-US" altLang="en-US" sz="1700" dirty="0"/>
              <a:t>The predicate </a:t>
            </a:r>
            <a:r>
              <a:rPr lang="en-US" altLang="en-US" sz="1700" b="1" dirty="0"/>
              <a:t>is not null </a:t>
            </a:r>
            <a:r>
              <a:rPr lang="en-US" altLang="en-US" sz="1700" dirty="0"/>
              <a:t>succeeds if the value on which it is applied is not null.</a:t>
            </a:r>
          </a:p>
          <a:p>
            <a:endParaRPr lang="en-US"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871538" y="120650"/>
            <a:ext cx="8077200" cy="609600"/>
          </a:xfrm>
        </p:spPr>
        <p:txBody>
          <a:bodyPr/>
          <a:lstStyle/>
          <a:p>
            <a:r>
              <a:rPr lang="en-US" altLang="en-US" sz="2800" dirty="0"/>
              <a:t>Null Values (Cont.)</a:t>
            </a:r>
          </a:p>
        </p:txBody>
      </p:sp>
      <p:sp>
        <p:nvSpPr>
          <p:cNvPr id="34818" name="Rectangle 3"/>
          <p:cNvSpPr>
            <a:spLocks noGrp="1" noChangeArrowheads="1"/>
          </p:cNvSpPr>
          <p:nvPr>
            <p:ph type="body" idx="1"/>
          </p:nvPr>
        </p:nvSpPr>
        <p:spPr>
          <a:xfrm>
            <a:off x="772357" y="1106489"/>
            <a:ext cx="7563776" cy="4818824"/>
          </a:xfrm>
        </p:spPr>
        <p:txBody>
          <a:bodyPr/>
          <a:lstStyle/>
          <a:p>
            <a:r>
              <a:rPr lang="en-US" altLang="en-US" sz="1700" dirty="0"/>
              <a:t>SQL treats as </a:t>
            </a:r>
            <a:r>
              <a:rPr lang="en-US" altLang="en-US" sz="1700" b="1" dirty="0"/>
              <a:t>unknown</a:t>
            </a:r>
            <a:r>
              <a:rPr lang="en-US" altLang="en-US" sz="1700" dirty="0"/>
              <a:t> the result of any comparison involving a null value (other than predicates </a:t>
            </a:r>
            <a:r>
              <a:rPr lang="en-US" altLang="en-US" sz="1700" b="1" dirty="0"/>
              <a:t>is null </a:t>
            </a:r>
            <a:r>
              <a:rPr lang="en-US" altLang="en-US" sz="1700" dirty="0"/>
              <a:t>and  </a:t>
            </a:r>
            <a:r>
              <a:rPr lang="en-US" altLang="en-US" sz="1700" b="1" dirty="0"/>
              <a:t>is not null</a:t>
            </a:r>
            <a:r>
              <a:rPr lang="en-US" altLang="en-US" sz="1700" dirty="0"/>
              <a:t>).</a:t>
            </a:r>
          </a:p>
          <a:p>
            <a:pPr lvl="1"/>
            <a:r>
              <a:rPr lang="en-US" altLang="en-US" sz="1700" dirty="0"/>
              <a:t>Example</a:t>
            </a:r>
            <a:r>
              <a:rPr lang="en-US" altLang="en-US" sz="1700" i="1" dirty="0"/>
              <a:t>: 5 &lt; </a:t>
            </a:r>
            <a:r>
              <a:rPr lang="en-US" altLang="en-US" sz="1700" b="1" dirty="0"/>
              <a:t>null</a:t>
            </a:r>
            <a:r>
              <a:rPr lang="en-US" altLang="en-US" sz="1700" i="1" dirty="0"/>
              <a:t>   </a:t>
            </a:r>
            <a:r>
              <a:rPr lang="en-US" altLang="en-US" sz="1700" dirty="0"/>
              <a:t>or</a:t>
            </a:r>
            <a:r>
              <a:rPr lang="en-US" altLang="en-US" sz="1700" i="1" dirty="0"/>
              <a:t>   </a:t>
            </a:r>
            <a:r>
              <a:rPr lang="en-US" altLang="en-US" sz="1700" b="1" dirty="0"/>
              <a:t>null</a:t>
            </a:r>
            <a:r>
              <a:rPr lang="en-US" altLang="en-US" sz="1700" i="1" dirty="0"/>
              <a:t> &lt;&gt; </a:t>
            </a:r>
            <a:r>
              <a:rPr lang="en-US" altLang="en-US" sz="1700" b="1" dirty="0"/>
              <a:t>null</a:t>
            </a:r>
            <a:r>
              <a:rPr lang="en-US" altLang="en-US" sz="1700" i="1" dirty="0"/>
              <a:t>    </a:t>
            </a:r>
            <a:r>
              <a:rPr lang="en-US" altLang="en-US" sz="1700" dirty="0"/>
              <a:t>or</a:t>
            </a:r>
            <a:r>
              <a:rPr lang="en-US" altLang="en-US" sz="1700" i="1" dirty="0"/>
              <a:t>    </a:t>
            </a:r>
            <a:r>
              <a:rPr lang="en-US" altLang="en-US" sz="1700" b="1" dirty="0"/>
              <a:t>null</a:t>
            </a:r>
            <a:r>
              <a:rPr lang="en-US" altLang="en-US" sz="1700" i="1" dirty="0"/>
              <a:t> = </a:t>
            </a:r>
            <a:r>
              <a:rPr lang="en-US" altLang="en-US" sz="1700" b="1" dirty="0"/>
              <a:t>null</a:t>
            </a:r>
            <a:endParaRPr lang="en-US" altLang="en-US" sz="1700" dirty="0"/>
          </a:p>
          <a:p>
            <a:r>
              <a:rPr lang="en-US" altLang="en-US" sz="1700" dirty="0"/>
              <a:t>The predicate in a </a:t>
            </a:r>
            <a:r>
              <a:rPr lang="en-US" altLang="en-US" sz="1700" b="1" dirty="0"/>
              <a:t>where</a:t>
            </a:r>
            <a:r>
              <a:rPr lang="en-US" altLang="en-US" sz="1700" dirty="0"/>
              <a:t> clause can involve Boolean operations (</a:t>
            </a:r>
            <a:r>
              <a:rPr lang="en-US" altLang="en-US" sz="1700" b="1" dirty="0"/>
              <a:t>and</a:t>
            </a:r>
            <a:r>
              <a:rPr lang="en-US" altLang="en-US" sz="1700" dirty="0"/>
              <a:t>, </a:t>
            </a:r>
            <a:r>
              <a:rPr lang="en-US" altLang="en-US" sz="1700" b="1" dirty="0"/>
              <a:t>or</a:t>
            </a:r>
            <a:r>
              <a:rPr lang="en-US" altLang="en-US" sz="1700" dirty="0"/>
              <a:t>, </a:t>
            </a:r>
            <a:r>
              <a:rPr lang="en-US" altLang="en-US" sz="1700" b="1" dirty="0"/>
              <a:t>not</a:t>
            </a:r>
            <a:r>
              <a:rPr lang="en-US" altLang="en-US" sz="1700" dirty="0"/>
              <a:t>); thus the definitions of the Boolean operations need to be  extended to deal with the value </a:t>
            </a:r>
            <a:r>
              <a:rPr lang="en-US" altLang="en-US" sz="1700" b="1" dirty="0"/>
              <a:t>unknown</a:t>
            </a:r>
            <a:r>
              <a:rPr lang="en-US" altLang="en-US" sz="1700" dirty="0"/>
              <a:t>.</a:t>
            </a:r>
          </a:p>
          <a:p>
            <a:pPr lvl="1"/>
            <a:r>
              <a:rPr lang="en-US" altLang="en-US" sz="1700" b="1" dirty="0"/>
              <a:t>and </a:t>
            </a:r>
            <a:r>
              <a:rPr lang="en-US" altLang="en-US" sz="1700" dirty="0"/>
              <a:t>:</a:t>
            </a:r>
            <a:r>
              <a:rPr lang="en-US" altLang="en-US" sz="1700" i="1" dirty="0"/>
              <a:t> (true</a:t>
            </a:r>
            <a:r>
              <a:rPr lang="en-US" altLang="en-US" sz="1700" b="1" dirty="0"/>
              <a:t> and </a:t>
            </a:r>
            <a:r>
              <a:rPr lang="en-US" altLang="en-US" sz="1700" i="1" dirty="0"/>
              <a:t>unknown)  = unknown,    </a:t>
            </a:r>
            <a:br>
              <a:rPr lang="en-US" altLang="en-US" sz="1700" i="1" dirty="0"/>
            </a:br>
            <a:r>
              <a:rPr lang="en-US" altLang="en-US" sz="1700" i="1" dirty="0"/>
              <a:t>          (false</a:t>
            </a:r>
            <a:r>
              <a:rPr lang="en-US" altLang="en-US" sz="1700" b="1" dirty="0"/>
              <a:t> and </a:t>
            </a:r>
            <a:r>
              <a:rPr lang="en-US" altLang="en-US" sz="1700" i="1" dirty="0"/>
              <a:t>unknown) = false,</a:t>
            </a:r>
            <a:br>
              <a:rPr lang="en-US" altLang="en-US" sz="1700" i="1" dirty="0"/>
            </a:br>
            <a:r>
              <a:rPr lang="en-US" altLang="en-US" sz="1700" i="1" dirty="0"/>
              <a:t>          (unknown </a:t>
            </a:r>
            <a:r>
              <a:rPr lang="en-US" altLang="en-US" sz="1700" b="1" dirty="0"/>
              <a:t>and</a:t>
            </a:r>
            <a:r>
              <a:rPr lang="en-US" altLang="en-US" sz="1700" i="1" dirty="0"/>
              <a:t> unknown) = unknown</a:t>
            </a:r>
            <a:endParaRPr lang="en-US" altLang="en-US" sz="1700" dirty="0"/>
          </a:p>
          <a:p>
            <a:pPr lvl="1"/>
            <a:r>
              <a:rPr lang="en-US" altLang="en-US" sz="1700" b="1" dirty="0"/>
              <a:t>or:    </a:t>
            </a:r>
            <a:r>
              <a:rPr lang="en-US" altLang="en-US" sz="1700" dirty="0"/>
              <a:t> (</a:t>
            </a:r>
            <a:r>
              <a:rPr lang="en-US" altLang="en-US" sz="1700" i="1" dirty="0"/>
              <a:t>unknown</a:t>
            </a:r>
            <a:r>
              <a:rPr lang="en-US" altLang="en-US" sz="1700" dirty="0"/>
              <a:t> </a:t>
            </a:r>
            <a:r>
              <a:rPr lang="en-US" altLang="en-US" sz="1700" b="1" dirty="0"/>
              <a:t>or</a:t>
            </a:r>
            <a:r>
              <a:rPr lang="en-US" altLang="en-US" sz="1700" dirty="0"/>
              <a:t> </a:t>
            </a:r>
            <a:r>
              <a:rPr lang="en-US" altLang="en-US" sz="1700" i="1" dirty="0"/>
              <a:t>true</a:t>
            </a:r>
            <a:r>
              <a:rPr lang="en-US" altLang="en-US" sz="1700" dirty="0"/>
              <a:t>)   = </a:t>
            </a:r>
            <a:r>
              <a:rPr lang="en-US" altLang="en-US" sz="1700" i="1" dirty="0"/>
              <a:t>true</a:t>
            </a:r>
            <a:r>
              <a:rPr lang="en-US" altLang="en-US" sz="1700" dirty="0"/>
              <a:t>,</a:t>
            </a:r>
            <a:br>
              <a:rPr lang="en-US" altLang="en-US" sz="1700" dirty="0"/>
            </a:br>
            <a:r>
              <a:rPr lang="en-US" altLang="en-US" sz="1700" dirty="0"/>
              <a:t>          (</a:t>
            </a:r>
            <a:r>
              <a:rPr lang="en-US" altLang="en-US" sz="1700" i="1" dirty="0"/>
              <a:t>unknown</a:t>
            </a:r>
            <a:r>
              <a:rPr lang="en-US" altLang="en-US" sz="1700" dirty="0"/>
              <a:t> </a:t>
            </a:r>
            <a:r>
              <a:rPr lang="en-US" altLang="en-US" sz="1700" b="1" dirty="0"/>
              <a:t>or</a:t>
            </a:r>
            <a:r>
              <a:rPr lang="en-US" altLang="en-US" sz="1700" dirty="0"/>
              <a:t> </a:t>
            </a:r>
            <a:r>
              <a:rPr lang="en-US" altLang="en-US" sz="1700" i="1" dirty="0"/>
              <a:t>false</a:t>
            </a:r>
            <a:r>
              <a:rPr lang="en-US" altLang="en-US" sz="1700" dirty="0"/>
              <a:t>)  = </a:t>
            </a:r>
            <a:r>
              <a:rPr lang="en-US" altLang="en-US" sz="1700" i="1" dirty="0"/>
              <a:t>unknown</a:t>
            </a:r>
            <a:br>
              <a:rPr lang="en-US" altLang="en-US" sz="1700" dirty="0"/>
            </a:br>
            <a:r>
              <a:rPr lang="en-US" altLang="en-US" sz="1700" dirty="0"/>
              <a:t>          (</a:t>
            </a:r>
            <a:r>
              <a:rPr lang="en-US" altLang="en-US" sz="1700" i="1" dirty="0"/>
              <a:t>unknown </a:t>
            </a:r>
            <a:r>
              <a:rPr lang="en-US" altLang="en-US" sz="1700" b="1" dirty="0"/>
              <a:t>or</a:t>
            </a:r>
            <a:r>
              <a:rPr lang="en-US" altLang="en-US" sz="1700" i="1" dirty="0"/>
              <a:t> unknown) = unknown</a:t>
            </a:r>
          </a:p>
          <a:p>
            <a:r>
              <a:rPr lang="en-US" altLang="en-US" sz="1700" dirty="0"/>
              <a:t>Result of </a:t>
            </a:r>
            <a:r>
              <a:rPr lang="en-US" altLang="en-US" sz="1700" b="1" dirty="0"/>
              <a:t>where </a:t>
            </a:r>
            <a:r>
              <a:rPr lang="en-US" altLang="en-US" sz="1700" dirty="0"/>
              <a:t>clause predicate is treated as </a:t>
            </a:r>
            <a:r>
              <a:rPr lang="en-US" altLang="en-US" sz="1700" i="1" dirty="0"/>
              <a:t>false </a:t>
            </a:r>
            <a:r>
              <a:rPr lang="en-US" altLang="en-US" sz="1700" dirty="0"/>
              <a:t>if it evaluates to </a:t>
            </a:r>
            <a:r>
              <a:rPr lang="en-US" altLang="en-US" sz="1700" i="1" dirty="0"/>
              <a:t>unknown</a:t>
            </a:r>
            <a:endParaRPr lang="en-US" altLang="en-US" sz="17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sz="2800" dirty="0"/>
              <a:t>Aggregate Functions</a:t>
            </a:r>
          </a:p>
        </p:txBody>
      </p:sp>
      <p:sp>
        <p:nvSpPr>
          <p:cNvPr id="35842" name="Rectangle 3"/>
          <p:cNvSpPr>
            <a:spLocks noGrp="1" noChangeArrowheads="1"/>
          </p:cNvSpPr>
          <p:nvPr>
            <p:ph type="body" idx="1"/>
          </p:nvPr>
        </p:nvSpPr>
        <p:spPr>
          <a:xfrm>
            <a:off x="768350" y="1093788"/>
            <a:ext cx="7253986" cy="3795204"/>
          </a:xfrm>
        </p:spPr>
        <p:txBody>
          <a:bodyPr/>
          <a:lstStyle/>
          <a:p>
            <a:pPr>
              <a:tabLst>
                <a:tab pos="2222500" algn="l"/>
              </a:tabLst>
            </a:pPr>
            <a:r>
              <a:rPr lang="en-US" altLang="en-US" sz="1700" dirty="0"/>
              <a:t>These functions operate on the multiset of values of a column of a relation, and return a value</a:t>
            </a:r>
          </a:p>
          <a:p>
            <a:pPr>
              <a:buFont typeface="Monotype Sorts" charset="2"/>
              <a:buNone/>
              <a:tabLst>
                <a:tab pos="2222500" algn="l"/>
              </a:tabLst>
            </a:pPr>
            <a:r>
              <a:rPr lang="en-US" altLang="en-US" sz="1700" dirty="0"/>
              <a:t>		</a:t>
            </a:r>
            <a:r>
              <a:rPr lang="en-US" altLang="en-US" sz="1700" b="1" dirty="0" err="1"/>
              <a:t>avg</a:t>
            </a:r>
            <a:r>
              <a:rPr lang="en-US" altLang="en-US" sz="1700" b="1" dirty="0"/>
              <a:t>: </a:t>
            </a:r>
            <a:r>
              <a:rPr lang="en-US" altLang="en-US" sz="1700" dirty="0"/>
              <a:t>average value</a:t>
            </a:r>
            <a:br>
              <a:rPr lang="en-US" altLang="en-US" sz="1700" dirty="0"/>
            </a:br>
            <a:r>
              <a:rPr lang="en-US" altLang="en-US" sz="1700" dirty="0"/>
              <a:t>	</a:t>
            </a:r>
            <a:r>
              <a:rPr lang="en-US" altLang="en-US" sz="1700" b="1" dirty="0"/>
              <a:t>min:  </a:t>
            </a:r>
            <a:r>
              <a:rPr lang="en-US" altLang="en-US" sz="1700" dirty="0"/>
              <a:t>minimum value</a:t>
            </a:r>
            <a:br>
              <a:rPr lang="en-US" altLang="en-US" sz="1700" dirty="0"/>
            </a:br>
            <a:r>
              <a:rPr lang="en-US" altLang="en-US" sz="1700" dirty="0"/>
              <a:t>	</a:t>
            </a:r>
            <a:r>
              <a:rPr lang="en-US" altLang="en-US" sz="1700" b="1" dirty="0"/>
              <a:t>max:  </a:t>
            </a:r>
            <a:r>
              <a:rPr lang="en-US" altLang="en-US" sz="1700" dirty="0"/>
              <a:t>maximum value</a:t>
            </a:r>
            <a:br>
              <a:rPr lang="en-US" altLang="en-US" sz="1700" dirty="0"/>
            </a:br>
            <a:r>
              <a:rPr lang="en-US" altLang="en-US" sz="1700" dirty="0"/>
              <a:t>	</a:t>
            </a:r>
            <a:r>
              <a:rPr lang="en-US" altLang="en-US" sz="1700" b="1" dirty="0"/>
              <a:t>sum:  </a:t>
            </a:r>
            <a:r>
              <a:rPr lang="en-US" altLang="en-US" sz="1700" dirty="0"/>
              <a:t>sum of values</a:t>
            </a:r>
            <a:br>
              <a:rPr lang="en-US" altLang="en-US" sz="1700" dirty="0"/>
            </a:br>
            <a:r>
              <a:rPr lang="en-US" altLang="en-US" sz="1700" dirty="0"/>
              <a:t>	</a:t>
            </a:r>
            <a:r>
              <a:rPr lang="en-US" altLang="en-US" sz="1700" b="1" dirty="0"/>
              <a:t>count:  </a:t>
            </a:r>
            <a:r>
              <a:rPr lang="en-US" altLang="en-US" sz="1700" dirty="0"/>
              <a:t>number of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View of Data</a:t>
            </a:r>
          </a:p>
        </p:txBody>
      </p:sp>
      <p:sp>
        <p:nvSpPr>
          <p:cNvPr id="19458" name="Text Box 3"/>
          <p:cNvSpPr txBox="1">
            <a:spLocks noChangeArrowheads="1"/>
          </p:cNvSpPr>
          <p:nvPr/>
        </p:nvSpPr>
        <p:spPr bwMode="auto">
          <a:xfrm>
            <a:off x="948690" y="1151971"/>
            <a:ext cx="4549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pPr>
            <a:r>
              <a:rPr lang="en-US" altLang="en-US" sz="1700" dirty="0"/>
              <a:t>An architecture for a database system </a:t>
            </a:r>
          </a:p>
        </p:txBody>
      </p:sp>
      <p:pic>
        <p:nvPicPr>
          <p:cNvPr id="1945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709" y="1799807"/>
            <a:ext cx="5012055" cy="2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sz="2800" dirty="0"/>
              <a:t>Aggregate Functions Examples</a:t>
            </a:r>
          </a:p>
        </p:txBody>
      </p:sp>
      <p:sp>
        <p:nvSpPr>
          <p:cNvPr id="36866" name="Rectangle 3"/>
          <p:cNvSpPr>
            <a:spLocks noGrp="1" noChangeArrowheads="1"/>
          </p:cNvSpPr>
          <p:nvPr>
            <p:ph type="body" idx="1"/>
          </p:nvPr>
        </p:nvSpPr>
        <p:spPr>
          <a:xfrm>
            <a:off x="768350" y="1108075"/>
            <a:ext cx="7681913" cy="4805045"/>
          </a:xfrm>
        </p:spPr>
        <p:txBody>
          <a:bodyPr/>
          <a:lstStyle/>
          <a:p>
            <a:pPr>
              <a:tabLst>
                <a:tab pos="1711325" algn="l"/>
              </a:tabLst>
            </a:pPr>
            <a:r>
              <a:rPr lang="en-US" altLang="en-US" sz="1700" dirty="0"/>
              <a:t>Find the average salary of instructors in the Computer Science department </a:t>
            </a:r>
          </a:p>
          <a:p>
            <a:pPr lvl="1">
              <a:tabLst>
                <a:tab pos="1711325" algn="l"/>
              </a:tabLst>
            </a:pPr>
            <a:r>
              <a:rPr lang="en-US" altLang="en-US" sz="1700" b="1" dirty="0"/>
              <a:t>select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a:t>
            </a:r>
            <a:br>
              <a:rPr lang="en-US" altLang="en-US" sz="1700" dirty="0"/>
            </a:br>
            <a:r>
              <a:rPr lang="en-US" altLang="en-US" sz="1700" b="1" dirty="0"/>
              <a:t>from </a:t>
            </a:r>
            <a:r>
              <a:rPr lang="en-US" altLang="en-US" sz="1700" i="1" dirty="0"/>
              <a:t>instructor</a:t>
            </a:r>
            <a:br>
              <a:rPr lang="en-US" altLang="en-US" sz="1700" i="1" dirty="0"/>
            </a:br>
            <a:r>
              <a:rPr lang="en-US" altLang="en-US" sz="1700" b="1" dirty="0"/>
              <a:t>where </a:t>
            </a:r>
            <a:r>
              <a:rPr lang="en-US" altLang="en-US" sz="1700" i="1" dirty="0" err="1"/>
              <a:t>dept_name</a:t>
            </a:r>
            <a:r>
              <a:rPr lang="en-US" altLang="en-US" sz="1700" dirty="0"/>
              <a:t>= 'Comp. Sci.';</a:t>
            </a:r>
          </a:p>
          <a:p>
            <a:pPr>
              <a:tabLst>
                <a:tab pos="1711325" algn="l"/>
              </a:tabLst>
            </a:pPr>
            <a:r>
              <a:rPr kumimoji="0" lang="en-US" altLang="en-US" sz="1700" dirty="0"/>
              <a:t>Find the total number of instructors who teach a course in the Spring 2018 semester</a:t>
            </a:r>
          </a:p>
          <a:p>
            <a:pPr lvl="1">
              <a:tabLst>
                <a:tab pos="1711325" algn="l"/>
              </a:tabLst>
            </a:pPr>
            <a:r>
              <a:rPr kumimoji="0" lang="en-US" altLang="en-US" sz="1700" b="1" dirty="0"/>
              <a:t>select count </a:t>
            </a:r>
            <a:r>
              <a:rPr kumimoji="0" lang="en-US" altLang="en-US" sz="1700" dirty="0"/>
              <a:t>(</a:t>
            </a:r>
            <a:r>
              <a:rPr kumimoji="0" lang="en-US" altLang="en-US" sz="1700" b="1" dirty="0"/>
              <a:t>distinct </a:t>
            </a:r>
            <a:r>
              <a:rPr kumimoji="0" lang="en-US" altLang="en-US" sz="1700" i="1" dirty="0"/>
              <a:t>ID</a:t>
            </a:r>
            <a:r>
              <a:rPr kumimoji="0" lang="en-US" altLang="en-US" sz="1700" dirty="0"/>
              <a:t>)</a:t>
            </a:r>
            <a:br>
              <a:rPr kumimoji="0" lang="en-US" altLang="en-US" sz="1700" dirty="0"/>
            </a:br>
            <a:r>
              <a:rPr kumimoji="0" lang="en-US" altLang="en-US" sz="1700" b="1" dirty="0"/>
              <a:t>from </a:t>
            </a:r>
            <a:r>
              <a:rPr kumimoji="0" lang="en-US" altLang="en-US" sz="1700" i="1" dirty="0"/>
              <a:t>teaches</a:t>
            </a:r>
            <a:br>
              <a:rPr kumimoji="0" lang="en-US" altLang="en-US" sz="1700" i="1" dirty="0"/>
            </a:br>
            <a:r>
              <a:rPr kumimoji="0" lang="en-US" altLang="en-US" sz="1700" b="1" dirty="0"/>
              <a:t>where </a:t>
            </a:r>
            <a:r>
              <a:rPr kumimoji="0" lang="en-US" altLang="en-US" sz="1700" i="1" dirty="0"/>
              <a:t>semester </a:t>
            </a:r>
            <a:r>
              <a:rPr kumimoji="0" lang="en-US" altLang="en-US" sz="1700" dirty="0"/>
              <a:t>= 'Spring' </a:t>
            </a:r>
            <a:r>
              <a:rPr kumimoji="0" lang="en-US" altLang="en-US" sz="1700" b="1" dirty="0"/>
              <a:t>and </a:t>
            </a:r>
            <a:r>
              <a:rPr kumimoji="0" lang="en-US" altLang="en-US" sz="1700" i="1" dirty="0"/>
              <a:t>year </a:t>
            </a:r>
            <a:r>
              <a:rPr kumimoji="0" lang="en-US" altLang="en-US" sz="1700" dirty="0"/>
              <a:t>= 2018;</a:t>
            </a:r>
          </a:p>
          <a:p>
            <a:pPr>
              <a:tabLst>
                <a:tab pos="1711325" algn="l"/>
              </a:tabLst>
            </a:pPr>
            <a:r>
              <a:rPr kumimoji="0" lang="en-US" altLang="en-US" sz="1700" dirty="0"/>
              <a:t>Find the number of tuples in the </a:t>
            </a:r>
            <a:r>
              <a:rPr kumimoji="0" lang="en-US" altLang="en-US" sz="1700" i="1" dirty="0"/>
              <a:t>course </a:t>
            </a:r>
            <a:r>
              <a:rPr kumimoji="0" lang="en-US" altLang="en-US" sz="1700" dirty="0"/>
              <a:t>relation</a:t>
            </a:r>
          </a:p>
          <a:p>
            <a:pPr lvl="1">
              <a:tabLst>
                <a:tab pos="1711325" algn="l"/>
              </a:tabLst>
            </a:pPr>
            <a:r>
              <a:rPr kumimoji="0" lang="en-US" altLang="en-US" sz="1700" b="1" dirty="0"/>
              <a:t>select count </a:t>
            </a:r>
            <a:r>
              <a:rPr kumimoji="0" lang="en-US" altLang="en-US" sz="1700" dirty="0"/>
              <a:t>(*)</a:t>
            </a:r>
            <a:br>
              <a:rPr kumimoji="0" lang="en-US" altLang="en-US" sz="1700" dirty="0"/>
            </a:br>
            <a:r>
              <a:rPr kumimoji="0" lang="en-US" altLang="en-US" sz="1700" b="1" dirty="0"/>
              <a:t>from </a:t>
            </a:r>
            <a:r>
              <a:rPr kumimoji="0" lang="en-US" altLang="en-US" sz="1700" i="1" dirty="0"/>
              <a:t>course</a:t>
            </a:r>
            <a:r>
              <a:rPr kumimoji="0" lang="en-US" altLang="en-US" sz="1700" dirty="0"/>
              <a:t>;</a:t>
            </a:r>
          </a:p>
          <a:p>
            <a:pPr lvl="1">
              <a:buNone/>
              <a:tabLst>
                <a:tab pos="1711325" algn="l"/>
              </a:tabLst>
            </a:pPr>
            <a:endParaRPr kumimoji="0" lang="en-US" altLang="en-US" dirty="0"/>
          </a:p>
          <a:p>
            <a:pPr>
              <a:tabLst>
                <a:tab pos="1711325" algn="l"/>
              </a:tabLst>
            </a:pPr>
            <a:endParaRPr lang="en-US" altLang="en-US" dirty="0"/>
          </a:p>
        </p:txBody>
      </p:sp>
      <p:sp>
        <p:nvSpPr>
          <p:cNvPr id="36867" name="Text Box 4"/>
          <p:cNvSpPr txBox="1">
            <a:spLocks noChangeArrowheads="1"/>
          </p:cNvSpPr>
          <p:nvPr/>
        </p:nvSpPr>
        <p:spPr bwMode="auto">
          <a:xfrm>
            <a:off x="758825" y="2813050"/>
            <a:ext cx="768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kumimoji="1" lang="en-US" altLang="en-US" sz="1800"/>
              <a:t>   </a:t>
            </a:r>
            <a:endParaRPr lang="en-US" altLang="en-US" sz="16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sz="2800" dirty="0"/>
              <a:t>Aggregate Functions – Group By</a:t>
            </a:r>
          </a:p>
        </p:txBody>
      </p:sp>
      <p:sp>
        <p:nvSpPr>
          <p:cNvPr id="37890" name="Rectangle 3"/>
          <p:cNvSpPr>
            <a:spLocks noGrp="1" noChangeArrowheads="1"/>
          </p:cNvSpPr>
          <p:nvPr>
            <p:ph type="body" idx="1"/>
          </p:nvPr>
        </p:nvSpPr>
        <p:spPr>
          <a:xfrm>
            <a:off x="768351" y="1023939"/>
            <a:ext cx="7900162" cy="1292542"/>
          </a:xfrm>
        </p:spPr>
        <p:txBody>
          <a:bodyPr/>
          <a:lstStyle/>
          <a:p>
            <a:pPr>
              <a:tabLst>
                <a:tab pos="625475" algn="l"/>
              </a:tabLst>
            </a:pPr>
            <a:r>
              <a:rPr lang="en-US" altLang="en-US" sz="1700" dirty="0"/>
              <a:t>Find the average salary of instructors in each department</a:t>
            </a:r>
          </a:p>
          <a:p>
            <a:pPr lvl="1">
              <a:tabLst>
                <a:tab pos="625475" algn="l"/>
              </a:tabLst>
            </a:pPr>
            <a:r>
              <a:rPr lang="en-US" altLang="en-US" sz="1700" b="1" dirty="0"/>
              <a:t>select </a:t>
            </a:r>
            <a:r>
              <a:rPr lang="en-US" altLang="en-US" sz="1700" i="1" dirty="0"/>
              <a:t>dept_name</a:t>
            </a:r>
            <a:r>
              <a:rPr lang="en-US" altLang="en-US" sz="1700" dirty="0"/>
              <a: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 </a:t>
            </a:r>
            <a:r>
              <a:rPr lang="en-US" altLang="en-US" sz="1700" b="1" dirty="0"/>
              <a:t>as</a:t>
            </a:r>
            <a:r>
              <a:rPr lang="en-US" altLang="en-US" sz="1700" dirty="0"/>
              <a:t> </a:t>
            </a:r>
            <a:r>
              <a:rPr lang="en-US" altLang="en-US" sz="1700" i="1" dirty="0" err="1"/>
              <a:t>avg_salary</a:t>
            </a:r>
            <a:br>
              <a:rPr lang="en-US" altLang="en-US" sz="1700" dirty="0"/>
            </a:br>
            <a:r>
              <a:rPr lang="en-US" altLang="en-US" sz="1700" b="1" dirty="0"/>
              <a:t>from </a:t>
            </a:r>
            <a:r>
              <a:rPr lang="en-US" altLang="en-US" sz="1700" i="1" dirty="0"/>
              <a:t>instructor</a:t>
            </a:r>
            <a:br>
              <a:rPr lang="en-US" altLang="en-US" sz="1700" i="1" dirty="0"/>
            </a:br>
            <a:r>
              <a:rPr lang="en-US" altLang="en-US" sz="1700" b="1" dirty="0"/>
              <a:t>group by </a:t>
            </a:r>
            <a:r>
              <a:rPr lang="en-US" altLang="en-US" sz="1700" i="1" dirty="0"/>
              <a:t>dept_name</a:t>
            </a:r>
            <a:r>
              <a:rPr lang="en-US" altLang="en-US" sz="1700" dirty="0"/>
              <a:t>;</a:t>
            </a:r>
          </a:p>
          <a:p>
            <a:pPr lvl="1">
              <a:buNone/>
              <a:tabLst>
                <a:tab pos="625475" algn="l"/>
              </a:tabLst>
            </a:pPr>
            <a:endParaRPr lang="en-US" altLang="en-US" sz="1700" dirty="0"/>
          </a:p>
          <a:p>
            <a:pPr lvl="1">
              <a:tabLst>
                <a:tab pos="625475" algn="l"/>
              </a:tabLst>
            </a:pPr>
            <a:endParaRPr lang="en-US" altLang="en-US" dirty="0"/>
          </a:p>
          <a:p>
            <a:pPr lvl="1">
              <a:tabLst>
                <a:tab pos="625475" algn="l"/>
              </a:tabLst>
            </a:pPr>
            <a:endParaRPr lang="en-US" altLang="en-US" dirty="0"/>
          </a:p>
        </p:txBody>
      </p:sp>
      <p:pic>
        <p:nvPicPr>
          <p:cNvPr id="3" name="Graphic 2">
            <a:extLst>
              <a:ext uri="{FF2B5EF4-FFF2-40B4-BE49-F238E27FC236}">
                <a16:creationId xmlns:a16="http://schemas.microsoft.com/office/drawing/2014/main" id="{A696F0C8-535A-4899-86A4-1FC72B33C24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9771" t="2012" r="19587" b="13353"/>
          <a:stretch/>
        </p:blipFill>
        <p:spPr>
          <a:xfrm>
            <a:off x="641556" y="2528706"/>
            <a:ext cx="3930444" cy="3415539"/>
          </a:xfrm>
          <a:prstGeom prst="rect">
            <a:avLst/>
          </a:prstGeom>
        </p:spPr>
      </p:pic>
      <p:pic>
        <p:nvPicPr>
          <p:cNvPr id="5" name="Graphic 4">
            <a:extLst>
              <a:ext uri="{FF2B5EF4-FFF2-40B4-BE49-F238E27FC236}">
                <a16:creationId xmlns:a16="http://schemas.microsoft.com/office/drawing/2014/main" id="{C1B06BB8-D7A3-4C3D-838A-568EB83A706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1384" t="3188" r="31718" b="23128"/>
          <a:stretch/>
        </p:blipFill>
        <p:spPr>
          <a:xfrm>
            <a:off x="5346097" y="2528706"/>
            <a:ext cx="2426304" cy="2231491"/>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sz="2800" dirty="0"/>
              <a:t>Aggregation (Cont.)</a:t>
            </a:r>
          </a:p>
        </p:txBody>
      </p:sp>
      <p:sp>
        <p:nvSpPr>
          <p:cNvPr id="38914" name="Text Box 3"/>
          <p:cNvSpPr>
            <a:spLocks noGrp="1" noChangeArrowheads="1"/>
          </p:cNvSpPr>
          <p:nvPr>
            <p:ph type="body" idx="1"/>
          </p:nvPr>
        </p:nvSpPr>
        <p:spPr>
          <a:xfrm>
            <a:off x="768350" y="1093789"/>
            <a:ext cx="7656321" cy="3344099"/>
          </a:xfrm>
        </p:spPr>
        <p:txBody>
          <a:bodyPr/>
          <a:lstStyle/>
          <a:p>
            <a:r>
              <a:rPr lang="en-US" altLang="en-US" sz="1700" dirty="0"/>
              <a:t>Attributes in </a:t>
            </a:r>
            <a:r>
              <a:rPr lang="en-US" altLang="en-US" sz="1700" b="1" dirty="0"/>
              <a:t>select </a:t>
            </a:r>
            <a:r>
              <a:rPr lang="en-US" altLang="en-US" sz="1700" dirty="0"/>
              <a:t>clause outside of aggregate functions must appear in </a:t>
            </a:r>
            <a:r>
              <a:rPr lang="en-US" altLang="en-US" sz="1700" b="1" dirty="0"/>
              <a:t>group by</a:t>
            </a:r>
            <a:r>
              <a:rPr lang="en-US" altLang="en-US" sz="1700" dirty="0"/>
              <a:t> list</a:t>
            </a:r>
          </a:p>
          <a:p>
            <a:pPr lvl="1"/>
            <a:r>
              <a:rPr lang="en-US" altLang="en-US" sz="1700" dirty="0"/>
              <a:t>/* erroneous query */</a:t>
            </a:r>
            <a:br>
              <a:rPr lang="en-US" altLang="en-US" sz="1700" dirty="0"/>
            </a:br>
            <a:r>
              <a:rPr lang="en-US" altLang="en-US" sz="1700" b="1" dirty="0"/>
              <a:t>select </a:t>
            </a:r>
            <a:r>
              <a:rPr lang="en-US" altLang="en-US" sz="1700" i="1" dirty="0"/>
              <a:t>dept_name</a:t>
            </a:r>
            <a:r>
              <a:rPr lang="en-US" altLang="en-US" sz="1700" dirty="0"/>
              <a:t>, </a:t>
            </a:r>
            <a:r>
              <a:rPr lang="en-US" altLang="en-US" sz="1700" i="1" dirty="0"/>
              <a:t>ID</a:t>
            </a:r>
            <a:r>
              <a:rPr lang="en-US" altLang="en-US" sz="1700" dirty="0"/>
              <a: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a:t>
            </a:r>
            <a:br>
              <a:rPr lang="en-US" altLang="en-US" sz="1700" dirty="0"/>
            </a:br>
            <a:r>
              <a:rPr lang="en-US" altLang="en-US" sz="1700" b="1" dirty="0"/>
              <a:t>from </a:t>
            </a:r>
            <a:r>
              <a:rPr lang="en-US" altLang="en-US" sz="1700" i="1" dirty="0"/>
              <a:t>instructor</a:t>
            </a:r>
            <a:br>
              <a:rPr lang="en-US" altLang="en-US" sz="1700" i="1" dirty="0"/>
            </a:br>
            <a:r>
              <a:rPr lang="en-US" altLang="en-US" sz="1700" b="1" dirty="0"/>
              <a:t>group by </a:t>
            </a:r>
            <a:r>
              <a:rPr lang="en-US" altLang="en-US" sz="1700" i="1" dirty="0"/>
              <a:t>dept_name</a:t>
            </a:r>
            <a:r>
              <a:rPr lang="en-US" altLang="en-US" sz="1700" dirty="0"/>
              <a:t>;</a:t>
            </a:r>
          </a:p>
          <a:p>
            <a:pPr lvl="1"/>
            <a:endParaRPr lang="en-US"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923925" y="96838"/>
            <a:ext cx="8077200" cy="609600"/>
          </a:xfrm>
        </p:spPr>
        <p:txBody>
          <a:bodyPr/>
          <a:lstStyle/>
          <a:p>
            <a:r>
              <a:rPr lang="en-US" altLang="en-US" sz="2800" dirty="0"/>
              <a:t>Aggregate Functions – Having Clause</a:t>
            </a:r>
          </a:p>
        </p:txBody>
      </p:sp>
      <p:sp>
        <p:nvSpPr>
          <p:cNvPr id="39938" name="Rectangle 3"/>
          <p:cNvSpPr>
            <a:spLocks noGrp="1" noChangeArrowheads="1"/>
          </p:cNvSpPr>
          <p:nvPr>
            <p:ph type="body" idx="1"/>
          </p:nvPr>
        </p:nvSpPr>
        <p:spPr>
          <a:xfrm>
            <a:off x="790113" y="1193800"/>
            <a:ext cx="7829631" cy="3231895"/>
          </a:xfrm>
        </p:spPr>
        <p:txBody>
          <a:bodyPr/>
          <a:lstStyle/>
          <a:p>
            <a:pPr>
              <a:tabLst>
                <a:tab pos="1489075" algn="l"/>
              </a:tabLst>
            </a:pPr>
            <a:r>
              <a:rPr lang="en-US" altLang="en-US" sz="1700" dirty="0"/>
              <a:t>Find the names and average salaries of all departments whose average salary is greater than 42000</a:t>
            </a:r>
          </a:p>
          <a:p>
            <a:pPr>
              <a:tabLst>
                <a:tab pos="1489075" algn="l"/>
              </a:tabLst>
            </a:pPr>
            <a:endParaRPr lang="en-US" altLang="en-US" sz="1700" dirty="0"/>
          </a:p>
          <a:p>
            <a:pPr>
              <a:tabLst>
                <a:tab pos="1489075" algn="l"/>
              </a:tabLst>
            </a:pPr>
            <a:endParaRPr lang="en-US" altLang="en-US" sz="1700" dirty="0"/>
          </a:p>
          <a:p>
            <a:pPr>
              <a:tabLst>
                <a:tab pos="1489075" algn="l"/>
              </a:tabLst>
            </a:pPr>
            <a:endParaRPr lang="en-US" altLang="en-US" sz="1700" dirty="0"/>
          </a:p>
          <a:p>
            <a:pPr>
              <a:tabLst>
                <a:tab pos="1489075" algn="l"/>
              </a:tabLst>
            </a:pPr>
            <a:endParaRPr lang="en-US" altLang="en-US" sz="800" dirty="0"/>
          </a:p>
          <a:p>
            <a:pPr>
              <a:tabLst>
                <a:tab pos="1489075" algn="l"/>
              </a:tabLst>
            </a:pPr>
            <a:r>
              <a:rPr lang="en-US" altLang="en-US" sz="1700" dirty="0"/>
              <a:t>Note: predicates in the </a:t>
            </a:r>
            <a:r>
              <a:rPr lang="en-US" altLang="en-US" sz="1700" b="1" dirty="0"/>
              <a:t>having</a:t>
            </a:r>
            <a:r>
              <a:rPr lang="en-US" altLang="en-US" sz="1700" dirty="0"/>
              <a:t> clause are applied after the formation of groups whereas predicates in the </a:t>
            </a:r>
            <a:r>
              <a:rPr lang="en-US" altLang="en-US" sz="1700" b="1" dirty="0"/>
              <a:t>where</a:t>
            </a:r>
            <a:r>
              <a:rPr lang="en-US" altLang="en-US" sz="1700" dirty="0"/>
              <a:t> clause are applied before forming groups</a:t>
            </a:r>
          </a:p>
        </p:txBody>
      </p:sp>
      <p:sp>
        <p:nvSpPr>
          <p:cNvPr id="39940" name="Text Box 5"/>
          <p:cNvSpPr txBox="1">
            <a:spLocks noChangeArrowheads="1"/>
          </p:cNvSpPr>
          <p:nvPr/>
        </p:nvSpPr>
        <p:spPr bwMode="auto">
          <a:xfrm>
            <a:off x="1677988" y="1870710"/>
            <a:ext cx="586105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700" b="1" dirty="0"/>
              <a:t>select </a:t>
            </a:r>
            <a:r>
              <a:rPr lang="en-US" altLang="en-US" sz="1700" i="1" dirty="0"/>
              <a:t>dept_name</a:t>
            </a:r>
            <a:r>
              <a:rPr lang="en-US" altLang="en-US" sz="1700" dirty="0"/>
              <a: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 </a:t>
            </a:r>
            <a:r>
              <a:rPr lang="en-US" altLang="en-US" sz="1700" b="1" dirty="0"/>
              <a:t>as</a:t>
            </a:r>
            <a:r>
              <a:rPr lang="en-US" altLang="en-US" sz="1700" dirty="0"/>
              <a:t> </a:t>
            </a:r>
            <a:r>
              <a:rPr lang="en-US" altLang="en-US" sz="1700" i="1" dirty="0" err="1"/>
              <a:t>avg_salary</a:t>
            </a:r>
            <a:endParaRPr lang="en-US" altLang="en-US" sz="1700" i="1" dirty="0"/>
          </a:p>
          <a:p>
            <a:r>
              <a:rPr lang="en-US" altLang="en-US" sz="1700" b="1" dirty="0"/>
              <a:t>from </a:t>
            </a:r>
            <a:r>
              <a:rPr lang="en-US" altLang="en-US" sz="1700" i="1" dirty="0"/>
              <a:t>instructor</a:t>
            </a:r>
          </a:p>
          <a:p>
            <a:r>
              <a:rPr lang="en-US" altLang="en-US" sz="1700" b="1" dirty="0"/>
              <a:t>group by </a:t>
            </a:r>
            <a:r>
              <a:rPr lang="en-US" altLang="en-US" sz="1700" i="1" dirty="0"/>
              <a:t>dept_name</a:t>
            </a:r>
          </a:p>
          <a:p>
            <a:r>
              <a:rPr lang="en-US" altLang="en-US" sz="1700" b="1" dirty="0"/>
              <a:t>having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 &gt; 42000;</a:t>
            </a:r>
          </a:p>
        </p:txBody>
      </p:sp>
    </p:spTree>
    <p:extLst>
      <p:ext uri="{BB962C8B-B14F-4D97-AF65-F5344CB8AC3E}">
        <p14:creationId xmlns:p14="http://schemas.microsoft.com/office/powerpoint/2010/main" val="12566580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sz="2800" dirty="0"/>
              <a:t>Nested Subqueries</a:t>
            </a:r>
          </a:p>
        </p:txBody>
      </p:sp>
      <p:sp>
        <p:nvSpPr>
          <p:cNvPr id="41986" name="Rectangle 3"/>
          <p:cNvSpPr>
            <a:spLocks noGrp="1" noChangeArrowheads="1"/>
          </p:cNvSpPr>
          <p:nvPr>
            <p:ph type="body" idx="1"/>
          </p:nvPr>
        </p:nvSpPr>
        <p:spPr>
          <a:xfrm>
            <a:off x="768350" y="1039813"/>
            <a:ext cx="7656559" cy="4922075"/>
          </a:xfrm>
        </p:spPr>
        <p:txBody>
          <a:bodyPr/>
          <a:lstStyle/>
          <a:p>
            <a:r>
              <a:rPr lang="en-US" altLang="en-US" sz="1700" dirty="0"/>
              <a:t>SQL provides a mechanism for the nesting of subqueries. A </a:t>
            </a:r>
            <a:r>
              <a:rPr lang="en-US" altLang="en-US" sz="1700" b="1" dirty="0">
                <a:solidFill>
                  <a:srgbClr val="002060"/>
                </a:solidFill>
              </a:rPr>
              <a:t>subquery</a:t>
            </a:r>
            <a:r>
              <a:rPr lang="en-US" altLang="en-US" sz="1700" dirty="0"/>
              <a:t> is a </a:t>
            </a:r>
            <a:r>
              <a:rPr lang="en-US" altLang="en-US" sz="1700" b="1" dirty="0"/>
              <a:t>select-from-where</a:t>
            </a:r>
            <a:r>
              <a:rPr lang="en-US" altLang="en-US" sz="1700" dirty="0"/>
              <a:t> expression that is nested within another query.</a:t>
            </a:r>
          </a:p>
          <a:p>
            <a:r>
              <a:rPr lang="en-US" altLang="en-US" sz="1700" dirty="0"/>
              <a:t>The nesting can be done in the following SQL query</a:t>
            </a:r>
            <a:br>
              <a:rPr lang="en-US" altLang="en-US" sz="1700" dirty="0"/>
            </a:br>
            <a:br>
              <a:rPr lang="en-US" altLang="en-US" sz="1700" dirty="0"/>
            </a:br>
            <a:r>
              <a:rPr lang="en-US" altLang="en-US" sz="1700" dirty="0"/>
              <a:t>	</a:t>
            </a:r>
            <a:r>
              <a:rPr lang="en-US" altLang="en-US" sz="1700" b="1" dirty="0"/>
              <a:t>select </a:t>
            </a:r>
            <a:r>
              <a:rPr lang="en-US" altLang="en-US" sz="1700" i="1" dirty="0"/>
              <a:t>A</a:t>
            </a:r>
            <a:r>
              <a:rPr lang="en-US" altLang="en-US" sz="1700" baseline="-25000" dirty="0"/>
              <a:t>1</a:t>
            </a:r>
            <a:r>
              <a:rPr lang="en-US" altLang="en-US" sz="1700" dirty="0"/>
              <a:t>, </a:t>
            </a:r>
            <a:r>
              <a:rPr lang="en-US" altLang="en-US" sz="1700" i="1" dirty="0"/>
              <a:t>A</a:t>
            </a:r>
            <a:r>
              <a:rPr lang="en-US" altLang="en-US" sz="1700" baseline="-25000" dirty="0"/>
              <a:t>2</a:t>
            </a:r>
            <a:r>
              <a:rPr lang="en-US" altLang="en-US" sz="1700" dirty="0"/>
              <a:t>, ..., </a:t>
            </a:r>
            <a:r>
              <a:rPr lang="en-US" altLang="en-US" sz="1700" i="1" dirty="0"/>
              <a:t>A</a:t>
            </a:r>
            <a:r>
              <a:rPr lang="en-US" altLang="en-US" sz="1700" i="1" baseline="-25000" dirty="0"/>
              <a:t>n</a:t>
            </a:r>
            <a:br>
              <a:rPr lang="en-US" altLang="en-US" sz="1700" dirty="0"/>
            </a:br>
            <a:r>
              <a:rPr lang="en-US" altLang="en-US" sz="1700" dirty="0"/>
              <a:t>	</a:t>
            </a:r>
            <a:r>
              <a:rPr lang="en-US" altLang="en-US" sz="1700" b="1" dirty="0"/>
              <a:t>from</a:t>
            </a:r>
            <a:r>
              <a:rPr lang="en-US" altLang="en-US" sz="1700" dirty="0"/>
              <a:t> </a:t>
            </a:r>
            <a:r>
              <a:rPr lang="en-US" altLang="en-US" sz="1700" i="1" dirty="0"/>
              <a:t>r</a:t>
            </a:r>
            <a:r>
              <a:rPr lang="en-US" altLang="en-US" sz="1700" baseline="-25000" dirty="0"/>
              <a:t>1</a:t>
            </a:r>
            <a:r>
              <a:rPr lang="en-US" altLang="en-US" sz="1700" dirty="0"/>
              <a:t>, </a:t>
            </a:r>
            <a:r>
              <a:rPr lang="en-US" altLang="en-US" sz="1700" i="1" dirty="0"/>
              <a:t>r</a:t>
            </a:r>
            <a:r>
              <a:rPr lang="en-US" altLang="en-US" sz="1700" baseline="-25000" dirty="0"/>
              <a:t>2</a:t>
            </a:r>
            <a:r>
              <a:rPr lang="en-US" altLang="en-US" sz="1700" dirty="0"/>
              <a:t>, ..., </a:t>
            </a:r>
            <a:r>
              <a:rPr lang="en-US" altLang="en-US" sz="1700" i="1" dirty="0" err="1"/>
              <a:t>r</a:t>
            </a:r>
            <a:r>
              <a:rPr lang="en-US" altLang="en-US" sz="1700" i="1" baseline="-25000" dirty="0" err="1"/>
              <a:t>m</a:t>
            </a:r>
            <a:br>
              <a:rPr lang="en-US" altLang="en-US" sz="1700" dirty="0"/>
            </a:br>
            <a:r>
              <a:rPr lang="en-US" altLang="en-US" sz="1700" dirty="0"/>
              <a:t>	</a:t>
            </a:r>
            <a:r>
              <a:rPr lang="en-US" altLang="en-US" sz="1700" b="1" dirty="0"/>
              <a:t>where </a:t>
            </a:r>
            <a:r>
              <a:rPr lang="en-US" altLang="en-US" sz="1700" i="1" dirty="0"/>
              <a:t>P</a:t>
            </a:r>
          </a:p>
          <a:p>
            <a:pPr>
              <a:buFont typeface="Monotype Sorts" charset="2"/>
              <a:buNone/>
            </a:pPr>
            <a:r>
              <a:rPr lang="en-US" altLang="en-US" sz="800" i="1" dirty="0"/>
              <a:t> </a:t>
            </a:r>
            <a:br>
              <a:rPr lang="en-US" altLang="en-US" sz="1700" i="1" dirty="0"/>
            </a:br>
            <a:r>
              <a:rPr lang="en-US" altLang="en-US" sz="1700" dirty="0"/>
              <a:t>as follows:</a:t>
            </a:r>
          </a:p>
          <a:p>
            <a:pPr lvl="1"/>
            <a:r>
              <a:rPr lang="en-US" altLang="en-US" sz="1700" b="1" dirty="0"/>
              <a:t>From clause: </a:t>
            </a:r>
            <a:r>
              <a:rPr lang="en-US" altLang="en-US" sz="1700" i="1" dirty="0" err="1"/>
              <a:t>r</a:t>
            </a:r>
            <a:r>
              <a:rPr lang="en-US" altLang="en-US" sz="1700" i="1" baseline="-25000" dirty="0" err="1"/>
              <a:t>i</a:t>
            </a:r>
            <a:r>
              <a:rPr lang="en-US" altLang="en-US" sz="1700" i="1" baseline="-25000" dirty="0"/>
              <a:t> </a:t>
            </a:r>
            <a:r>
              <a:rPr lang="en-US" altLang="en-US" sz="1700" dirty="0"/>
              <a:t> can be replaced by any valid subquery</a:t>
            </a:r>
          </a:p>
          <a:p>
            <a:pPr lvl="1"/>
            <a:r>
              <a:rPr lang="en-US" altLang="en-US" sz="1700" b="1" dirty="0"/>
              <a:t>Where clause: </a:t>
            </a:r>
            <a:r>
              <a:rPr lang="en-US" altLang="en-US" sz="1700" i="1" dirty="0"/>
              <a:t>P</a:t>
            </a:r>
            <a:r>
              <a:rPr lang="en-US" altLang="en-US" sz="1700" dirty="0"/>
              <a:t> can be replaced with an expression of the form:</a:t>
            </a:r>
          </a:p>
          <a:p>
            <a:pPr lvl="1">
              <a:buFont typeface="Monotype Sorts" charset="2"/>
              <a:buNone/>
            </a:pPr>
            <a:r>
              <a:rPr lang="en-US" altLang="en-US" sz="1700" dirty="0"/>
              <a:t>                </a:t>
            </a:r>
            <a:r>
              <a:rPr lang="en-US" altLang="en-US" sz="1700" i="1" dirty="0"/>
              <a:t>B</a:t>
            </a:r>
            <a:r>
              <a:rPr lang="en-US" altLang="en-US" sz="1700" dirty="0"/>
              <a:t> &lt;operation&gt; (subquery)</a:t>
            </a:r>
          </a:p>
          <a:p>
            <a:pPr lvl="1">
              <a:buFont typeface="Monotype Sorts" charset="2"/>
              <a:buNone/>
            </a:pPr>
            <a:r>
              <a:rPr lang="en-US" altLang="en-US" sz="1700" dirty="0"/>
              <a:t>     </a:t>
            </a:r>
            <a:r>
              <a:rPr lang="en-US" altLang="en-US" sz="1700" i="1" dirty="0"/>
              <a:t>B</a:t>
            </a:r>
            <a:r>
              <a:rPr lang="en-US" altLang="en-US" sz="1700" dirty="0"/>
              <a:t> is an attribute and &lt;operation&gt; to be defined later.</a:t>
            </a:r>
          </a:p>
          <a:p>
            <a:pPr lvl="1"/>
            <a:r>
              <a:rPr lang="en-US" altLang="en-US" sz="1700" b="1" dirty="0"/>
              <a:t>Select clause: </a:t>
            </a:r>
          </a:p>
          <a:p>
            <a:pPr marL="857250" lvl="2" indent="0">
              <a:buFont typeface="Webdings" panose="05030102010509060703" pitchFamily="18" charset="2"/>
              <a:buNone/>
            </a:pPr>
            <a:r>
              <a:rPr lang="en-US" altLang="en-US" sz="1700" i="1" dirty="0"/>
              <a:t>A</a:t>
            </a:r>
            <a:r>
              <a:rPr lang="en-US" altLang="en-US" sz="1700" i="1" baseline="-25000" dirty="0"/>
              <a:t>i   </a:t>
            </a:r>
            <a:r>
              <a:rPr lang="en-US" altLang="en-US" sz="1700" dirty="0"/>
              <a:t>can be replaced be a subquery that generates a single value</a:t>
            </a:r>
            <a:r>
              <a:rPr lang="en-US" altLang="en-US" dirty="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768350" y="2470150"/>
            <a:ext cx="8077200" cy="609600"/>
          </a:xfrm>
        </p:spPr>
        <p:txBody>
          <a:bodyPr>
            <a:normAutofit fontScale="90000"/>
          </a:bodyPr>
          <a:lstStyle/>
          <a:p>
            <a:r>
              <a:rPr lang="en-US" altLang="en-US" dirty="0"/>
              <a:t>Set Membership</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en-US" sz="2800" dirty="0"/>
              <a:t>Set Membership </a:t>
            </a:r>
          </a:p>
        </p:txBody>
      </p:sp>
      <p:sp>
        <p:nvSpPr>
          <p:cNvPr id="49154" name="Rectangle 3"/>
          <p:cNvSpPr>
            <a:spLocks noGrp="1" noChangeArrowheads="1"/>
          </p:cNvSpPr>
          <p:nvPr>
            <p:ph type="body" idx="1"/>
          </p:nvPr>
        </p:nvSpPr>
        <p:spPr>
          <a:xfrm>
            <a:off x="772357" y="1109663"/>
            <a:ext cx="7648313" cy="5181955"/>
          </a:xfrm>
        </p:spPr>
        <p:txBody>
          <a:bodyPr/>
          <a:lstStyle/>
          <a:p>
            <a:pPr>
              <a:tabLst>
                <a:tab pos="1027113" algn="l"/>
              </a:tabLst>
            </a:pPr>
            <a:r>
              <a:rPr lang="en-US" altLang="en-US" sz="1700" dirty="0"/>
              <a:t>Find courses offered in Fall 2017 and in Spring 2018</a:t>
            </a:r>
          </a:p>
          <a:p>
            <a:pPr>
              <a:tabLst>
                <a:tab pos="1027113" algn="l"/>
              </a:tabLst>
            </a:pPr>
            <a:endParaRPr lang="en-US" altLang="en-US" sz="1700" dirty="0"/>
          </a:p>
          <a:p>
            <a:pPr>
              <a:tabLst>
                <a:tab pos="1027113" algn="l"/>
              </a:tabLst>
            </a:pPr>
            <a:endParaRPr lang="en-US" altLang="en-US" sz="1700" dirty="0"/>
          </a:p>
          <a:p>
            <a:pPr>
              <a:tabLst>
                <a:tab pos="1027113" algn="l"/>
              </a:tabLst>
            </a:pPr>
            <a:endParaRPr lang="en-US" altLang="en-US" dirty="0"/>
          </a:p>
          <a:p>
            <a:pPr>
              <a:tabLst>
                <a:tab pos="1027113" algn="l"/>
              </a:tabLst>
            </a:pPr>
            <a:endParaRPr lang="en-US" altLang="en-US" dirty="0"/>
          </a:p>
          <a:p>
            <a:pPr>
              <a:tabLst>
                <a:tab pos="1027113" algn="l"/>
              </a:tabLst>
            </a:pPr>
            <a:endParaRPr lang="en-US" altLang="en-US" dirty="0"/>
          </a:p>
          <a:p>
            <a:pPr>
              <a:tabLst>
                <a:tab pos="1027113" algn="l"/>
              </a:tabLst>
            </a:pPr>
            <a:r>
              <a:rPr lang="en-US" altLang="en-US" sz="1700" dirty="0"/>
              <a:t>Find courses offered in Fall 2017 but not in Spring 2018</a:t>
            </a:r>
            <a:endParaRPr lang="en-US" altLang="en-US" dirty="0"/>
          </a:p>
          <a:p>
            <a:pPr>
              <a:tabLst>
                <a:tab pos="1027113" algn="l"/>
              </a:tabLst>
            </a:pPr>
            <a:endParaRPr lang="en-US" altLang="en-US" dirty="0"/>
          </a:p>
          <a:p>
            <a:pPr>
              <a:tabLst>
                <a:tab pos="1027113" algn="l"/>
              </a:tabLst>
            </a:pPr>
            <a:endParaRPr lang="en-US" altLang="en-US" dirty="0"/>
          </a:p>
        </p:txBody>
      </p:sp>
      <p:sp>
        <p:nvSpPr>
          <p:cNvPr id="49156" name="Text Box 5"/>
          <p:cNvSpPr txBox="1">
            <a:spLocks noChangeArrowheads="1"/>
          </p:cNvSpPr>
          <p:nvPr/>
        </p:nvSpPr>
        <p:spPr bwMode="auto">
          <a:xfrm>
            <a:off x="1625600" y="1565460"/>
            <a:ext cx="62166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600" b="1" dirty="0"/>
              <a:t>select distinct </a:t>
            </a:r>
            <a:r>
              <a:rPr lang="en-US" altLang="en-US" sz="1600" i="1" dirty="0" err="1"/>
              <a:t>course_id</a:t>
            </a:r>
            <a:endParaRPr lang="en-US" altLang="en-US" sz="1600" i="1" dirty="0"/>
          </a:p>
          <a:p>
            <a:r>
              <a:rPr lang="en-US" altLang="en-US" sz="1600" b="1" dirty="0"/>
              <a:t>from </a:t>
            </a:r>
            <a:r>
              <a:rPr lang="en-US" altLang="en-US" sz="1600" i="1" dirty="0"/>
              <a:t>section</a:t>
            </a:r>
          </a:p>
          <a:p>
            <a:r>
              <a:rPr lang="en-US" altLang="en-US" sz="1600" b="1" dirty="0"/>
              <a:t>where </a:t>
            </a:r>
            <a:r>
              <a:rPr lang="en-US" altLang="en-US" sz="1600" i="1" dirty="0"/>
              <a:t>semester </a:t>
            </a:r>
            <a:r>
              <a:rPr lang="en-US" altLang="en-US" sz="1600" dirty="0"/>
              <a:t>= 'Fall' </a:t>
            </a:r>
            <a:r>
              <a:rPr lang="en-US" altLang="en-US" sz="1600" b="1" dirty="0"/>
              <a:t>and </a:t>
            </a:r>
            <a:r>
              <a:rPr lang="en-US" altLang="en-US" sz="1600" i="1" dirty="0"/>
              <a:t>year</a:t>
            </a:r>
            <a:r>
              <a:rPr lang="en-US" altLang="en-US" sz="1600" dirty="0"/>
              <a:t>= 2017 </a:t>
            </a:r>
            <a:r>
              <a:rPr lang="en-US" altLang="en-US" sz="1600" b="1" dirty="0"/>
              <a:t>and </a:t>
            </a:r>
            <a:br>
              <a:rPr lang="en-US" altLang="en-US" sz="1600" b="1" dirty="0"/>
            </a:br>
            <a:r>
              <a:rPr lang="en-US" altLang="en-US" sz="1600" b="1" dirty="0"/>
              <a:t>           </a:t>
            </a:r>
            <a:r>
              <a:rPr lang="en-US" altLang="en-US" sz="1600" i="1" dirty="0" err="1"/>
              <a:t>course_id</a:t>
            </a:r>
            <a:r>
              <a:rPr lang="en-US" altLang="en-US" sz="1600" i="1" dirty="0"/>
              <a:t> </a:t>
            </a:r>
            <a:r>
              <a:rPr lang="en-US" altLang="en-US" sz="1600" b="1" dirty="0"/>
              <a:t>in </a:t>
            </a:r>
            <a:r>
              <a:rPr lang="en-US" altLang="en-US" sz="1600" dirty="0"/>
              <a:t>(</a:t>
            </a:r>
            <a:r>
              <a:rPr lang="en-US" altLang="en-US" sz="1600" b="1" dirty="0"/>
              <a:t>select </a:t>
            </a:r>
            <a:r>
              <a:rPr lang="en-US" altLang="en-US" sz="1600" i="1" dirty="0" err="1"/>
              <a:t>course_id</a:t>
            </a:r>
            <a:endParaRPr lang="en-US" altLang="en-US" sz="1600" i="1" dirty="0"/>
          </a:p>
          <a:p>
            <a:r>
              <a:rPr lang="en-US" altLang="en-US" sz="1600" b="1" dirty="0"/>
              <a:t>                                 from </a:t>
            </a:r>
            <a:r>
              <a:rPr lang="en-US" altLang="en-US" sz="1600" i="1" dirty="0"/>
              <a:t>section</a:t>
            </a:r>
          </a:p>
          <a:p>
            <a:r>
              <a:rPr lang="en-US" altLang="en-US" sz="1600" b="1" dirty="0"/>
              <a:t>                                 where </a:t>
            </a:r>
            <a:r>
              <a:rPr lang="en-US" altLang="en-US" sz="1600" i="1" dirty="0"/>
              <a:t>semester </a:t>
            </a:r>
            <a:r>
              <a:rPr lang="en-US" altLang="en-US" sz="1600" dirty="0"/>
              <a:t>= 'Spring' </a:t>
            </a:r>
            <a:r>
              <a:rPr lang="en-US" altLang="en-US" sz="1600" b="1" dirty="0"/>
              <a:t>and </a:t>
            </a:r>
            <a:r>
              <a:rPr lang="en-US" altLang="en-US" sz="1600" i="1" dirty="0"/>
              <a:t>year</a:t>
            </a:r>
            <a:r>
              <a:rPr lang="en-US" altLang="en-US" sz="1600" dirty="0"/>
              <a:t>= 2018);</a:t>
            </a:r>
          </a:p>
        </p:txBody>
      </p:sp>
      <p:sp>
        <p:nvSpPr>
          <p:cNvPr id="49157" name="Text Box 6"/>
          <p:cNvSpPr txBox="1">
            <a:spLocks noChangeArrowheads="1"/>
          </p:cNvSpPr>
          <p:nvPr/>
        </p:nvSpPr>
        <p:spPr bwMode="auto">
          <a:xfrm>
            <a:off x="1625600" y="3693385"/>
            <a:ext cx="658653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600" b="1" dirty="0"/>
              <a:t>select distinct </a:t>
            </a:r>
            <a:r>
              <a:rPr lang="en-US" altLang="en-US" sz="1600" i="1" dirty="0" err="1"/>
              <a:t>course_id</a:t>
            </a:r>
            <a:endParaRPr lang="en-US" altLang="en-US" sz="1600" i="1" dirty="0"/>
          </a:p>
          <a:p>
            <a:r>
              <a:rPr lang="en-US" altLang="en-US" sz="1600" b="1" dirty="0"/>
              <a:t>from </a:t>
            </a:r>
            <a:r>
              <a:rPr lang="en-US" altLang="en-US" sz="1600" i="1" dirty="0"/>
              <a:t>section</a:t>
            </a:r>
          </a:p>
          <a:p>
            <a:r>
              <a:rPr lang="en-US" altLang="en-US" sz="1600" b="1" dirty="0"/>
              <a:t>where </a:t>
            </a:r>
            <a:r>
              <a:rPr lang="en-US" altLang="en-US" sz="1600" i="1" dirty="0"/>
              <a:t>semester </a:t>
            </a:r>
            <a:r>
              <a:rPr lang="en-US" altLang="en-US" sz="1600" dirty="0"/>
              <a:t>= 'Fall' </a:t>
            </a:r>
            <a:r>
              <a:rPr lang="en-US" altLang="en-US" sz="1600" b="1" dirty="0"/>
              <a:t>and </a:t>
            </a:r>
            <a:r>
              <a:rPr lang="en-US" altLang="en-US" sz="1600" i="1" dirty="0"/>
              <a:t>year</a:t>
            </a:r>
            <a:r>
              <a:rPr lang="en-US" altLang="en-US" sz="1600" dirty="0"/>
              <a:t>= 2017 </a:t>
            </a:r>
            <a:r>
              <a:rPr lang="en-US" altLang="en-US" sz="1600" b="1" dirty="0"/>
              <a:t>and </a:t>
            </a:r>
            <a:br>
              <a:rPr lang="en-US" altLang="en-US" sz="1600" b="1" dirty="0"/>
            </a:br>
            <a:r>
              <a:rPr lang="en-US" altLang="en-US" sz="1600" b="1" dirty="0"/>
              <a:t>           </a:t>
            </a:r>
            <a:r>
              <a:rPr lang="en-US" altLang="en-US" sz="1600" i="1" dirty="0" err="1"/>
              <a:t>course_id</a:t>
            </a:r>
            <a:r>
              <a:rPr lang="en-US" altLang="en-US" sz="1600" i="1" dirty="0"/>
              <a:t>  </a:t>
            </a:r>
            <a:r>
              <a:rPr lang="en-US" altLang="en-US" sz="1600" b="1" dirty="0"/>
              <a:t>not in </a:t>
            </a:r>
            <a:r>
              <a:rPr lang="en-US" altLang="en-US" sz="1600" dirty="0"/>
              <a:t>(</a:t>
            </a:r>
            <a:r>
              <a:rPr lang="en-US" altLang="en-US" sz="1600" b="1" dirty="0"/>
              <a:t>select </a:t>
            </a:r>
            <a:r>
              <a:rPr lang="en-US" altLang="en-US" sz="1600" i="1" dirty="0" err="1"/>
              <a:t>course_id</a:t>
            </a:r>
            <a:endParaRPr lang="en-US" altLang="en-US" sz="1600" i="1" dirty="0"/>
          </a:p>
          <a:p>
            <a:r>
              <a:rPr lang="en-US" altLang="en-US" sz="1600" b="1" dirty="0"/>
              <a:t>                                        from </a:t>
            </a:r>
            <a:r>
              <a:rPr lang="en-US" altLang="en-US" sz="1600" i="1" dirty="0"/>
              <a:t>section</a:t>
            </a:r>
          </a:p>
          <a:p>
            <a:r>
              <a:rPr lang="en-US" altLang="en-US" sz="1600" b="1" dirty="0"/>
              <a:t>                                        where </a:t>
            </a:r>
            <a:r>
              <a:rPr lang="en-US" altLang="en-US" sz="1600" i="1" dirty="0"/>
              <a:t>semester </a:t>
            </a:r>
            <a:r>
              <a:rPr lang="en-US" altLang="en-US" sz="1600" dirty="0"/>
              <a:t>= 'Spring' </a:t>
            </a:r>
            <a:r>
              <a:rPr lang="en-US" altLang="en-US" sz="1600" b="1" dirty="0"/>
              <a:t>and </a:t>
            </a:r>
            <a:r>
              <a:rPr lang="en-US" altLang="en-US" sz="1600" i="1" dirty="0"/>
              <a:t>year</a:t>
            </a:r>
            <a:r>
              <a:rPr lang="en-US" altLang="en-US" sz="1600" dirty="0"/>
              <a:t>= 2018);</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en-US" sz="2800" dirty="0"/>
              <a:t>Set Membership (Cont.)</a:t>
            </a:r>
          </a:p>
        </p:txBody>
      </p:sp>
      <p:sp>
        <p:nvSpPr>
          <p:cNvPr id="50178" name="Rectangle 3"/>
          <p:cNvSpPr>
            <a:spLocks noGrp="1" noChangeArrowheads="1"/>
          </p:cNvSpPr>
          <p:nvPr>
            <p:ph type="body" idx="1"/>
          </p:nvPr>
        </p:nvSpPr>
        <p:spPr>
          <a:xfrm>
            <a:off x="768351" y="1123753"/>
            <a:ext cx="7665436" cy="5069783"/>
          </a:xfrm>
        </p:spPr>
        <p:txBody>
          <a:bodyPr/>
          <a:lstStyle/>
          <a:p>
            <a:pPr defTabSz="915988">
              <a:tabLst>
                <a:tab pos="684213" algn="l"/>
                <a:tab pos="1250950" algn="l"/>
              </a:tabLst>
            </a:pPr>
            <a:r>
              <a:rPr lang="en-US" altLang="en-US" sz="1700" dirty="0"/>
              <a:t>Name all instructors whose name is neither “Mozart” nor Einstein”</a:t>
            </a:r>
          </a:p>
          <a:p>
            <a:pPr marL="0" indent="0" defTabSz="915988">
              <a:buNone/>
              <a:tabLst>
                <a:tab pos="684213" algn="l"/>
                <a:tab pos="1250950" algn="l"/>
              </a:tabLst>
            </a:pPr>
            <a:endParaRPr lang="en-US" altLang="en-US" sz="800" dirty="0"/>
          </a:p>
          <a:p>
            <a:pPr>
              <a:spcBef>
                <a:spcPts val="0"/>
              </a:spcBef>
              <a:buNone/>
            </a:pPr>
            <a:r>
              <a:rPr lang="en-US" altLang="en-US" sz="1700" dirty="0"/>
              <a:t>                 </a:t>
            </a:r>
            <a:r>
              <a:rPr lang="en-US" altLang="en-US" sz="1700" b="1" dirty="0"/>
              <a:t>select distinct </a:t>
            </a:r>
            <a:r>
              <a:rPr lang="en-US" altLang="en-US" sz="1700" i="1" dirty="0"/>
              <a:t>name</a:t>
            </a:r>
            <a:endParaRPr lang="en-US" altLang="en-US" sz="1700" dirty="0"/>
          </a:p>
          <a:p>
            <a:pPr>
              <a:spcBef>
                <a:spcPts val="0"/>
              </a:spcBef>
              <a:buNone/>
            </a:pPr>
            <a:r>
              <a:rPr lang="en-US" altLang="en-US" sz="1700" b="1" dirty="0"/>
              <a:t>                 from </a:t>
            </a:r>
            <a:r>
              <a:rPr lang="en-US" altLang="en-US" sz="1700" i="1" dirty="0"/>
              <a:t>instructor</a:t>
            </a:r>
          </a:p>
          <a:p>
            <a:pPr>
              <a:spcBef>
                <a:spcPts val="0"/>
              </a:spcBef>
              <a:buNone/>
            </a:pPr>
            <a:r>
              <a:rPr lang="en-US" altLang="en-US" sz="1700" b="1" dirty="0"/>
              <a:t>                 where </a:t>
            </a:r>
            <a:r>
              <a:rPr lang="en-US" altLang="en-US" sz="1700" dirty="0"/>
              <a:t> </a:t>
            </a:r>
            <a:r>
              <a:rPr lang="en-US" altLang="en-US" sz="1700" i="1" dirty="0"/>
              <a:t>name </a:t>
            </a:r>
            <a:r>
              <a:rPr lang="en-US" altLang="en-US" sz="1700" b="1" dirty="0"/>
              <a:t>not in </a:t>
            </a:r>
            <a:r>
              <a:rPr lang="en-US" altLang="en-US" sz="1700" dirty="0"/>
              <a:t>('Mozart', 'Einstein') </a:t>
            </a:r>
          </a:p>
          <a:p>
            <a:pPr>
              <a:buNone/>
            </a:pPr>
            <a:endParaRPr lang="en-US" altLang="en-US" sz="800" dirty="0"/>
          </a:p>
          <a:p>
            <a:pPr defTabSz="915988">
              <a:tabLst>
                <a:tab pos="684213" algn="l"/>
                <a:tab pos="1250950" algn="l"/>
              </a:tabLst>
            </a:pPr>
            <a:r>
              <a:rPr lang="en-US" altLang="en-US" sz="1700" dirty="0"/>
              <a:t>Find the total number of (distinct) students who have taken course sections taught by the instructor with </a:t>
            </a:r>
            <a:r>
              <a:rPr lang="en-US" altLang="en-US" sz="1700" i="1" dirty="0"/>
              <a:t>ID </a:t>
            </a:r>
            <a:r>
              <a:rPr lang="en-US" altLang="en-US" sz="1700" dirty="0"/>
              <a:t>10101</a:t>
            </a:r>
          </a:p>
          <a:p>
            <a:pPr defTabSz="915988">
              <a:tabLst>
                <a:tab pos="684213" algn="l"/>
                <a:tab pos="1250950" algn="l"/>
              </a:tabLst>
            </a:pPr>
            <a:endParaRPr lang="en-US" altLang="en-US" sz="1700" dirty="0"/>
          </a:p>
          <a:p>
            <a:pPr defTabSz="915988">
              <a:tabLst>
                <a:tab pos="684213" algn="l"/>
                <a:tab pos="1250950" algn="l"/>
              </a:tabLst>
            </a:pPr>
            <a:endParaRPr lang="en-US" altLang="en-US" sz="1700" dirty="0"/>
          </a:p>
          <a:p>
            <a:pPr defTabSz="915988">
              <a:tabLst>
                <a:tab pos="684213" algn="l"/>
                <a:tab pos="1250950" algn="l"/>
              </a:tabLst>
            </a:pPr>
            <a:endParaRPr lang="en-US" altLang="en-US" sz="1700" dirty="0"/>
          </a:p>
          <a:p>
            <a:pPr defTabSz="915988">
              <a:tabLst>
                <a:tab pos="684213" algn="l"/>
                <a:tab pos="1250950" algn="l"/>
              </a:tabLst>
            </a:pPr>
            <a:endParaRPr lang="en-US" altLang="en-US" sz="1700" dirty="0"/>
          </a:p>
          <a:p>
            <a:pPr defTabSz="915988">
              <a:tabLst>
                <a:tab pos="684213" algn="l"/>
                <a:tab pos="1250950" algn="l"/>
              </a:tabLst>
            </a:pPr>
            <a:endParaRPr lang="en-US" altLang="en-US" sz="1700" dirty="0"/>
          </a:p>
          <a:p>
            <a:pPr defTabSz="915988">
              <a:tabLst>
                <a:tab pos="684213" algn="l"/>
                <a:tab pos="1250950" algn="l"/>
              </a:tabLst>
            </a:pPr>
            <a:endParaRPr lang="en-US" altLang="en-US" sz="800" dirty="0"/>
          </a:p>
          <a:p>
            <a:pPr defTabSz="915988">
              <a:tabLst>
                <a:tab pos="684213" algn="l"/>
                <a:tab pos="1250950" algn="l"/>
              </a:tabLst>
            </a:pPr>
            <a:r>
              <a:rPr lang="en-US" altLang="en-US" sz="1700" dirty="0"/>
              <a:t>Note: Above query can be written in a much simpler manner.  </a:t>
            </a:r>
            <a:br>
              <a:rPr lang="en-US" altLang="en-US" sz="1700" dirty="0"/>
            </a:br>
            <a:r>
              <a:rPr lang="en-US" altLang="en-US" sz="1700" dirty="0"/>
              <a:t>The formulation above is simply to illustrate SQL features</a:t>
            </a:r>
          </a:p>
          <a:p>
            <a:pPr defTabSz="915988">
              <a:tabLst>
                <a:tab pos="684213" algn="l"/>
                <a:tab pos="1250950" algn="l"/>
              </a:tabLst>
            </a:pPr>
            <a:endParaRPr lang="en-US" altLang="en-US" sz="1700" i="1" dirty="0"/>
          </a:p>
        </p:txBody>
      </p:sp>
      <p:sp>
        <p:nvSpPr>
          <p:cNvPr id="50180" name="Text Box 5"/>
          <p:cNvSpPr txBox="1">
            <a:spLocks noChangeArrowheads="1"/>
          </p:cNvSpPr>
          <p:nvPr/>
        </p:nvSpPr>
        <p:spPr bwMode="auto">
          <a:xfrm>
            <a:off x="1803745" y="3311288"/>
            <a:ext cx="6434733"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700" b="1" dirty="0"/>
              <a:t>select count </a:t>
            </a:r>
            <a:r>
              <a:rPr lang="en-US" altLang="en-US" sz="1700" dirty="0"/>
              <a:t>(</a:t>
            </a:r>
            <a:r>
              <a:rPr lang="en-US" altLang="en-US" sz="1700" b="1" dirty="0"/>
              <a:t>distinct </a:t>
            </a:r>
            <a:r>
              <a:rPr lang="en-US" altLang="en-US" sz="1700" i="1" dirty="0"/>
              <a:t>ID</a:t>
            </a:r>
            <a:r>
              <a:rPr lang="en-US" altLang="en-US" sz="1700" dirty="0"/>
              <a:t>)</a:t>
            </a:r>
          </a:p>
          <a:p>
            <a:r>
              <a:rPr lang="en-US" altLang="en-US" sz="1700" b="1" dirty="0"/>
              <a:t>from </a:t>
            </a:r>
            <a:r>
              <a:rPr lang="en-US" altLang="en-US" sz="1700" i="1" dirty="0"/>
              <a:t>takes</a:t>
            </a:r>
          </a:p>
          <a:p>
            <a:r>
              <a:rPr lang="en-US" altLang="en-US" sz="1700" b="1" dirty="0"/>
              <a:t>where </a:t>
            </a:r>
            <a:r>
              <a:rPr lang="en-US" altLang="en-US" sz="1700" dirty="0"/>
              <a:t>(</a:t>
            </a:r>
            <a:r>
              <a:rPr lang="en-US" altLang="en-US" sz="1700" i="1" dirty="0" err="1"/>
              <a:t>course_id</a:t>
            </a:r>
            <a:r>
              <a:rPr lang="en-US" altLang="en-US" sz="1700" dirty="0"/>
              <a:t>, </a:t>
            </a:r>
            <a:r>
              <a:rPr lang="en-US" altLang="en-US" sz="1700" i="1" dirty="0" err="1"/>
              <a:t>sec_id</a:t>
            </a:r>
            <a:r>
              <a:rPr lang="en-US" altLang="en-US" sz="1700" dirty="0"/>
              <a:t>, </a:t>
            </a:r>
            <a:r>
              <a:rPr lang="en-US" altLang="en-US" sz="1700" i="1" dirty="0"/>
              <a:t>semester</a:t>
            </a:r>
            <a:r>
              <a:rPr lang="en-US" altLang="en-US" sz="1700" dirty="0"/>
              <a:t>, </a:t>
            </a:r>
            <a:r>
              <a:rPr lang="en-US" altLang="en-US" sz="1700" i="1" dirty="0"/>
              <a:t>year</a:t>
            </a:r>
            <a:r>
              <a:rPr lang="en-US" altLang="en-US" sz="1700" dirty="0"/>
              <a:t>) </a:t>
            </a:r>
            <a:r>
              <a:rPr lang="en-US" altLang="en-US" sz="1700" b="1" dirty="0"/>
              <a:t>in </a:t>
            </a:r>
            <a:br>
              <a:rPr lang="en-US" altLang="en-US" sz="1700" b="1" dirty="0"/>
            </a:br>
            <a:r>
              <a:rPr lang="en-US" altLang="en-US" sz="1700" b="1" dirty="0"/>
              <a:t>                                </a:t>
            </a:r>
            <a:r>
              <a:rPr lang="en-US" altLang="en-US" sz="1700" dirty="0"/>
              <a:t>(</a:t>
            </a:r>
            <a:r>
              <a:rPr lang="en-US" altLang="en-US" sz="1700" b="1" dirty="0"/>
              <a:t>select </a:t>
            </a:r>
            <a:r>
              <a:rPr lang="en-US" altLang="en-US" sz="1700" i="1" dirty="0" err="1"/>
              <a:t>course_id</a:t>
            </a:r>
            <a:r>
              <a:rPr lang="en-US" altLang="en-US" sz="1700" dirty="0"/>
              <a:t>, </a:t>
            </a:r>
            <a:r>
              <a:rPr lang="en-US" altLang="en-US" sz="1700" i="1" dirty="0" err="1"/>
              <a:t>sec_id</a:t>
            </a:r>
            <a:r>
              <a:rPr lang="en-US" altLang="en-US" sz="1700" dirty="0"/>
              <a:t>, </a:t>
            </a:r>
            <a:r>
              <a:rPr lang="en-US" altLang="en-US" sz="1700" i="1" dirty="0"/>
              <a:t>semester</a:t>
            </a:r>
            <a:r>
              <a:rPr lang="en-US" altLang="en-US" sz="1700" dirty="0"/>
              <a:t>, </a:t>
            </a:r>
            <a:r>
              <a:rPr lang="en-US" altLang="en-US" sz="1700" i="1" dirty="0"/>
              <a:t>year</a:t>
            </a:r>
          </a:p>
          <a:p>
            <a:r>
              <a:rPr lang="en-US" altLang="en-US" sz="1700" b="1" dirty="0"/>
              <a:t>                                 from </a:t>
            </a:r>
            <a:r>
              <a:rPr lang="en-US" altLang="en-US" sz="1700" i="1" dirty="0"/>
              <a:t>teaches</a:t>
            </a:r>
          </a:p>
          <a:p>
            <a:r>
              <a:rPr lang="en-US" altLang="en-US" sz="1700" b="1" dirty="0"/>
              <a:t>                                 where </a:t>
            </a:r>
            <a:r>
              <a:rPr lang="en-US" altLang="en-US" sz="1700" i="1" dirty="0"/>
              <a:t>teaches</a:t>
            </a:r>
            <a:r>
              <a:rPr lang="en-US" altLang="en-US" sz="1700" dirty="0"/>
              <a:t>.</a:t>
            </a:r>
            <a:r>
              <a:rPr lang="en-US" altLang="en-US" sz="1700" i="1" dirty="0"/>
              <a:t>ID</a:t>
            </a:r>
            <a:r>
              <a:rPr lang="en-US" altLang="en-US" sz="1700" dirty="0"/>
              <a:t>= 10101);</a:t>
            </a:r>
          </a:p>
          <a:p>
            <a:endParaRPr lang="en-US" altLang="en-US" sz="1600" dirty="0"/>
          </a:p>
          <a:p>
            <a:endParaRPr lang="en-US" altLang="en-US" sz="1600" dirty="0"/>
          </a:p>
          <a:p>
            <a:endParaRPr lang="en-US" altLang="en-US" sz="16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768350" y="2470150"/>
            <a:ext cx="8077200" cy="609600"/>
          </a:xfrm>
        </p:spPr>
        <p:txBody>
          <a:bodyPr>
            <a:normAutofit fontScale="90000"/>
          </a:bodyPr>
          <a:lstStyle/>
          <a:p>
            <a:r>
              <a:rPr lang="en-US" altLang="en-US" dirty="0"/>
              <a:t>Set Comparison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552450" y="142875"/>
            <a:ext cx="8077200" cy="609600"/>
          </a:xfrm>
        </p:spPr>
        <p:txBody>
          <a:bodyPr/>
          <a:lstStyle/>
          <a:p>
            <a:r>
              <a:rPr lang="en-US" altLang="en-US" sz="2800" dirty="0"/>
              <a:t>Set Comparison – </a:t>
            </a:r>
            <a:r>
              <a:rPr lang="ja-JP" altLang="en-US" sz="2800" dirty="0"/>
              <a:t>“</a:t>
            </a:r>
            <a:r>
              <a:rPr lang="en-US" altLang="ja-JP" sz="2800" dirty="0"/>
              <a:t>some</a:t>
            </a:r>
            <a:r>
              <a:rPr lang="ja-JP" altLang="en-US" sz="2800" dirty="0"/>
              <a:t>”</a:t>
            </a:r>
            <a:r>
              <a:rPr lang="en-US" altLang="ja-JP" sz="2800" dirty="0"/>
              <a:t> Clause</a:t>
            </a:r>
            <a:endParaRPr lang="en-US" altLang="en-US" sz="2800" dirty="0"/>
          </a:p>
        </p:txBody>
      </p:sp>
      <p:sp>
        <p:nvSpPr>
          <p:cNvPr id="51202" name="Rectangle 3"/>
          <p:cNvSpPr>
            <a:spLocks noGrp="1" noChangeArrowheads="1"/>
          </p:cNvSpPr>
          <p:nvPr>
            <p:ph type="body" idx="1"/>
          </p:nvPr>
        </p:nvSpPr>
        <p:spPr>
          <a:xfrm>
            <a:off x="763480" y="1106487"/>
            <a:ext cx="7384238" cy="4202492"/>
          </a:xfrm>
        </p:spPr>
        <p:txBody>
          <a:bodyPr/>
          <a:lstStyle/>
          <a:p>
            <a:pPr defTabSz="915988">
              <a:tabLst>
                <a:tab pos="1830388" algn="l"/>
              </a:tabLst>
            </a:pPr>
            <a:r>
              <a:rPr lang="en-US" altLang="en-US" dirty="0"/>
              <a:t>Find names of instructors with salary greater than that of some (at least one) instructor in the Biology department.</a:t>
            </a:r>
          </a:p>
          <a:p>
            <a:pPr defTabSz="915988">
              <a:tabLst>
                <a:tab pos="1830388" algn="l"/>
              </a:tabLst>
            </a:pPr>
            <a:endParaRPr lang="en-US" altLang="en-US" dirty="0"/>
          </a:p>
          <a:p>
            <a:pPr defTabSz="915988">
              <a:tabLst>
                <a:tab pos="1830388" algn="l"/>
              </a:tabLst>
            </a:pPr>
            <a:endParaRPr lang="en-US" altLang="en-US" dirty="0"/>
          </a:p>
          <a:p>
            <a:pPr defTabSz="915988">
              <a:tabLst>
                <a:tab pos="1830388" algn="l"/>
              </a:tabLst>
            </a:pPr>
            <a:endParaRPr lang="en-US" altLang="en-US" dirty="0"/>
          </a:p>
          <a:p>
            <a:pPr defTabSz="915988">
              <a:tabLst>
                <a:tab pos="1830388"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1957388" y="3285892"/>
            <a:ext cx="56578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600" b="1" dirty="0"/>
              <a:t>select </a:t>
            </a:r>
            <a:r>
              <a:rPr lang="en-US" altLang="en-US" sz="1600" i="1" dirty="0"/>
              <a:t>name</a:t>
            </a:r>
          </a:p>
          <a:p>
            <a:r>
              <a:rPr lang="en-US" altLang="en-US" sz="1600" b="1" dirty="0"/>
              <a:t>from </a:t>
            </a:r>
            <a:r>
              <a:rPr lang="en-US" altLang="en-US" sz="1600" i="1" dirty="0"/>
              <a:t>instructor</a:t>
            </a:r>
          </a:p>
          <a:p>
            <a:r>
              <a:rPr lang="en-US" altLang="en-US" sz="1600" b="1" dirty="0"/>
              <a:t>where </a:t>
            </a:r>
            <a:r>
              <a:rPr lang="en-US" altLang="en-US" sz="1600" i="1" dirty="0"/>
              <a:t>salary </a:t>
            </a:r>
            <a:r>
              <a:rPr lang="en-US" altLang="en-US" sz="1600" dirty="0"/>
              <a:t>&gt; </a:t>
            </a:r>
            <a:r>
              <a:rPr lang="en-US" altLang="en-US" sz="1600" b="1" dirty="0"/>
              <a:t>some </a:t>
            </a:r>
            <a:r>
              <a:rPr lang="en-US" altLang="en-US" sz="1600" dirty="0"/>
              <a:t>(</a:t>
            </a:r>
            <a:r>
              <a:rPr lang="en-US" altLang="en-US" sz="1600" b="1" dirty="0"/>
              <a:t>select </a:t>
            </a:r>
            <a:r>
              <a:rPr lang="en-US" altLang="en-US" sz="1600" i="1" dirty="0"/>
              <a:t>salary</a:t>
            </a:r>
          </a:p>
          <a:p>
            <a:r>
              <a:rPr lang="en-US" altLang="en-US" sz="1600" b="1" dirty="0"/>
              <a:t>                                     from </a:t>
            </a:r>
            <a:r>
              <a:rPr lang="en-US" altLang="en-US" sz="1600" i="1" dirty="0"/>
              <a:t>instructor</a:t>
            </a:r>
          </a:p>
          <a:p>
            <a:r>
              <a:rPr lang="en-US" altLang="en-US" sz="1600" b="1" dirty="0"/>
              <a:t>                                     where </a:t>
            </a:r>
            <a:r>
              <a:rPr lang="en-US" altLang="en-US" sz="1600" i="1" dirty="0"/>
              <a:t>dept name </a:t>
            </a:r>
            <a:r>
              <a:rPr lang="en-US" altLang="en-US" sz="1600" dirty="0"/>
              <a:t>= 'Biology');</a:t>
            </a:r>
          </a:p>
        </p:txBody>
      </p:sp>
      <p:sp>
        <p:nvSpPr>
          <p:cNvPr id="51205" name="Text Box 6"/>
          <p:cNvSpPr txBox="1">
            <a:spLocks noChangeArrowheads="1"/>
          </p:cNvSpPr>
          <p:nvPr/>
        </p:nvSpPr>
        <p:spPr bwMode="auto">
          <a:xfrm>
            <a:off x="1295400" y="2603500"/>
            <a:ext cx="5914231"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600" b="1" dirty="0"/>
              <a:t>select distinct </a:t>
            </a:r>
            <a:r>
              <a:rPr lang="en-US" altLang="en-US" sz="1600" i="1" dirty="0"/>
              <a:t>T</a:t>
            </a:r>
            <a:r>
              <a:rPr lang="en-US" altLang="en-US" sz="1600" dirty="0"/>
              <a:t>.</a:t>
            </a:r>
            <a:r>
              <a:rPr lang="en-US" altLang="en-US" sz="1600" i="1" dirty="0"/>
              <a:t>name</a:t>
            </a:r>
          </a:p>
          <a:p>
            <a:r>
              <a:rPr lang="en-US" altLang="en-US" sz="1600" b="1" dirty="0"/>
              <a:t>from </a:t>
            </a:r>
            <a:r>
              <a:rPr lang="en-US" altLang="en-US" sz="1600" i="1" dirty="0"/>
              <a:t>instructor </a:t>
            </a:r>
            <a:r>
              <a:rPr lang="en-US" altLang="en-US" sz="1600" b="1" dirty="0"/>
              <a:t>as </a:t>
            </a:r>
            <a:r>
              <a:rPr lang="en-US" altLang="en-US" sz="1600" i="1" dirty="0"/>
              <a:t>T</a:t>
            </a:r>
            <a:r>
              <a:rPr lang="en-US" altLang="en-US" sz="1600" dirty="0"/>
              <a:t>, </a:t>
            </a:r>
            <a:r>
              <a:rPr lang="en-US" altLang="en-US" sz="1600" i="1" dirty="0"/>
              <a:t>instructor </a:t>
            </a:r>
            <a:r>
              <a:rPr lang="en-US" altLang="en-US" sz="1600" b="1" dirty="0"/>
              <a:t>as </a:t>
            </a:r>
            <a:r>
              <a:rPr lang="en-US" altLang="en-US" sz="1600" i="1" dirty="0"/>
              <a:t>S</a:t>
            </a:r>
          </a:p>
          <a:p>
            <a:r>
              <a:rPr lang="en-US" altLang="en-US" sz="1600" b="1" dirty="0"/>
              <a:t>where </a:t>
            </a:r>
            <a:r>
              <a:rPr lang="en-US" altLang="en-US" sz="1600" i="1" dirty="0" err="1"/>
              <a:t>T.salary</a:t>
            </a:r>
            <a:r>
              <a:rPr lang="en-US" altLang="en-US" sz="1600" i="1" dirty="0"/>
              <a:t> </a:t>
            </a:r>
            <a:r>
              <a:rPr lang="en-US" altLang="en-US" sz="1600" dirty="0"/>
              <a:t>&gt; </a:t>
            </a:r>
            <a:r>
              <a:rPr lang="en-US" altLang="en-US" sz="1600" i="1" dirty="0" err="1"/>
              <a:t>S.salary</a:t>
            </a:r>
            <a:r>
              <a:rPr lang="en-US" altLang="en-US" sz="1600" i="1" dirty="0"/>
              <a:t> </a:t>
            </a:r>
            <a:r>
              <a:rPr lang="en-US" altLang="en-US" sz="1600" b="1" dirty="0"/>
              <a:t>and </a:t>
            </a:r>
            <a:r>
              <a:rPr lang="en-US" altLang="en-US" sz="1600" i="1" dirty="0" err="1"/>
              <a:t>S.dept</a:t>
            </a:r>
            <a:r>
              <a:rPr lang="en-US" altLang="en-US" sz="1600" i="1" dirty="0"/>
              <a:t> name </a:t>
            </a:r>
            <a:r>
              <a:rPr lang="en-US" altLang="en-US" sz="1600" dirty="0"/>
              <a:t>= 'Biology';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768350" y="17843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Instances and Schemas</a:t>
            </a:r>
          </a:p>
        </p:txBody>
      </p:sp>
      <p:sp>
        <p:nvSpPr>
          <p:cNvPr id="36867" name="Rectangle 3"/>
          <p:cNvSpPr>
            <a:spLocks noGrp="1" noChangeArrowheads="1"/>
          </p:cNvSpPr>
          <p:nvPr>
            <p:ph idx="1"/>
          </p:nvPr>
        </p:nvSpPr>
        <p:spPr>
          <a:xfrm>
            <a:off x="768351" y="1201232"/>
            <a:ext cx="7638802" cy="4903787"/>
          </a:xfrm>
        </p:spPr>
        <p:txBody>
          <a:bodyPr/>
          <a:lstStyle/>
          <a:p>
            <a:r>
              <a:rPr lang="en-US" altLang="en-US" sz="1700" dirty="0"/>
              <a:t>Similar to types and variables in programming languages</a:t>
            </a:r>
          </a:p>
          <a:p>
            <a:r>
              <a:rPr lang="en-US" altLang="en-US" sz="1700" b="1" dirty="0">
                <a:solidFill>
                  <a:srgbClr val="002060"/>
                </a:solidFill>
              </a:rPr>
              <a:t>Logical Schema </a:t>
            </a:r>
            <a:r>
              <a:rPr lang="en-US" altLang="en-US" sz="1700" dirty="0"/>
              <a:t>– the overall logical structure of the database </a:t>
            </a:r>
          </a:p>
          <a:p>
            <a:pPr lvl="1"/>
            <a:r>
              <a:rPr lang="en-US" altLang="en-US" sz="1700" dirty="0"/>
              <a:t>Example: The database consists of information about a set of customers and accounts in a bank and the relationship between them</a:t>
            </a:r>
          </a:p>
          <a:p>
            <a:pPr lvl="2"/>
            <a:r>
              <a:rPr lang="en-US" altLang="en-US" sz="1700" dirty="0"/>
              <a:t>Analogous to type information of a variable in a program</a:t>
            </a:r>
          </a:p>
          <a:p>
            <a:r>
              <a:rPr lang="en-US" altLang="en-US" sz="1700" b="1" dirty="0">
                <a:solidFill>
                  <a:srgbClr val="002060"/>
                </a:solidFill>
              </a:rPr>
              <a:t>Physical schema </a:t>
            </a:r>
            <a:r>
              <a:rPr lang="en-US" altLang="en-US" sz="1700" dirty="0"/>
              <a:t>– the overall physical  structure of the database </a:t>
            </a:r>
          </a:p>
          <a:p>
            <a:r>
              <a:rPr lang="en-US" altLang="en-US" sz="1700" b="1" dirty="0">
                <a:solidFill>
                  <a:srgbClr val="002060"/>
                </a:solidFill>
              </a:rPr>
              <a:t>Instance</a:t>
            </a:r>
            <a:r>
              <a:rPr lang="en-US" altLang="en-US" sz="1700" dirty="0">
                <a:solidFill>
                  <a:srgbClr val="FF0000"/>
                </a:solidFill>
              </a:rPr>
              <a:t> </a:t>
            </a:r>
            <a:r>
              <a:rPr lang="en-US" altLang="en-US" sz="1700" dirty="0"/>
              <a:t>– the actual content of the database at a particular point in time </a:t>
            </a:r>
          </a:p>
          <a:p>
            <a:pPr lvl="1"/>
            <a:r>
              <a:rPr lang="en-US" altLang="en-US" sz="1700" dirty="0"/>
              <a:t>Analogous to the value of a variable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623888" y="146388"/>
            <a:ext cx="8077200" cy="609600"/>
          </a:xfrm>
        </p:spPr>
        <p:txBody>
          <a:bodyPr/>
          <a:lstStyle/>
          <a:p>
            <a:r>
              <a:rPr lang="en-US" altLang="en-US" sz="2800" dirty="0"/>
              <a:t>Definition of  </a:t>
            </a:r>
            <a:r>
              <a:rPr lang="ja-JP" altLang="en-US" sz="2800" dirty="0"/>
              <a:t>“</a:t>
            </a:r>
            <a:r>
              <a:rPr lang="en-US" altLang="ja-JP" sz="2800" dirty="0"/>
              <a:t>some</a:t>
            </a:r>
            <a:r>
              <a:rPr lang="ja-JP" altLang="en-US" sz="2800" dirty="0"/>
              <a:t>”</a:t>
            </a:r>
            <a:r>
              <a:rPr lang="en-US" altLang="ja-JP" sz="2800" dirty="0"/>
              <a:t> Clause</a:t>
            </a:r>
            <a:endParaRPr lang="en-US" altLang="en-US" sz="2800" dirty="0"/>
          </a:p>
        </p:txBody>
      </p:sp>
      <p:sp>
        <p:nvSpPr>
          <p:cNvPr id="52226" name="Rectangle 3"/>
          <p:cNvSpPr>
            <a:spLocks noGrp="1" noChangeArrowheads="1"/>
          </p:cNvSpPr>
          <p:nvPr>
            <p:ph type="body" idx="1"/>
          </p:nvPr>
        </p:nvSpPr>
        <p:spPr>
          <a:xfrm>
            <a:off x="757531" y="1106488"/>
            <a:ext cx="6800849" cy="714375"/>
          </a:xfrm>
        </p:spPr>
        <p:txBody>
          <a:bodyPr>
            <a:normAutofit fontScale="70000" lnSpcReduction="20000"/>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1512888" y="1952625"/>
            <a:ext cx="7805737" cy="4233863"/>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6</a:t>
                </a:r>
              </a:p>
            </p:txBody>
          </p:sp>
        </p:grpSp>
        <p:sp>
          <p:nvSpPr>
            <p:cNvPr id="52229" name="Text Box 8"/>
            <p:cNvSpPr txBox="1">
              <a:spLocks noChangeArrowheads="1"/>
            </p:cNvSpPr>
            <p:nvPr/>
          </p:nvSpPr>
          <p:spPr bwMode="auto">
            <a:xfrm>
              <a:off x="830263" y="2257425"/>
              <a:ext cx="1350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&lt; </a:t>
              </a:r>
              <a:r>
                <a:rPr lang="en-US" altLang="en-US" sz="1800" b="1"/>
                <a:t>some</a:t>
              </a:r>
              <a:endParaRPr lang="en-US" altLang="en-US" sz="1800"/>
            </a:p>
          </p:txBody>
        </p:sp>
        <p:sp>
          <p:nvSpPr>
            <p:cNvPr id="52230" name="Text Box 9"/>
            <p:cNvSpPr txBox="1">
              <a:spLocks noChangeArrowheads="1"/>
            </p:cNvSpPr>
            <p:nvPr/>
          </p:nvSpPr>
          <p:spPr bwMode="auto">
            <a:xfrm>
              <a:off x="2638425" y="2257425"/>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0</a:t>
              </a:r>
            </a:p>
          </p:txBody>
        </p:sp>
        <p:sp>
          <p:nvSpPr>
            <p:cNvPr id="52234" name="Text Box 13"/>
            <p:cNvSpPr txBox="1">
              <a:spLocks noChangeArrowheads="1"/>
            </p:cNvSpPr>
            <p:nvPr/>
          </p:nvSpPr>
          <p:spPr bwMode="auto">
            <a:xfrm>
              <a:off x="2638425" y="34163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2238" name="Text Box 17"/>
            <p:cNvSpPr txBox="1">
              <a:spLocks noChangeArrowheads="1"/>
            </p:cNvSpPr>
            <p:nvPr/>
          </p:nvSpPr>
          <p:spPr bwMode="auto">
            <a:xfrm>
              <a:off x="809625" y="50006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a:t>
              </a:r>
              <a:r>
                <a:rPr lang="en-US" altLang="en-US">
                  <a:latin typeface="Times New Roman" panose="02020603050405020304" pitchFamily="18" charset="0"/>
                  <a:sym typeface="Symbol" panose="05050102010706020507" pitchFamily="18" charset="2"/>
                </a:rPr>
                <a:t></a:t>
              </a:r>
              <a:r>
                <a:rPr lang="en-US" altLang="en-US" sz="1800"/>
                <a:t> </a:t>
              </a:r>
              <a:r>
                <a:rPr lang="en-US" altLang="en-US" sz="1800" b="1"/>
                <a:t>some</a:t>
              </a:r>
            </a:p>
          </p:txBody>
        </p:sp>
        <p:sp>
          <p:nvSpPr>
            <p:cNvPr id="52239" name="Text Box 18"/>
            <p:cNvSpPr txBox="1">
              <a:spLocks noChangeArrowheads="1"/>
            </p:cNvSpPr>
            <p:nvPr/>
          </p:nvSpPr>
          <p:spPr bwMode="auto">
            <a:xfrm>
              <a:off x="2638425" y="5000625"/>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true (since 0 </a:t>
              </a:r>
              <a:r>
                <a:rPr lang="en-US" altLang="en-US">
                  <a:latin typeface="Times New Roman" panose="02020603050405020304" pitchFamily="18" charset="0"/>
                  <a:sym typeface="Symbol" panose="05050102010706020507" pitchFamily="18" charset="2"/>
                </a:rPr>
                <a:t> </a:t>
              </a:r>
              <a:r>
                <a:rPr lang="en-US" altLang="en-US" sz="1800">
                  <a:sym typeface="Symbol" panose="05050102010706020507" pitchFamily="18" charset="2"/>
                </a:rPr>
                <a:t>5)</a:t>
              </a:r>
              <a:endParaRPr lang="en-US" altLang="en-US">
                <a:latin typeface="Times New Roman" panose="02020603050405020304" pitchFamily="18" charset="0"/>
                <a:sym typeface="Symbol" panose="05050102010706020507" pitchFamily="18" charset="2"/>
              </a:endParaRPr>
            </a:p>
          </p:txBody>
        </p:sp>
        <p:sp>
          <p:nvSpPr>
            <p:cNvPr id="52240" name="Text Box 19"/>
            <p:cNvSpPr txBox="1">
              <a:spLocks noChangeArrowheads="1"/>
            </p:cNvSpPr>
            <p:nvPr/>
          </p:nvSpPr>
          <p:spPr bwMode="auto">
            <a:xfrm>
              <a:off x="3738563" y="2486025"/>
              <a:ext cx="487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(read:  5 &lt; some tuple in the relation) </a:t>
              </a:r>
            </a:p>
          </p:txBody>
        </p:sp>
        <p:sp>
          <p:nvSpPr>
            <p:cNvPr id="52241" name="Text Box 20"/>
            <p:cNvSpPr txBox="1">
              <a:spLocks noChangeArrowheads="1"/>
            </p:cNvSpPr>
            <p:nvPr/>
          </p:nvSpPr>
          <p:spPr bwMode="auto">
            <a:xfrm>
              <a:off x="844550" y="3402013"/>
              <a:ext cx="1377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&lt; </a:t>
              </a:r>
              <a:r>
                <a:rPr lang="en-US" altLang="en-US" sz="1800" b="1"/>
                <a:t>some</a:t>
              </a:r>
              <a:endParaRPr lang="en-US" altLang="en-US" sz="1800"/>
            </a:p>
          </p:txBody>
        </p:sp>
        <p:sp>
          <p:nvSpPr>
            <p:cNvPr id="52242" name="Text Box 21"/>
            <p:cNvSpPr txBox="1">
              <a:spLocks noChangeArrowheads="1"/>
            </p:cNvSpPr>
            <p:nvPr/>
          </p:nvSpPr>
          <p:spPr bwMode="auto">
            <a:xfrm>
              <a:off x="2638425" y="415925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true</a:t>
              </a:r>
            </a:p>
          </p:txBody>
        </p:sp>
        <p:sp>
          <p:nvSpPr>
            <p:cNvPr id="52243" name="Text Box 22"/>
            <p:cNvSpPr txBox="1">
              <a:spLocks noChangeArrowheads="1"/>
            </p:cNvSpPr>
            <p:nvPr/>
          </p:nvSpPr>
          <p:spPr bwMode="auto">
            <a:xfrm>
              <a:off x="885825" y="41624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 </a:t>
              </a:r>
              <a:r>
                <a:rPr lang="en-US" altLang="en-US" sz="1800" b="1"/>
                <a:t>some</a:t>
              </a:r>
              <a:endParaRPr lang="en-US" altLang="en-US" sz="1800"/>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800">
                  <a:latin typeface="Arial" panose="020B0604020202020204" pitchFamily="34" charset="0"/>
                </a:rPr>
                <a:t>(= </a:t>
              </a:r>
              <a:r>
                <a:rPr lang="en-US" altLang="en-US" sz="1800" b="1">
                  <a:latin typeface="Arial" panose="020B0604020202020204" pitchFamily="34" charset="0"/>
                </a:rPr>
                <a:t>some</a:t>
              </a:r>
              <a:r>
                <a:rPr lang="en-US" altLang="en-US" sz="1800">
                  <a:latin typeface="Arial" panose="020B0604020202020204" pitchFamily="34" charset="0"/>
                </a:rPr>
                <a:t>) </a:t>
              </a:r>
              <a:r>
                <a:rPr lang="en-US" altLang="en-US" sz="1800">
                  <a:latin typeface="Arial" panose="020B0604020202020204" pitchFamily="34" charset="0"/>
                  <a:sym typeface="Symbol" panose="05050102010706020507" pitchFamily="18" charset="2"/>
                </a:rPr>
                <a:t> </a:t>
              </a:r>
              <a:r>
                <a:rPr lang="en-US" altLang="en-US" sz="1800" b="1">
                  <a:latin typeface="Arial" panose="020B0604020202020204" pitchFamily="34" charset="0"/>
                  <a:sym typeface="Symbol" panose="05050102010706020507" pitchFamily="18" charset="2"/>
                </a:rPr>
                <a:t>in</a:t>
              </a:r>
            </a:p>
            <a:p>
              <a:r>
                <a:rPr lang="en-US" altLang="en-US" sz="1800">
                  <a:latin typeface="Arial" panose="020B0604020202020204" pitchFamily="34" charset="0"/>
                  <a:sym typeface="Symbol" panose="05050102010706020507" pitchFamily="18" charset="2"/>
                </a:rPr>
                <a:t>However, ( </a:t>
              </a:r>
              <a:r>
                <a:rPr lang="en-US" altLang="en-US" sz="1800" b="1">
                  <a:latin typeface="Arial" panose="020B0604020202020204" pitchFamily="34" charset="0"/>
                  <a:sym typeface="Symbol" panose="05050102010706020507" pitchFamily="18" charset="2"/>
                </a:rPr>
                <a:t>some</a:t>
              </a:r>
              <a:r>
                <a:rPr lang="en-US" altLang="en-US" sz="1800">
                  <a:latin typeface="Arial" panose="020B0604020202020204" pitchFamily="34" charset="0"/>
                  <a:sym typeface="Symbol" panose="05050102010706020507" pitchFamily="18" charset="2"/>
                </a:rPr>
                <a:t>)  </a:t>
              </a:r>
              <a:r>
                <a:rPr lang="en-US" altLang="en-US" sz="1800" b="1">
                  <a:latin typeface="Arial" panose="020B0604020202020204" pitchFamily="34" charset="0"/>
                  <a:sym typeface="Symbol" panose="05050102010706020507" pitchFamily="18" charset="2"/>
                </a:rPr>
                <a:t>not in</a:t>
              </a:r>
              <a:endParaRPr lang="en-US" altLang="en-US" sz="1800">
                <a:latin typeface="Arial" panose="020B0604020202020204" pitchFamily="34" charset="0"/>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sz="2800" dirty="0"/>
              <a:t>Set Comparison – </a:t>
            </a:r>
            <a:r>
              <a:rPr lang="ja-JP" altLang="en-US" sz="2800" dirty="0"/>
              <a:t>“</a:t>
            </a:r>
            <a:r>
              <a:rPr lang="en-US" altLang="ja-JP" sz="2800" dirty="0"/>
              <a:t>all</a:t>
            </a:r>
            <a:r>
              <a:rPr lang="ja-JP" altLang="en-US" sz="2800" dirty="0"/>
              <a:t>”</a:t>
            </a:r>
            <a:r>
              <a:rPr lang="en-US" altLang="ja-JP" sz="2800" dirty="0"/>
              <a:t> Clause</a:t>
            </a:r>
            <a:endParaRPr lang="en-US" altLang="en-US" sz="2800" dirty="0"/>
          </a:p>
        </p:txBody>
      </p:sp>
      <p:sp>
        <p:nvSpPr>
          <p:cNvPr id="53250" name="Rectangle 3"/>
          <p:cNvSpPr>
            <a:spLocks noGrp="1" noChangeArrowheads="1"/>
          </p:cNvSpPr>
          <p:nvPr>
            <p:ph type="body" idx="1"/>
          </p:nvPr>
        </p:nvSpPr>
        <p:spPr>
          <a:xfrm>
            <a:off x="768350" y="1108075"/>
            <a:ext cx="7680705" cy="732917"/>
          </a:xfrm>
        </p:spPr>
        <p:txBody>
          <a:bodyPr>
            <a:normAutofit fontScale="92500" lnSpcReduction="10000"/>
          </a:bodyPr>
          <a:lstStyle/>
          <a:p>
            <a:pPr>
              <a:tabLst>
                <a:tab pos="1370013" algn="l"/>
                <a:tab pos="1830388" algn="l"/>
              </a:tabLst>
            </a:pPr>
            <a:r>
              <a:rPr lang="en-US" altLang="en-US" sz="1700" dirty="0"/>
              <a:t>Find the names of all instructors whose salary is greater than the salary of all instructors in the Biology department</a:t>
            </a:r>
            <a:r>
              <a:rPr lang="en-US" altLang="en-US" dirty="0"/>
              <a:t>.</a:t>
            </a:r>
          </a:p>
        </p:txBody>
      </p:sp>
      <p:sp>
        <p:nvSpPr>
          <p:cNvPr id="53251" name="Text Box 4"/>
          <p:cNvSpPr txBox="1">
            <a:spLocks noChangeArrowheads="1"/>
          </p:cNvSpPr>
          <p:nvPr/>
        </p:nvSpPr>
        <p:spPr bwMode="auto">
          <a:xfrm>
            <a:off x="1873314" y="1776986"/>
            <a:ext cx="5018087"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700" b="1" dirty="0"/>
              <a:t>select </a:t>
            </a:r>
            <a:r>
              <a:rPr lang="en-US" altLang="en-US" sz="1700" i="1" dirty="0"/>
              <a:t>name</a:t>
            </a:r>
          </a:p>
          <a:p>
            <a:r>
              <a:rPr lang="en-US" altLang="en-US" sz="1700" b="1" dirty="0"/>
              <a:t>from </a:t>
            </a:r>
            <a:r>
              <a:rPr lang="en-US" altLang="en-US" sz="1700" i="1" dirty="0"/>
              <a:t>instructor</a:t>
            </a:r>
          </a:p>
          <a:p>
            <a:r>
              <a:rPr lang="en-US" altLang="en-US" sz="1700" b="1" dirty="0"/>
              <a:t>where </a:t>
            </a:r>
            <a:r>
              <a:rPr lang="en-US" altLang="en-US" sz="1700" i="1" dirty="0"/>
              <a:t>salary </a:t>
            </a:r>
            <a:r>
              <a:rPr lang="en-US" altLang="en-US" sz="1700" dirty="0"/>
              <a:t>&gt; </a:t>
            </a:r>
            <a:r>
              <a:rPr lang="en-US" altLang="en-US" sz="1700" b="1" dirty="0"/>
              <a:t>all </a:t>
            </a:r>
            <a:r>
              <a:rPr lang="en-US" altLang="en-US" sz="1700" dirty="0"/>
              <a:t>(</a:t>
            </a:r>
            <a:r>
              <a:rPr lang="en-US" altLang="en-US" sz="1700" b="1" dirty="0"/>
              <a:t>select </a:t>
            </a:r>
            <a:r>
              <a:rPr lang="en-US" altLang="en-US" sz="1700" i="1" dirty="0"/>
              <a:t>salary</a:t>
            </a:r>
          </a:p>
          <a:p>
            <a:r>
              <a:rPr lang="en-US" altLang="en-US" sz="1700" b="1" dirty="0"/>
              <a:t>                                from </a:t>
            </a:r>
            <a:r>
              <a:rPr lang="en-US" altLang="en-US" sz="1700" i="1" dirty="0"/>
              <a:t>instructor</a:t>
            </a:r>
          </a:p>
          <a:p>
            <a:r>
              <a:rPr lang="en-US" altLang="en-US" sz="1700" b="1" dirty="0"/>
              <a:t>                                where </a:t>
            </a:r>
            <a:r>
              <a:rPr lang="en-US" altLang="en-US" sz="1700" i="1" dirty="0"/>
              <a:t>dept name </a:t>
            </a:r>
            <a:r>
              <a:rPr lang="en-US" altLang="en-US" sz="1700" dirty="0"/>
              <a:t>= 'Biology');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sz="2800" dirty="0"/>
              <a:t>Definition of </a:t>
            </a:r>
            <a:r>
              <a:rPr lang="ja-JP" altLang="en-US" sz="2800" dirty="0"/>
              <a:t>“</a:t>
            </a:r>
            <a:r>
              <a:rPr lang="en-US" altLang="ja-JP" sz="2800" dirty="0"/>
              <a:t>all</a:t>
            </a:r>
            <a:r>
              <a:rPr lang="ja-JP" altLang="en-US" sz="2800" dirty="0"/>
              <a:t>”</a:t>
            </a:r>
            <a:r>
              <a:rPr lang="en-US" altLang="ja-JP" sz="2800" dirty="0"/>
              <a:t> Clause</a:t>
            </a:r>
            <a:endParaRPr lang="en-US" altLang="en-US" sz="2800" dirty="0"/>
          </a:p>
        </p:txBody>
      </p:sp>
      <p:sp>
        <p:nvSpPr>
          <p:cNvPr id="54274" name="Rectangle 3"/>
          <p:cNvSpPr>
            <a:spLocks noGrp="1" noChangeArrowheads="1"/>
          </p:cNvSpPr>
          <p:nvPr>
            <p:ph type="body" idx="1"/>
          </p:nvPr>
        </p:nvSpPr>
        <p:spPr>
          <a:xfrm>
            <a:off x="768351" y="1122363"/>
            <a:ext cx="6694488" cy="382587"/>
          </a:xfrm>
        </p:spPr>
        <p:txBody>
          <a:bodyPr lIns="90488" tIns="44450" rIns="90488" bIns="44450">
            <a:normAutofit fontScale="70000" lnSpcReduction="20000"/>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1365250" y="1752600"/>
            <a:ext cx="6800850" cy="4219575"/>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6</a:t>
                </a:r>
              </a:p>
            </p:txBody>
          </p:sp>
        </p:grpSp>
        <p:sp>
          <p:nvSpPr>
            <p:cNvPr id="54277" name="Text Box 8"/>
            <p:cNvSpPr txBox="1">
              <a:spLocks noChangeArrowheads="1"/>
            </p:cNvSpPr>
            <p:nvPr/>
          </p:nvSpPr>
          <p:spPr bwMode="auto">
            <a:xfrm>
              <a:off x="1593850" y="2057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&lt; </a:t>
              </a:r>
              <a:r>
                <a:rPr lang="en-US" altLang="en-US" sz="1800" b="1"/>
                <a:t>all</a:t>
              </a:r>
              <a:endParaRPr lang="en-US" altLang="en-US" sz="1800"/>
            </a:p>
          </p:txBody>
        </p:sp>
        <p:sp>
          <p:nvSpPr>
            <p:cNvPr id="54278" name="Text Box 9"/>
            <p:cNvSpPr txBox="1">
              <a:spLocks noChangeArrowheads="1"/>
            </p:cNvSpPr>
            <p:nvPr/>
          </p:nvSpPr>
          <p:spPr bwMode="auto">
            <a:xfrm>
              <a:off x="3152775" y="2057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4</a:t>
              </a:r>
            </a:p>
          </p:txBody>
        </p:sp>
        <p:sp>
          <p:nvSpPr>
            <p:cNvPr id="54282" name="Text Box 13"/>
            <p:cNvSpPr txBox="1">
              <a:spLocks noChangeArrowheads="1"/>
            </p:cNvSpPr>
            <p:nvPr/>
          </p:nvSpPr>
          <p:spPr bwMode="auto">
            <a:xfrm>
              <a:off x="3152775" y="3216275"/>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a:r>
                <a:rPr lang="en-US" altLang="en-US">
                  <a:latin typeface="Times New Roman" panose="02020603050405020304" pitchFamily="18" charset="0"/>
                </a:rPr>
                <a:t>6</a:t>
              </a:r>
            </a:p>
          </p:txBody>
        </p:sp>
        <p:sp>
          <p:nvSpPr>
            <p:cNvPr id="54286" name="Text Box 17"/>
            <p:cNvSpPr txBox="1">
              <a:spLocks noChangeArrowheads="1"/>
            </p:cNvSpPr>
            <p:nvPr/>
          </p:nvSpPr>
          <p:spPr bwMode="auto">
            <a:xfrm>
              <a:off x="1704975" y="4800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a:t>
              </a:r>
              <a:r>
                <a:rPr lang="en-US" altLang="en-US">
                  <a:latin typeface="Times New Roman" panose="02020603050405020304" pitchFamily="18" charset="0"/>
                  <a:sym typeface="Symbol" panose="05050102010706020507" pitchFamily="18" charset="2"/>
                </a:rPr>
                <a:t></a:t>
              </a:r>
              <a:r>
                <a:rPr lang="en-US" altLang="en-US" sz="1800"/>
                <a:t> </a:t>
              </a:r>
              <a:r>
                <a:rPr lang="en-US" altLang="en-US" sz="1800" b="1"/>
                <a:t>all</a:t>
              </a:r>
            </a:p>
          </p:txBody>
        </p:sp>
        <p:sp>
          <p:nvSpPr>
            <p:cNvPr id="54287" name="Text Box 18"/>
            <p:cNvSpPr txBox="1">
              <a:spLocks noChangeArrowheads="1"/>
            </p:cNvSpPr>
            <p:nvPr/>
          </p:nvSpPr>
          <p:spPr bwMode="auto">
            <a:xfrm>
              <a:off x="3163888" y="478631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true (since 5 </a:t>
              </a:r>
              <a:r>
                <a:rPr lang="en-US" altLang="en-US">
                  <a:latin typeface="Times New Roman" panose="02020603050405020304" pitchFamily="18" charset="0"/>
                  <a:sym typeface="Symbol" panose="05050102010706020507" pitchFamily="18" charset="2"/>
                </a:rPr>
                <a:t> </a:t>
              </a:r>
              <a:r>
                <a:rPr lang="en-US" altLang="en-US" sz="1800">
                  <a:sym typeface="Symbol" panose="05050102010706020507" pitchFamily="18" charset="2"/>
                </a:rPr>
                <a:t>4 and 5 </a:t>
              </a:r>
              <a:r>
                <a:rPr lang="en-US" altLang="en-US">
                  <a:latin typeface="Times New Roman" panose="02020603050405020304" pitchFamily="18" charset="0"/>
                  <a:sym typeface="Symbol" panose="05050102010706020507" pitchFamily="18" charset="2"/>
                </a:rPr>
                <a:t></a:t>
              </a:r>
              <a:r>
                <a:rPr lang="en-US" altLang="en-US" sz="1800">
                  <a:sym typeface="Symbol" panose="05050102010706020507" pitchFamily="18" charset="2"/>
                </a:rPr>
                <a:t> 6)</a:t>
              </a:r>
              <a:endParaRPr lang="en-US" altLang="en-US">
                <a:latin typeface="Times New Roman" panose="02020603050405020304" pitchFamily="18" charset="0"/>
                <a:sym typeface="Symbol" panose="05050102010706020507" pitchFamily="18" charset="2"/>
              </a:endParaRPr>
            </a:p>
          </p:txBody>
        </p:sp>
        <p:sp>
          <p:nvSpPr>
            <p:cNvPr id="54288" name="Text Box 19"/>
            <p:cNvSpPr txBox="1">
              <a:spLocks noChangeArrowheads="1"/>
            </p:cNvSpPr>
            <p:nvPr/>
          </p:nvSpPr>
          <p:spPr bwMode="auto">
            <a:xfrm>
              <a:off x="1651000" y="3228975"/>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&lt; </a:t>
              </a:r>
              <a:r>
                <a:rPr lang="en-US" altLang="en-US" sz="1800" b="1"/>
                <a:t>all</a:t>
              </a:r>
              <a:endParaRPr lang="en-US" altLang="en-US" sz="1800"/>
            </a:p>
          </p:txBody>
        </p:sp>
        <p:sp>
          <p:nvSpPr>
            <p:cNvPr id="54289" name="Text Box 20"/>
            <p:cNvSpPr txBox="1">
              <a:spLocks noChangeArrowheads="1"/>
            </p:cNvSpPr>
            <p:nvPr/>
          </p:nvSpPr>
          <p:spPr bwMode="auto">
            <a:xfrm>
              <a:off x="3152775" y="3959225"/>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 = false</a:t>
              </a:r>
            </a:p>
          </p:txBody>
        </p:sp>
        <p:sp>
          <p:nvSpPr>
            <p:cNvPr id="54290" name="Text Box 21"/>
            <p:cNvSpPr txBox="1">
              <a:spLocks noChangeArrowheads="1"/>
            </p:cNvSpPr>
            <p:nvPr/>
          </p:nvSpPr>
          <p:spPr bwMode="auto">
            <a:xfrm>
              <a:off x="1704975" y="3962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spcBef>
                  <a:spcPct val="50000"/>
                </a:spcBef>
              </a:pPr>
              <a:r>
                <a:rPr lang="en-US" altLang="en-US" sz="1800"/>
                <a:t>(5 = </a:t>
              </a:r>
              <a:r>
                <a:rPr lang="en-US" altLang="en-US" sz="1800" b="1"/>
                <a:t>all</a:t>
              </a:r>
              <a:endParaRPr lang="en-US" altLang="en-US" sz="1800"/>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800">
                  <a:latin typeface="Arial" panose="020B0604020202020204" pitchFamily="34" charset="0"/>
                </a:rPr>
                <a:t>(</a:t>
              </a:r>
              <a:r>
                <a:rPr lang="en-US" altLang="en-US" sz="1800">
                  <a:latin typeface="Arial" panose="020B0604020202020204" pitchFamily="34" charset="0"/>
                  <a:sym typeface="Symbol" panose="05050102010706020507" pitchFamily="18" charset="2"/>
                </a:rPr>
                <a:t></a:t>
              </a:r>
              <a:r>
                <a:rPr lang="en-US" altLang="en-US" sz="1800">
                  <a:latin typeface="Arial" panose="020B0604020202020204" pitchFamily="34" charset="0"/>
                </a:rPr>
                <a:t> </a:t>
              </a:r>
              <a:r>
                <a:rPr lang="en-US" altLang="en-US" sz="1800" b="1">
                  <a:latin typeface="Arial" panose="020B0604020202020204" pitchFamily="34" charset="0"/>
                </a:rPr>
                <a:t>all</a:t>
              </a:r>
              <a:r>
                <a:rPr lang="en-US" altLang="en-US" sz="1800">
                  <a:latin typeface="Arial" panose="020B0604020202020204" pitchFamily="34" charset="0"/>
                </a:rPr>
                <a:t>) </a:t>
              </a:r>
              <a:r>
                <a:rPr lang="en-US" altLang="en-US" sz="1800">
                  <a:latin typeface="Arial" panose="020B0604020202020204" pitchFamily="34" charset="0"/>
                  <a:sym typeface="Symbol" panose="05050102010706020507" pitchFamily="18" charset="2"/>
                </a:rPr>
                <a:t> </a:t>
              </a:r>
              <a:r>
                <a:rPr lang="en-US" altLang="en-US" sz="1800" b="1">
                  <a:latin typeface="Arial" panose="020B0604020202020204" pitchFamily="34" charset="0"/>
                  <a:sym typeface="Symbol" panose="05050102010706020507" pitchFamily="18" charset="2"/>
                </a:rPr>
                <a:t>not in</a:t>
              </a:r>
            </a:p>
            <a:p>
              <a:r>
                <a:rPr lang="en-US" altLang="en-US" sz="1800">
                  <a:latin typeface="Arial" panose="020B0604020202020204" pitchFamily="34" charset="0"/>
                  <a:sym typeface="Symbol" panose="05050102010706020507" pitchFamily="18" charset="2"/>
                </a:rPr>
                <a:t>However, (= </a:t>
              </a:r>
              <a:r>
                <a:rPr lang="en-US" altLang="en-US" sz="1800" b="1">
                  <a:latin typeface="Arial" panose="020B0604020202020204" pitchFamily="34" charset="0"/>
                  <a:sym typeface="Symbol" panose="05050102010706020507" pitchFamily="18" charset="2"/>
                </a:rPr>
                <a:t>all</a:t>
              </a:r>
              <a:r>
                <a:rPr lang="en-US" altLang="en-US" sz="1800">
                  <a:latin typeface="Arial" panose="020B0604020202020204" pitchFamily="34" charset="0"/>
                  <a:sym typeface="Symbol" panose="05050102010706020507" pitchFamily="18" charset="2"/>
                </a:rPr>
                <a:t>)  </a:t>
              </a:r>
              <a:r>
                <a:rPr lang="en-US" altLang="en-US" sz="1800" b="1">
                  <a:latin typeface="Arial" panose="020B0604020202020204" pitchFamily="34" charset="0"/>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sz="2800" dirty="0"/>
              <a:t>Test for Empty Relations</a:t>
            </a:r>
          </a:p>
        </p:txBody>
      </p:sp>
      <p:sp>
        <p:nvSpPr>
          <p:cNvPr id="55298" name="Rectangle 3"/>
          <p:cNvSpPr>
            <a:spLocks noGrp="1" noChangeArrowheads="1"/>
          </p:cNvSpPr>
          <p:nvPr>
            <p:ph type="body" idx="1"/>
          </p:nvPr>
        </p:nvSpPr>
        <p:spPr>
          <a:xfrm>
            <a:off x="768351" y="1106488"/>
            <a:ext cx="7603292" cy="2782760"/>
          </a:xfrm>
        </p:spPr>
        <p:txBody>
          <a:bodyPr/>
          <a:lstStyle/>
          <a:p>
            <a:r>
              <a:rPr lang="en-US" altLang="en-US" sz="1700" dirty="0"/>
              <a:t>The </a:t>
            </a:r>
            <a:r>
              <a:rPr lang="en-US" altLang="en-US" sz="1700" b="1" dirty="0"/>
              <a:t>exists</a:t>
            </a:r>
            <a:r>
              <a:rPr lang="en-US" altLang="en-US" sz="1700" dirty="0"/>
              <a:t> construct returns the value </a:t>
            </a:r>
            <a:r>
              <a:rPr lang="en-US" altLang="en-US" sz="1700" b="1" dirty="0"/>
              <a:t>true</a:t>
            </a:r>
            <a:r>
              <a:rPr lang="en-US" altLang="en-US" sz="1700" dirty="0"/>
              <a:t> if the argument subquery is nonempty.</a:t>
            </a:r>
          </a:p>
          <a:p>
            <a:r>
              <a:rPr lang="en-US" altLang="en-US" sz="1700" b="1" dirty="0"/>
              <a:t>exists </a:t>
            </a:r>
            <a:r>
              <a:rPr lang="en-US" altLang="en-US" sz="1700" i="1" dirty="0"/>
              <a:t> r </a:t>
            </a:r>
            <a:r>
              <a:rPr lang="en-US" altLang="en-US" sz="1700" dirty="0">
                <a:sym typeface="Symbol" panose="05050102010706020507" pitchFamily="18" charset="2"/>
              </a:rPr>
              <a:t> </a:t>
            </a:r>
            <a:r>
              <a:rPr lang="en-US" altLang="en-US" sz="1700" i="1" dirty="0">
                <a:sym typeface="Symbol" panose="05050102010706020507" pitchFamily="18" charset="2"/>
              </a:rPr>
              <a:t>r </a:t>
            </a:r>
            <a:r>
              <a:rPr lang="en-US" altLang="en-US" sz="1700" dirty="0">
                <a:sym typeface="Symbol" panose="05050102010706020507" pitchFamily="18" charset="2"/>
              </a:rPr>
              <a:t> </a:t>
            </a:r>
            <a:r>
              <a:rPr lang="en-US" altLang="en-US" sz="1700" i="1" dirty="0"/>
              <a:t>Ø</a:t>
            </a:r>
            <a:endParaRPr lang="en-US" altLang="en-US" sz="1700" dirty="0">
              <a:sym typeface="Symbol" panose="05050102010706020507" pitchFamily="18" charset="2"/>
            </a:endParaRPr>
          </a:p>
          <a:p>
            <a:r>
              <a:rPr lang="en-US" altLang="en-US" sz="1700" b="1" dirty="0">
                <a:sym typeface="Symbol" panose="05050102010706020507" pitchFamily="18" charset="2"/>
              </a:rPr>
              <a:t>not exists </a:t>
            </a:r>
            <a:r>
              <a:rPr lang="en-US" altLang="en-US" sz="1700" i="1" dirty="0"/>
              <a:t>r </a:t>
            </a:r>
            <a:r>
              <a:rPr lang="en-US" altLang="en-US" sz="1700" dirty="0">
                <a:sym typeface="Symbol" panose="05050102010706020507" pitchFamily="18" charset="2"/>
              </a:rPr>
              <a:t> </a:t>
            </a:r>
            <a:r>
              <a:rPr lang="en-US" altLang="en-US" sz="1700" i="1" dirty="0">
                <a:sym typeface="Symbol" panose="05050102010706020507" pitchFamily="18" charset="2"/>
              </a:rPr>
              <a:t>r </a:t>
            </a:r>
            <a:r>
              <a:rPr lang="en-US" altLang="en-US" sz="1700" dirty="0">
                <a:sym typeface="Symbol" panose="05050102010706020507" pitchFamily="18" charset="2"/>
              </a:rPr>
              <a:t>= </a:t>
            </a:r>
            <a:r>
              <a:rPr lang="en-US" altLang="en-US" sz="1700" i="1" dirty="0"/>
              <a:t>Ø</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sz="2800" dirty="0"/>
              <a:t>Use of </a:t>
            </a:r>
            <a:r>
              <a:rPr lang="ja-JP" altLang="en-US" sz="2800" dirty="0"/>
              <a:t>“</a:t>
            </a:r>
            <a:r>
              <a:rPr lang="en-US" altLang="ja-JP" sz="2800" dirty="0"/>
              <a:t>exists</a:t>
            </a:r>
            <a:r>
              <a:rPr lang="ja-JP" altLang="en-US" sz="2800" dirty="0"/>
              <a:t>”</a:t>
            </a:r>
            <a:r>
              <a:rPr lang="en-US" altLang="ja-JP" sz="2800" dirty="0"/>
              <a:t> Clause</a:t>
            </a:r>
            <a:endParaRPr lang="en-US" altLang="en-US" sz="2800" dirty="0"/>
          </a:p>
        </p:txBody>
      </p:sp>
      <p:sp>
        <p:nvSpPr>
          <p:cNvPr id="56322" name="Rectangle 3"/>
          <p:cNvSpPr>
            <a:spLocks noGrp="1" noChangeArrowheads="1"/>
          </p:cNvSpPr>
          <p:nvPr>
            <p:ph type="body" idx="1"/>
          </p:nvPr>
        </p:nvSpPr>
        <p:spPr>
          <a:xfrm>
            <a:off x="768350" y="1093788"/>
            <a:ext cx="7851697" cy="4903787"/>
          </a:xfrm>
        </p:spPr>
        <p:txBody>
          <a:bodyPr/>
          <a:lstStyle/>
          <a:p>
            <a:r>
              <a:rPr lang="en-US" altLang="en-US" sz="1700" dirty="0"/>
              <a:t>Yet another way of specifying the query “Find all courses taught in both the Fall 2017 semester and in the Spring 2018 semester”</a:t>
            </a:r>
          </a:p>
          <a:p>
            <a:pPr>
              <a:buFont typeface="Monotype Sorts" charset="2"/>
              <a:buNone/>
            </a:pPr>
            <a:r>
              <a:rPr lang="en-US" altLang="en-US" sz="1700" b="1" dirty="0"/>
              <a:t>	   select </a:t>
            </a:r>
            <a:r>
              <a:rPr lang="en-US" altLang="en-US" sz="1700" i="1" dirty="0" err="1"/>
              <a:t>course_id</a:t>
            </a:r>
            <a:br>
              <a:rPr lang="en-US" altLang="en-US" sz="1700" i="1" dirty="0"/>
            </a:br>
            <a:r>
              <a:rPr lang="en-US" altLang="en-US" sz="1700" i="1" dirty="0"/>
              <a:t>   </a:t>
            </a:r>
            <a:r>
              <a:rPr lang="en-US" altLang="en-US" sz="1700" b="1" dirty="0"/>
              <a:t>from </a:t>
            </a:r>
            <a:r>
              <a:rPr lang="en-US" altLang="en-US" sz="1700" i="1" dirty="0"/>
              <a:t>section </a:t>
            </a:r>
            <a:r>
              <a:rPr lang="en-US" altLang="en-US" sz="1700" b="1" dirty="0"/>
              <a:t>as </a:t>
            </a:r>
            <a:r>
              <a:rPr lang="en-US" altLang="en-US" sz="1700" i="1" dirty="0"/>
              <a:t>S</a:t>
            </a:r>
            <a:br>
              <a:rPr lang="en-US" altLang="en-US" sz="1700" i="1" dirty="0"/>
            </a:br>
            <a:r>
              <a:rPr lang="en-US" altLang="en-US" sz="1700" i="1" dirty="0"/>
              <a:t>   </a:t>
            </a:r>
            <a:r>
              <a:rPr lang="en-US" altLang="en-US" sz="1700" b="1" dirty="0"/>
              <a:t>where </a:t>
            </a:r>
            <a:r>
              <a:rPr lang="en-US" altLang="en-US" sz="1700" i="1" dirty="0"/>
              <a:t>semester </a:t>
            </a:r>
            <a:r>
              <a:rPr lang="en-US" altLang="en-US" sz="1700" dirty="0"/>
              <a:t>= 'Fall' </a:t>
            </a:r>
            <a:r>
              <a:rPr lang="en-US" altLang="en-US" sz="1700" b="1" dirty="0"/>
              <a:t>and </a:t>
            </a:r>
            <a:r>
              <a:rPr lang="en-US" altLang="en-US" sz="1700" i="1" dirty="0"/>
              <a:t>year </a:t>
            </a:r>
            <a:r>
              <a:rPr lang="en-US" altLang="en-US" sz="1700" dirty="0"/>
              <a:t>= 2017 </a:t>
            </a:r>
            <a:r>
              <a:rPr lang="en-US" altLang="en-US" sz="1700" b="1" dirty="0"/>
              <a:t>and </a:t>
            </a:r>
            <a:br>
              <a:rPr lang="en-US" altLang="en-US" sz="1700" b="1" dirty="0"/>
            </a:br>
            <a:r>
              <a:rPr lang="en-US" altLang="en-US" sz="1700" b="1" dirty="0"/>
              <a:t>               exists  </a:t>
            </a:r>
            <a:r>
              <a:rPr lang="en-US" altLang="en-US" sz="1700" dirty="0"/>
              <a:t>(</a:t>
            </a:r>
            <a:r>
              <a:rPr lang="en-US" altLang="en-US" sz="1700" b="1" dirty="0"/>
              <a:t>select </a:t>
            </a:r>
            <a:r>
              <a:rPr lang="en-US" altLang="en-US" sz="1700" dirty="0"/>
              <a:t>*</a:t>
            </a:r>
            <a:br>
              <a:rPr lang="en-US" altLang="en-US" sz="1700" dirty="0"/>
            </a:br>
            <a:r>
              <a:rPr lang="en-US" altLang="en-US" sz="1700" dirty="0"/>
              <a:t>                            </a:t>
            </a:r>
            <a:r>
              <a:rPr lang="en-US" altLang="en-US" sz="1700" b="1" dirty="0"/>
              <a:t>from </a:t>
            </a:r>
            <a:r>
              <a:rPr lang="en-US" altLang="en-US" sz="1700" i="1" dirty="0"/>
              <a:t>section </a:t>
            </a:r>
            <a:r>
              <a:rPr lang="en-US" altLang="en-US" sz="1700" b="1" dirty="0"/>
              <a:t>as </a:t>
            </a:r>
            <a:r>
              <a:rPr lang="en-US" altLang="en-US" sz="1700" i="1" dirty="0"/>
              <a:t>T</a:t>
            </a:r>
            <a:br>
              <a:rPr lang="en-US" altLang="en-US" sz="1700" i="1" dirty="0"/>
            </a:br>
            <a:r>
              <a:rPr lang="en-US" altLang="en-US" sz="1700" i="1" dirty="0"/>
              <a:t>                            </a:t>
            </a:r>
            <a:r>
              <a:rPr lang="en-US" altLang="en-US" sz="1700" b="1" dirty="0"/>
              <a:t>where </a:t>
            </a:r>
            <a:r>
              <a:rPr lang="en-US" altLang="en-US" sz="1700" i="1" dirty="0"/>
              <a:t>semester </a:t>
            </a:r>
            <a:r>
              <a:rPr lang="en-US" altLang="en-US" sz="1700" dirty="0"/>
              <a:t>= 'Spring' </a:t>
            </a:r>
            <a:r>
              <a:rPr lang="en-US" altLang="en-US" sz="1700" b="1" dirty="0"/>
              <a:t>and </a:t>
            </a:r>
            <a:r>
              <a:rPr lang="en-US" altLang="en-US" sz="1700" i="1" dirty="0"/>
              <a:t>year</a:t>
            </a:r>
            <a:r>
              <a:rPr lang="en-US" altLang="en-US" sz="1700" dirty="0"/>
              <a:t>= 2018 </a:t>
            </a:r>
            <a:br>
              <a:rPr lang="en-US" altLang="en-US" sz="1700" dirty="0"/>
            </a:br>
            <a:r>
              <a:rPr lang="en-US" altLang="en-US" sz="1700" dirty="0"/>
              <a:t>                                        </a:t>
            </a:r>
            <a:r>
              <a:rPr lang="en-US" altLang="en-US" sz="1700" b="1" dirty="0"/>
              <a:t>and </a:t>
            </a:r>
            <a:r>
              <a:rPr lang="en-US" altLang="en-US" sz="1700" i="1" dirty="0" err="1"/>
              <a:t>S</a:t>
            </a:r>
            <a:r>
              <a:rPr lang="en-US" altLang="en-US" sz="1700" dirty="0" err="1"/>
              <a:t>.</a:t>
            </a:r>
            <a:r>
              <a:rPr lang="en-US" altLang="en-US" sz="1700" i="1" dirty="0" err="1"/>
              <a:t>course_id</a:t>
            </a:r>
            <a:r>
              <a:rPr lang="en-US" altLang="en-US" sz="1700" i="1" dirty="0"/>
              <a:t> </a:t>
            </a:r>
            <a:r>
              <a:rPr lang="en-US" altLang="en-US" sz="1700" dirty="0"/>
              <a:t>= </a:t>
            </a:r>
            <a:r>
              <a:rPr lang="en-US" altLang="en-US" sz="1700" i="1" dirty="0" err="1"/>
              <a:t>T</a:t>
            </a:r>
            <a:r>
              <a:rPr lang="en-US" altLang="en-US" sz="1700" dirty="0" err="1"/>
              <a:t>.</a:t>
            </a:r>
            <a:r>
              <a:rPr lang="en-US" altLang="en-US" sz="1700" i="1" dirty="0" err="1"/>
              <a:t>course_id</a:t>
            </a:r>
            <a:r>
              <a:rPr lang="en-US" altLang="en-US" sz="1700" dirty="0"/>
              <a:t>);</a:t>
            </a:r>
          </a:p>
          <a:p>
            <a:pPr>
              <a:buFont typeface="Monotype Sorts" charset="2"/>
              <a:buNone/>
            </a:pPr>
            <a:r>
              <a:rPr lang="en-US" altLang="en-US" sz="800" dirty="0"/>
              <a:t> </a:t>
            </a:r>
          </a:p>
          <a:p>
            <a:r>
              <a:rPr lang="en-US" altLang="en-US" sz="1700" b="1" dirty="0">
                <a:solidFill>
                  <a:srgbClr val="002060"/>
                </a:solidFill>
              </a:rPr>
              <a:t>Correlation name</a:t>
            </a:r>
            <a:r>
              <a:rPr lang="en-US" altLang="en-US" sz="1700" dirty="0"/>
              <a:t> – variable S  in the outer query</a:t>
            </a:r>
            <a:endParaRPr lang="en-US" altLang="en-US" sz="1700" b="1" dirty="0">
              <a:solidFill>
                <a:srgbClr val="000099"/>
              </a:solidFill>
            </a:endParaRPr>
          </a:p>
          <a:p>
            <a:r>
              <a:rPr lang="en-US" altLang="en-US" sz="1700" b="1" dirty="0">
                <a:solidFill>
                  <a:srgbClr val="002060"/>
                </a:solidFill>
              </a:rPr>
              <a:t>Correlated subquery </a:t>
            </a:r>
            <a:r>
              <a:rPr lang="en-US" altLang="en-US" sz="1700" dirty="0"/>
              <a:t>– the inner query</a:t>
            </a:r>
          </a:p>
          <a:p>
            <a:pPr>
              <a:buFont typeface="Monotype Sorts" charset="2"/>
              <a:buNone/>
            </a:pPr>
            <a:endParaRPr lang="en-US" altLang="en-US" b="1" dirty="0">
              <a:solidFill>
                <a:srgbClr val="000099"/>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sz="2800" dirty="0"/>
              <a:t>Use of </a:t>
            </a:r>
            <a:r>
              <a:rPr lang="ja-JP" altLang="en-US" sz="2800" dirty="0"/>
              <a:t>“</a:t>
            </a:r>
            <a:r>
              <a:rPr lang="en-US" altLang="ja-JP" sz="2800" dirty="0"/>
              <a:t>not exists</a:t>
            </a:r>
            <a:r>
              <a:rPr lang="ja-JP" altLang="en-US" sz="2800" dirty="0"/>
              <a:t>”</a:t>
            </a:r>
            <a:r>
              <a:rPr lang="en-US" altLang="ja-JP" sz="2800" dirty="0"/>
              <a:t> Clause</a:t>
            </a:r>
            <a:endParaRPr lang="en-US" altLang="en-US" sz="2800" dirty="0"/>
          </a:p>
        </p:txBody>
      </p:sp>
      <p:sp>
        <p:nvSpPr>
          <p:cNvPr id="57346" name="Rectangle 3"/>
          <p:cNvSpPr>
            <a:spLocks noGrp="1" noChangeArrowheads="1"/>
          </p:cNvSpPr>
          <p:nvPr>
            <p:ph type="body" idx="1"/>
          </p:nvPr>
        </p:nvSpPr>
        <p:spPr>
          <a:xfrm>
            <a:off x="768351" y="1106488"/>
            <a:ext cx="7570436" cy="4611924"/>
          </a:xfrm>
        </p:spPr>
        <p:txBody>
          <a:bodyPr/>
          <a:lstStyle/>
          <a:p>
            <a:pPr>
              <a:tabLst>
                <a:tab pos="461963" algn="l"/>
                <a:tab pos="1027113" algn="l"/>
                <a:tab pos="1547813" algn="l"/>
              </a:tabLst>
            </a:pPr>
            <a:r>
              <a:rPr lang="en-US" altLang="en-US" sz="1700" dirty="0"/>
              <a:t>Find all students who have taken all courses offered in the Biology department.</a:t>
            </a:r>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endParaRPr lang="en-US" altLang="en-US" sz="1700" dirty="0"/>
          </a:p>
          <a:p>
            <a:pPr>
              <a:tabLst>
                <a:tab pos="461963" algn="l"/>
                <a:tab pos="1027113" algn="l"/>
                <a:tab pos="1547813" algn="l"/>
              </a:tabLst>
            </a:pPr>
            <a:r>
              <a:rPr lang="en-US" altLang="en-US" sz="1700" dirty="0"/>
              <a:t>Note that X – Y = Ø   </a:t>
            </a:r>
            <a:r>
              <a:rPr lang="en-US" altLang="en-US" sz="1700" dirty="0">
                <a:sym typeface="Symbol" panose="05050102010706020507" pitchFamily="18" charset="2"/>
              </a:rPr>
              <a:t>   X Y</a:t>
            </a:r>
            <a:endParaRPr lang="en-US" altLang="en-US" sz="1700" dirty="0"/>
          </a:p>
          <a:p>
            <a:pPr>
              <a:tabLst>
                <a:tab pos="461963" algn="l"/>
                <a:tab pos="1027113" algn="l"/>
                <a:tab pos="1547813" algn="l"/>
              </a:tabLst>
            </a:pPr>
            <a:r>
              <a:rPr lang="en-US" altLang="en-US" sz="1700" dirty="0">
                <a:sym typeface="Symbol" panose="05050102010706020507" pitchFamily="18" charset="2"/>
              </a:rPr>
              <a:t>Note: Cannot write this query using = all and its variants</a:t>
            </a:r>
            <a:endParaRPr lang="en-US" altLang="en-US" sz="1700" dirty="0"/>
          </a:p>
        </p:txBody>
      </p:sp>
      <p:sp>
        <p:nvSpPr>
          <p:cNvPr id="57347" name="Text Box 4"/>
          <p:cNvSpPr txBox="1">
            <a:spLocks noChangeArrowheads="1"/>
          </p:cNvSpPr>
          <p:nvPr/>
        </p:nvSpPr>
        <p:spPr bwMode="auto">
          <a:xfrm>
            <a:off x="1736500" y="1785366"/>
            <a:ext cx="6834476" cy="358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kumimoji="1" lang="en-US" altLang="en-US" sz="1600" b="1" dirty="0"/>
              <a:t>select distinct </a:t>
            </a:r>
            <a:r>
              <a:rPr kumimoji="1" lang="en-US" altLang="en-US" sz="1600" i="1" dirty="0"/>
              <a:t>S</a:t>
            </a:r>
            <a:r>
              <a:rPr kumimoji="1" lang="en-US" altLang="en-US" sz="1600" dirty="0"/>
              <a:t>.</a:t>
            </a:r>
            <a:r>
              <a:rPr kumimoji="1" lang="en-US" altLang="en-US" sz="1600" i="1" dirty="0"/>
              <a:t>ID</a:t>
            </a:r>
            <a:r>
              <a:rPr kumimoji="1" lang="en-US" altLang="en-US" sz="1600" dirty="0"/>
              <a:t>, </a:t>
            </a:r>
            <a:r>
              <a:rPr kumimoji="1" lang="en-US" altLang="en-US" sz="1600" i="1" dirty="0"/>
              <a:t>S</a:t>
            </a:r>
            <a:r>
              <a:rPr kumimoji="1" lang="en-US" altLang="en-US" sz="1600" dirty="0"/>
              <a:t>.</a:t>
            </a:r>
            <a:r>
              <a:rPr kumimoji="1" lang="en-US" altLang="en-US" sz="1600" i="1" dirty="0"/>
              <a:t>name</a:t>
            </a:r>
          </a:p>
          <a:p>
            <a:r>
              <a:rPr kumimoji="1" lang="en-US" altLang="en-US" sz="1600" b="1" dirty="0"/>
              <a:t>from </a:t>
            </a:r>
            <a:r>
              <a:rPr kumimoji="1" lang="en-US" altLang="en-US" sz="1600" i="1" dirty="0"/>
              <a:t>student </a:t>
            </a:r>
            <a:r>
              <a:rPr kumimoji="1" lang="en-US" altLang="en-US" sz="1600" b="1" dirty="0"/>
              <a:t>as </a:t>
            </a:r>
            <a:r>
              <a:rPr kumimoji="1" lang="en-US" altLang="en-US" sz="1600" i="1" dirty="0"/>
              <a:t>S</a:t>
            </a:r>
          </a:p>
          <a:p>
            <a:r>
              <a:rPr kumimoji="1" lang="en-US" altLang="en-US" sz="1600" b="1" dirty="0"/>
              <a:t>where not exists </a:t>
            </a:r>
            <a:r>
              <a:rPr kumimoji="1" lang="en-US" altLang="en-US" sz="1600" dirty="0"/>
              <a:t>( (</a:t>
            </a:r>
            <a:r>
              <a:rPr kumimoji="1" lang="en-US" altLang="en-US" sz="1600" b="1" dirty="0"/>
              <a:t>select </a:t>
            </a:r>
            <a:r>
              <a:rPr kumimoji="1" lang="en-US" altLang="en-US" sz="1600" i="1" dirty="0" err="1"/>
              <a:t>course_id</a:t>
            </a:r>
            <a:endParaRPr kumimoji="1" lang="en-US" altLang="en-US" sz="1600" i="1" dirty="0"/>
          </a:p>
          <a:p>
            <a:r>
              <a:rPr kumimoji="1" lang="en-US" altLang="en-US" sz="1600" b="1" dirty="0"/>
              <a:t>                                 from </a:t>
            </a:r>
            <a:r>
              <a:rPr kumimoji="1" lang="en-US" altLang="en-US" sz="1600" i="1" dirty="0"/>
              <a:t>course</a:t>
            </a:r>
          </a:p>
          <a:p>
            <a:r>
              <a:rPr kumimoji="1" lang="en-US" altLang="en-US" sz="1600" b="1" dirty="0"/>
              <a:t>                                 where </a:t>
            </a:r>
            <a:r>
              <a:rPr kumimoji="1" lang="en-US" altLang="en-US" sz="1600" i="1" dirty="0" err="1"/>
              <a:t>dept_name</a:t>
            </a:r>
            <a:r>
              <a:rPr kumimoji="1" lang="en-US" altLang="en-US" sz="1600" i="1" dirty="0"/>
              <a:t> </a:t>
            </a:r>
            <a:r>
              <a:rPr kumimoji="1" lang="en-US" altLang="en-US" sz="1600" dirty="0"/>
              <a:t>= 'Biology')</a:t>
            </a:r>
          </a:p>
          <a:p>
            <a:r>
              <a:rPr kumimoji="1" lang="en-US" altLang="en-US" sz="1600" b="1" dirty="0"/>
              <a:t>                               except</a:t>
            </a:r>
          </a:p>
          <a:p>
            <a:r>
              <a:rPr kumimoji="1" lang="en-US" altLang="en-US" sz="1600" dirty="0"/>
              <a:t>                                 (</a:t>
            </a:r>
            <a:r>
              <a:rPr kumimoji="1" lang="en-US" altLang="en-US" sz="1600" b="1" dirty="0"/>
              <a:t>select </a:t>
            </a:r>
            <a:r>
              <a:rPr kumimoji="1" lang="en-US" altLang="en-US" sz="1600" i="1" dirty="0" err="1"/>
              <a:t>T</a:t>
            </a:r>
            <a:r>
              <a:rPr kumimoji="1" lang="en-US" altLang="en-US" sz="1600" dirty="0" err="1"/>
              <a:t>.</a:t>
            </a:r>
            <a:r>
              <a:rPr kumimoji="1" lang="en-US" altLang="en-US" sz="1600" i="1" dirty="0" err="1"/>
              <a:t>course_id</a:t>
            </a:r>
            <a:endParaRPr kumimoji="1" lang="en-US" altLang="en-US" sz="1600" i="1" dirty="0"/>
          </a:p>
          <a:p>
            <a:r>
              <a:rPr kumimoji="1" lang="en-US" altLang="en-US" sz="1600" b="1" dirty="0"/>
              <a:t>                                   from </a:t>
            </a:r>
            <a:r>
              <a:rPr kumimoji="1" lang="en-US" altLang="en-US" sz="1600" i="1" dirty="0"/>
              <a:t>takes </a:t>
            </a:r>
            <a:r>
              <a:rPr kumimoji="1" lang="en-US" altLang="en-US" sz="1600" b="1" dirty="0"/>
              <a:t>as </a:t>
            </a:r>
            <a:r>
              <a:rPr kumimoji="1" lang="en-US" altLang="en-US" sz="1600" i="1" dirty="0"/>
              <a:t>T</a:t>
            </a:r>
          </a:p>
          <a:p>
            <a:r>
              <a:rPr kumimoji="1" lang="en-US" altLang="en-US" sz="1600" b="1" dirty="0"/>
              <a:t>                                   where </a:t>
            </a:r>
            <a:r>
              <a:rPr kumimoji="1" lang="en-US" altLang="en-US" sz="1600" i="1" dirty="0"/>
              <a:t>S</a:t>
            </a:r>
            <a:r>
              <a:rPr kumimoji="1" lang="en-US" altLang="en-US" sz="1600" dirty="0"/>
              <a:t>.</a:t>
            </a:r>
            <a:r>
              <a:rPr kumimoji="1" lang="en-US" altLang="en-US" sz="1600" i="1" dirty="0"/>
              <a:t>ID </a:t>
            </a:r>
            <a:r>
              <a:rPr kumimoji="1" lang="en-US" altLang="en-US" sz="1600" dirty="0"/>
              <a:t>= </a:t>
            </a:r>
            <a:r>
              <a:rPr kumimoji="1" lang="en-US" altLang="en-US" sz="1600" i="1" dirty="0"/>
              <a:t>T</a:t>
            </a:r>
            <a:r>
              <a:rPr kumimoji="1" lang="en-US" altLang="en-US" sz="1600" dirty="0"/>
              <a:t>.</a:t>
            </a:r>
            <a:r>
              <a:rPr kumimoji="1" lang="en-US" altLang="en-US" sz="1600" i="1" dirty="0"/>
              <a:t>ID</a:t>
            </a:r>
            <a:r>
              <a:rPr kumimoji="1" lang="en-US" altLang="en-US" sz="1600" dirty="0"/>
              <a:t>));</a:t>
            </a:r>
          </a:p>
          <a:p>
            <a:pPr marL="285750">
              <a:buClr>
                <a:srgbClr val="FF9933"/>
              </a:buClr>
              <a:buSzPct val="110000"/>
            </a:pPr>
            <a:endParaRPr kumimoji="1" lang="en-US" altLang="en-US" sz="1600" dirty="0"/>
          </a:p>
          <a:p>
            <a:pPr marL="571500" indent="-285750">
              <a:buClr>
                <a:srgbClr val="FF9933"/>
              </a:buClr>
              <a:buSzPct val="110000"/>
              <a:buFont typeface="Arial" panose="020B0604020202020204" pitchFamily="34" charset="0"/>
              <a:buChar char="•"/>
            </a:pPr>
            <a:r>
              <a:rPr kumimoji="1" lang="en-US" altLang="en-US" sz="1700" dirty="0"/>
              <a:t>First nested query lists all courses offered in Biology</a:t>
            </a:r>
          </a:p>
          <a:p>
            <a:pPr marL="571500" indent="-285750">
              <a:buClr>
                <a:srgbClr val="FF9933"/>
              </a:buClr>
              <a:buSzPct val="110000"/>
              <a:buFont typeface="Arial" panose="020B0604020202020204" pitchFamily="34" charset="0"/>
              <a:buChar char="•"/>
            </a:pPr>
            <a:r>
              <a:rPr kumimoji="1" lang="en-US" altLang="en-US" sz="1700" dirty="0"/>
              <a:t>Second nested query lists all courses a particular student took</a:t>
            </a:r>
          </a:p>
          <a:p>
            <a:pPr marL="285750">
              <a:buClr>
                <a:srgbClr val="FF9933"/>
              </a:buClr>
              <a:buSzPct val="90000"/>
            </a:pPr>
            <a:endParaRPr kumimoji="1" lang="en-US" altLang="en-US" sz="1700" dirty="0"/>
          </a:p>
          <a:p>
            <a:endParaRPr kumimoji="1" lang="en-US" altLang="en-US" sz="16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781050" y="152400"/>
            <a:ext cx="8077200" cy="609600"/>
          </a:xfrm>
        </p:spPr>
        <p:txBody>
          <a:bodyPr/>
          <a:lstStyle/>
          <a:p>
            <a:r>
              <a:rPr lang="en-US" altLang="en-US" sz="2800" dirty="0"/>
              <a:t>Test for Absence of Duplicate Tuples</a:t>
            </a:r>
          </a:p>
        </p:txBody>
      </p:sp>
      <p:sp>
        <p:nvSpPr>
          <p:cNvPr id="58370" name="Rectangle 3"/>
          <p:cNvSpPr>
            <a:spLocks noGrp="1" noChangeArrowheads="1"/>
          </p:cNvSpPr>
          <p:nvPr>
            <p:ph type="body" idx="1"/>
          </p:nvPr>
        </p:nvSpPr>
        <p:spPr>
          <a:xfrm>
            <a:off x="781050" y="1100646"/>
            <a:ext cx="7499160" cy="4367212"/>
          </a:xfrm>
        </p:spPr>
        <p:txBody>
          <a:bodyPr/>
          <a:lstStyle/>
          <a:p>
            <a:pPr>
              <a:tabLst>
                <a:tab pos="803275" algn="l"/>
                <a:tab pos="1547813" algn="l"/>
              </a:tabLst>
            </a:pPr>
            <a:r>
              <a:rPr lang="en-US" altLang="en-US" sz="1700" dirty="0"/>
              <a:t>The </a:t>
            </a:r>
            <a:r>
              <a:rPr lang="en-US" altLang="en-US" sz="1700" b="1" dirty="0">
                <a:solidFill>
                  <a:srgbClr val="002060"/>
                </a:solidFill>
              </a:rPr>
              <a:t>unique</a:t>
            </a:r>
            <a:r>
              <a:rPr lang="en-US" altLang="en-US" sz="1700" dirty="0"/>
              <a:t> construct tests whether a subquery has any duplicate tuples in its result.</a:t>
            </a:r>
          </a:p>
          <a:p>
            <a:pPr>
              <a:tabLst>
                <a:tab pos="803275" algn="l"/>
                <a:tab pos="1547813" algn="l"/>
              </a:tabLst>
            </a:pPr>
            <a:r>
              <a:rPr lang="en-US" altLang="en-US" sz="1700" dirty="0"/>
              <a:t>The </a:t>
            </a:r>
            <a:r>
              <a:rPr lang="en-US" altLang="en-US" sz="1700" b="1" dirty="0">
                <a:solidFill>
                  <a:srgbClr val="002060"/>
                </a:solidFill>
              </a:rPr>
              <a:t>unique</a:t>
            </a:r>
            <a:r>
              <a:rPr lang="en-US" altLang="en-US" sz="1700" dirty="0"/>
              <a:t> construct evaluates to “true” if a given subquery contains no duplicates .</a:t>
            </a:r>
          </a:p>
          <a:p>
            <a:pPr>
              <a:tabLst>
                <a:tab pos="803275" algn="l"/>
                <a:tab pos="1547813" algn="l"/>
              </a:tabLst>
            </a:pPr>
            <a:r>
              <a:rPr lang="en-US" altLang="en-US" sz="1700" dirty="0"/>
              <a:t>Find all courses that were offered at most once in 2017</a:t>
            </a:r>
          </a:p>
          <a:p>
            <a:pPr lvl="1">
              <a:buFont typeface="Monotype Sorts" charset="2"/>
              <a:buNone/>
              <a:tabLst>
                <a:tab pos="803275" algn="l"/>
                <a:tab pos="1547813" algn="l"/>
              </a:tabLst>
            </a:pPr>
            <a:r>
              <a:rPr lang="en-US" altLang="en-US" sz="1700" b="1" dirty="0"/>
              <a:t>    select </a:t>
            </a:r>
            <a:r>
              <a:rPr lang="en-US" altLang="en-US" sz="1700" i="1" dirty="0" err="1"/>
              <a:t>T</a:t>
            </a:r>
            <a:r>
              <a:rPr lang="en-US" altLang="en-US" sz="1700" dirty="0" err="1"/>
              <a:t>.</a:t>
            </a:r>
            <a:r>
              <a:rPr lang="en-US" altLang="en-US" sz="1700" i="1" dirty="0" err="1"/>
              <a:t>course_id</a:t>
            </a:r>
            <a:br>
              <a:rPr lang="en-US" altLang="en-US" sz="1700" i="1" dirty="0"/>
            </a:br>
            <a:r>
              <a:rPr lang="en-US" altLang="en-US" sz="1700" b="1" dirty="0"/>
              <a:t>from </a:t>
            </a:r>
            <a:r>
              <a:rPr lang="en-US" altLang="en-US" sz="1700" i="1" dirty="0"/>
              <a:t>course </a:t>
            </a:r>
            <a:r>
              <a:rPr lang="en-US" altLang="en-US" sz="1700" b="1" dirty="0"/>
              <a:t>as </a:t>
            </a:r>
            <a:r>
              <a:rPr lang="en-US" altLang="en-US" sz="1700" i="1" dirty="0"/>
              <a:t>T</a:t>
            </a:r>
            <a:br>
              <a:rPr lang="en-US" altLang="en-US" sz="1700" i="1" dirty="0"/>
            </a:br>
            <a:r>
              <a:rPr lang="en-US" altLang="en-US" sz="1700" b="1" dirty="0"/>
              <a:t>where unique </a:t>
            </a:r>
            <a:r>
              <a:rPr lang="en-US" altLang="en-US" sz="1700" dirty="0"/>
              <a:t>( </a:t>
            </a:r>
            <a:r>
              <a:rPr lang="en-US" altLang="en-US" sz="1700" b="1" dirty="0"/>
              <a:t>select </a:t>
            </a:r>
            <a:r>
              <a:rPr lang="en-US" altLang="en-US" sz="1700" i="1" dirty="0" err="1"/>
              <a:t>R</a:t>
            </a:r>
            <a:r>
              <a:rPr lang="en-US" altLang="en-US" sz="1700" dirty="0" err="1"/>
              <a:t>.</a:t>
            </a:r>
            <a:r>
              <a:rPr lang="en-US" altLang="en-US" sz="1700" i="1" dirty="0" err="1"/>
              <a:t>course_id</a:t>
            </a:r>
            <a:br>
              <a:rPr lang="en-US" altLang="en-US" sz="1700" i="1" dirty="0"/>
            </a:br>
            <a:r>
              <a:rPr lang="en-US" altLang="en-US" sz="1700" i="1" dirty="0"/>
              <a:t>                           </a:t>
            </a:r>
            <a:r>
              <a:rPr lang="en-US" altLang="en-US" sz="1700" b="1" dirty="0"/>
              <a:t>from </a:t>
            </a:r>
            <a:r>
              <a:rPr lang="en-US" altLang="en-US" sz="1700" i="1" dirty="0"/>
              <a:t>section </a:t>
            </a:r>
            <a:r>
              <a:rPr lang="en-US" altLang="en-US" sz="1700" b="1" dirty="0"/>
              <a:t>as </a:t>
            </a:r>
            <a:r>
              <a:rPr lang="en-US" altLang="en-US" sz="1700" i="1" dirty="0"/>
              <a:t>R</a:t>
            </a:r>
            <a:br>
              <a:rPr lang="en-US" altLang="en-US" sz="1700" i="1" dirty="0"/>
            </a:br>
            <a:r>
              <a:rPr lang="en-US" altLang="en-US" sz="1700" i="1" dirty="0"/>
              <a:t>                           </a:t>
            </a:r>
            <a:r>
              <a:rPr lang="en-US" altLang="en-US" sz="1700" b="1" dirty="0"/>
              <a:t>where </a:t>
            </a:r>
            <a:r>
              <a:rPr lang="en-US" altLang="en-US" sz="1700" i="1" dirty="0" err="1"/>
              <a:t>T</a:t>
            </a:r>
            <a:r>
              <a:rPr lang="en-US" altLang="en-US" sz="1700" dirty="0" err="1"/>
              <a:t>.</a:t>
            </a:r>
            <a:r>
              <a:rPr lang="en-US" altLang="en-US" sz="1700" i="1" dirty="0" err="1"/>
              <a:t>course_id</a:t>
            </a:r>
            <a:r>
              <a:rPr lang="en-US" altLang="en-US" sz="1700" dirty="0"/>
              <a:t>= </a:t>
            </a:r>
            <a:r>
              <a:rPr lang="en-US" altLang="en-US" sz="1700" i="1" dirty="0" err="1"/>
              <a:t>R</a:t>
            </a:r>
            <a:r>
              <a:rPr lang="en-US" altLang="en-US" sz="1700" dirty="0" err="1"/>
              <a:t>.</a:t>
            </a:r>
            <a:r>
              <a:rPr lang="en-US" altLang="en-US" sz="1700" i="1" dirty="0" err="1"/>
              <a:t>course_id</a:t>
            </a:r>
            <a:r>
              <a:rPr lang="en-US" altLang="en-US" sz="1700" i="1" dirty="0"/>
              <a:t> </a:t>
            </a:r>
            <a:br>
              <a:rPr lang="en-US" altLang="en-US" sz="1700" i="1" dirty="0"/>
            </a:br>
            <a:r>
              <a:rPr lang="en-US" altLang="en-US" sz="1700" i="1" dirty="0"/>
              <a:t>                                       </a:t>
            </a:r>
            <a:r>
              <a:rPr lang="en-US" altLang="en-US" sz="1700" b="1" dirty="0"/>
              <a:t>and </a:t>
            </a:r>
            <a:r>
              <a:rPr lang="en-US" altLang="en-US" sz="1700" i="1" dirty="0" err="1"/>
              <a:t>R</a:t>
            </a:r>
            <a:r>
              <a:rPr lang="en-US" altLang="en-US" sz="1700" dirty="0" err="1"/>
              <a:t>.</a:t>
            </a:r>
            <a:r>
              <a:rPr lang="en-US" altLang="en-US" sz="1700" i="1" dirty="0" err="1"/>
              <a:t>year</a:t>
            </a:r>
            <a:r>
              <a:rPr lang="en-US" altLang="en-US" sz="1700" i="1" dirty="0"/>
              <a:t> </a:t>
            </a:r>
            <a:r>
              <a:rPr lang="en-US" altLang="en-US" sz="1700" dirty="0"/>
              <a:t>= 2017);</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768350" y="2470150"/>
            <a:ext cx="8077200" cy="609600"/>
          </a:xfrm>
        </p:spPr>
        <p:txBody>
          <a:bodyPr>
            <a:normAutofit fontScale="90000"/>
          </a:bodyPr>
          <a:lstStyle/>
          <a:p>
            <a:r>
              <a:rPr lang="en-US" altLang="en-US" dirty="0"/>
              <a:t>Subqueries in the From Clause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sz="2800" dirty="0"/>
              <a:t>Subqueries in the Form Clause</a:t>
            </a:r>
          </a:p>
        </p:txBody>
      </p:sp>
      <p:sp>
        <p:nvSpPr>
          <p:cNvPr id="44034" name="Rectangle 3"/>
          <p:cNvSpPr>
            <a:spLocks noGrp="1" noChangeArrowheads="1"/>
          </p:cNvSpPr>
          <p:nvPr>
            <p:ph type="body" idx="1"/>
          </p:nvPr>
        </p:nvSpPr>
        <p:spPr>
          <a:xfrm>
            <a:off x="768350" y="1069912"/>
            <a:ext cx="7443495" cy="4876800"/>
          </a:xfrm>
        </p:spPr>
        <p:txBody>
          <a:bodyPr/>
          <a:lstStyle/>
          <a:p>
            <a:pPr>
              <a:tabLst>
                <a:tab pos="1146175" algn="l"/>
                <a:tab pos="1608138" algn="l"/>
                <a:tab pos="1711325" algn="l"/>
              </a:tabLst>
            </a:pPr>
            <a:r>
              <a:rPr lang="en-US" altLang="en-US" sz="1700" dirty="0"/>
              <a:t>SQL allows a subquery expression to be used in the </a:t>
            </a:r>
            <a:r>
              <a:rPr lang="en-US" altLang="en-US" sz="1700" b="1" dirty="0"/>
              <a:t>from </a:t>
            </a:r>
            <a:r>
              <a:rPr lang="en-US" altLang="en-US" sz="1700" dirty="0"/>
              <a:t>clause</a:t>
            </a:r>
          </a:p>
          <a:p>
            <a:pPr>
              <a:tabLst>
                <a:tab pos="1146175" algn="l"/>
                <a:tab pos="1608138" algn="l"/>
                <a:tab pos="1711325" algn="l"/>
              </a:tabLst>
            </a:pPr>
            <a:r>
              <a:rPr lang="en-US" altLang="en-US" sz="1700" dirty="0"/>
              <a:t>Find the average instructors’ salaries of those departments where the average salary is greater than $42,000.”</a:t>
            </a:r>
          </a:p>
          <a:p>
            <a:pPr lvl="1">
              <a:buFont typeface="Monotype Sorts" charset="2"/>
              <a:buNone/>
              <a:tabLst>
                <a:tab pos="1146175" algn="l"/>
                <a:tab pos="1608138" algn="l"/>
                <a:tab pos="1711325" algn="l"/>
              </a:tabLst>
            </a:pPr>
            <a:r>
              <a:rPr lang="en-US" altLang="en-US" sz="1700" b="1" dirty="0"/>
              <a:t>     select </a:t>
            </a:r>
            <a:r>
              <a:rPr lang="en-US" altLang="en-US" sz="1700" i="1" dirty="0"/>
              <a:t>dept_name</a:t>
            </a:r>
            <a:r>
              <a:rPr lang="en-US" altLang="en-US" sz="1700" dirty="0"/>
              <a:t>, </a:t>
            </a:r>
            <a:r>
              <a:rPr lang="en-US" altLang="en-US" sz="1700" i="1" dirty="0" err="1"/>
              <a:t>avg_salary</a:t>
            </a:r>
            <a:br>
              <a:rPr lang="en-US" altLang="en-US" sz="1700" i="1" dirty="0"/>
            </a:br>
            <a:r>
              <a:rPr lang="en-US" altLang="en-US" sz="1700" b="1" dirty="0"/>
              <a:t>from </a:t>
            </a:r>
            <a:r>
              <a:rPr lang="en-US" altLang="en-US" sz="1700" dirty="0"/>
              <a:t>( </a:t>
            </a:r>
            <a:r>
              <a:rPr lang="en-US" altLang="en-US" sz="1700" b="1" dirty="0"/>
              <a:t>select </a:t>
            </a:r>
            <a:r>
              <a:rPr lang="en-US" altLang="en-US" sz="1700" i="1" dirty="0"/>
              <a:t>dept_name</a:t>
            </a:r>
            <a:r>
              <a:rPr lang="en-US" altLang="en-US" sz="1700" dirty="0"/>
              <a: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 </a:t>
            </a:r>
            <a:r>
              <a:rPr lang="en-US" altLang="en-US" sz="1700" b="1" dirty="0"/>
              <a:t>as </a:t>
            </a:r>
            <a:r>
              <a:rPr lang="en-US" altLang="en-US" sz="1700" i="1" dirty="0" err="1"/>
              <a:t>avg_salary</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b="1" dirty="0"/>
              <a:t>group by </a:t>
            </a:r>
            <a:r>
              <a:rPr lang="en-US" altLang="en-US" sz="1700" i="1" dirty="0"/>
              <a:t>dept_name</a:t>
            </a:r>
            <a:r>
              <a:rPr lang="en-US" altLang="en-US" sz="1700" dirty="0"/>
              <a:t>)</a:t>
            </a:r>
            <a:br>
              <a:rPr lang="en-US" altLang="en-US" sz="1700" dirty="0"/>
            </a:br>
            <a:r>
              <a:rPr lang="en-US" altLang="en-US" sz="1700" b="1" dirty="0"/>
              <a:t>where </a:t>
            </a:r>
            <a:r>
              <a:rPr lang="en-US" altLang="en-US" sz="1700" i="1" dirty="0" err="1"/>
              <a:t>avg_salary</a:t>
            </a:r>
            <a:r>
              <a:rPr lang="en-US" altLang="en-US" sz="1700" i="1" dirty="0"/>
              <a:t> </a:t>
            </a:r>
            <a:r>
              <a:rPr lang="en-US" altLang="en-US" sz="1700" dirty="0"/>
              <a:t>&gt; 42000;</a:t>
            </a:r>
          </a:p>
          <a:p>
            <a:pPr>
              <a:tabLst>
                <a:tab pos="1146175" algn="l"/>
                <a:tab pos="1608138" algn="l"/>
                <a:tab pos="1711325" algn="l"/>
              </a:tabLst>
            </a:pPr>
            <a:r>
              <a:rPr lang="en-US" altLang="en-US" sz="1700" dirty="0"/>
              <a:t>Note that we do not need to use the </a:t>
            </a:r>
            <a:r>
              <a:rPr lang="en-US" altLang="en-US" sz="1700" b="1" dirty="0"/>
              <a:t>having </a:t>
            </a:r>
            <a:r>
              <a:rPr lang="en-US" altLang="en-US" sz="1700" dirty="0"/>
              <a:t>clause</a:t>
            </a:r>
          </a:p>
          <a:p>
            <a:pPr>
              <a:tabLst>
                <a:tab pos="1146175" algn="l"/>
                <a:tab pos="1608138" algn="l"/>
                <a:tab pos="1711325" algn="l"/>
              </a:tabLst>
            </a:pPr>
            <a:r>
              <a:rPr lang="en-US" altLang="en-US" sz="1700" dirty="0"/>
              <a:t>Another way to write above query</a:t>
            </a:r>
          </a:p>
          <a:p>
            <a:pPr marL="0" indent="0">
              <a:buNone/>
              <a:tabLst>
                <a:tab pos="1146175" algn="l"/>
                <a:tab pos="1608138" algn="l"/>
                <a:tab pos="1711325" algn="l"/>
              </a:tabLst>
            </a:pPr>
            <a:r>
              <a:rPr lang="en-US" altLang="en-US" sz="800" dirty="0"/>
              <a:t> </a:t>
            </a:r>
          </a:p>
          <a:p>
            <a:pPr lvl="1">
              <a:spcBef>
                <a:spcPts val="0"/>
              </a:spcBef>
              <a:buFont typeface="Monotype Sorts" charset="2"/>
              <a:buNone/>
              <a:tabLst>
                <a:tab pos="1146175" algn="l"/>
                <a:tab pos="1608138" algn="l"/>
                <a:tab pos="1711325" algn="l"/>
              </a:tabLst>
            </a:pPr>
            <a:r>
              <a:rPr lang="en-US" altLang="en-US" sz="1700" b="1" dirty="0"/>
              <a:t>     select </a:t>
            </a:r>
            <a:r>
              <a:rPr lang="en-US" altLang="en-US" sz="1700" i="1" dirty="0"/>
              <a:t>dept_name</a:t>
            </a:r>
            <a:r>
              <a:rPr lang="en-US" altLang="en-US" sz="1700" dirty="0"/>
              <a:t>, </a:t>
            </a:r>
            <a:r>
              <a:rPr lang="en-US" altLang="en-US" sz="1700" i="1" dirty="0" err="1"/>
              <a:t>avg_salary</a:t>
            </a:r>
            <a:br>
              <a:rPr lang="en-US" altLang="en-US" sz="1700" i="1" dirty="0"/>
            </a:br>
            <a:r>
              <a:rPr lang="en-US" altLang="en-US" sz="1700" b="1" dirty="0"/>
              <a:t>from </a:t>
            </a:r>
            <a:r>
              <a:rPr lang="en-US" altLang="en-US" sz="1700" dirty="0"/>
              <a:t>( </a:t>
            </a:r>
            <a:r>
              <a:rPr lang="en-US" altLang="en-US" sz="1700" b="1" dirty="0"/>
              <a:t>select </a:t>
            </a:r>
            <a:r>
              <a:rPr lang="en-US" altLang="en-US" sz="1700" i="1" dirty="0"/>
              <a:t>dept_name</a:t>
            </a:r>
            <a:r>
              <a:rPr lang="en-US" altLang="en-US" sz="1700" dirty="0"/>
              <a:t>, </a:t>
            </a:r>
            <a:r>
              <a:rPr lang="en-US" altLang="en-US" sz="1700" b="1" dirty="0" err="1"/>
              <a:t>avg</a:t>
            </a:r>
            <a:r>
              <a:rPr lang="en-US" altLang="en-US" sz="1700" b="1" dirty="0"/>
              <a:t> </a:t>
            </a:r>
            <a:r>
              <a:rPr lang="en-US" altLang="en-US" sz="1700" dirty="0"/>
              <a:t>(</a:t>
            </a:r>
            <a:r>
              <a:rPr lang="en-US" altLang="en-US" sz="1700" i="1" dirty="0"/>
              <a:t>salary</a:t>
            </a:r>
            <a:r>
              <a:rPr lang="en-US" altLang="en-US" sz="1700" dirty="0"/>
              <a:t>) </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b="1" dirty="0"/>
              <a:t>group by </a:t>
            </a:r>
            <a:r>
              <a:rPr lang="en-US" altLang="en-US" sz="1700" i="1" dirty="0"/>
              <a:t>dept_name</a:t>
            </a:r>
            <a:r>
              <a:rPr lang="en-US" altLang="en-US" sz="1700" dirty="0"/>
              <a:t>) </a:t>
            </a:r>
          </a:p>
          <a:p>
            <a:pPr lvl="1">
              <a:spcBef>
                <a:spcPts val="0"/>
              </a:spcBef>
              <a:buFont typeface="Monotype Sorts" charset="2"/>
              <a:buNone/>
              <a:tabLst>
                <a:tab pos="1146175" algn="l"/>
                <a:tab pos="1608138" algn="l"/>
                <a:tab pos="1711325" algn="l"/>
              </a:tabLst>
            </a:pPr>
            <a:r>
              <a:rPr lang="en-US" altLang="en-US" sz="1700" b="1" dirty="0"/>
              <a:t>                as </a:t>
            </a:r>
            <a:r>
              <a:rPr lang="en-US" altLang="en-US" sz="1700" i="1" dirty="0" err="1"/>
              <a:t>dept_avg</a:t>
            </a:r>
            <a:r>
              <a:rPr lang="en-US" altLang="en-US" sz="1700" i="1" dirty="0"/>
              <a:t> </a:t>
            </a:r>
            <a:r>
              <a:rPr lang="en-US" altLang="en-US" sz="1700" dirty="0"/>
              <a:t>(</a:t>
            </a:r>
            <a:r>
              <a:rPr lang="en-US" altLang="en-US" sz="1700" i="1" dirty="0"/>
              <a:t>dept_name</a:t>
            </a:r>
            <a:r>
              <a:rPr lang="en-US" altLang="en-US" sz="1700" dirty="0"/>
              <a:t>, </a:t>
            </a:r>
            <a:r>
              <a:rPr lang="en-US" altLang="en-US" sz="1700" i="1" dirty="0" err="1"/>
              <a:t>avg_salary</a:t>
            </a:r>
            <a:r>
              <a:rPr lang="en-US" altLang="en-US" sz="1700" dirty="0"/>
              <a:t>)</a:t>
            </a:r>
          </a:p>
          <a:p>
            <a:pPr lvl="1">
              <a:spcBef>
                <a:spcPts val="0"/>
              </a:spcBef>
              <a:buFont typeface="Monotype Sorts" charset="2"/>
              <a:buNone/>
              <a:tabLst>
                <a:tab pos="1146175" algn="l"/>
                <a:tab pos="1608138" algn="l"/>
                <a:tab pos="1711325" algn="l"/>
              </a:tabLst>
            </a:pPr>
            <a:r>
              <a:rPr lang="en-US" altLang="en-US" sz="1700" b="1" dirty="0"/>
              <a:t>    where </a:t>
            </a:r>
            <a:r>
              <a:rPr lang="en-US" altLang="en-US" sz="1700" i="1" dirty="0" err="1"/>
              <a:t>avg_salary</a:t>
            </a:r>
            <a:r>
              <a:rPr lang="en-US" altLang="en-US" sz="1700" i="1" dirty="0"/>
              <a:t> </a:t>
            </a:r>
            <a:r>
              <a:rPr lang="en-US" altLang="en-US" sz="1700" dirty="0"/>
              <a:t>&gt; 42000;</a:t>
            </a:r>
          </a:p>
          <a:p>
            <a:pPr>
              <a:tabLst>
                <a:tab pos="1146175" algn="l"/>
                <a:tab pos="1608138" algn="l"/>
                <a:tab pos="1711325" algn="l"/>
              </a:tabLst>
            </a:pPr>
            <a:endParaRPr lang="en-US" altLang="en-US" dirty="0"/>
          </a:p>
          <a:p>
            <a:pPr>
              <a:buFont typeface="Monotype Sorts" charset="2"/>
              <a:buNone/>
              <a:tabLst>
                <a:tab pos="1146175" algn="l"/>
                <a:tab pos="1608138" algn="l"/>
                <a:tab pos="1711325" algn="l"/>
              </a:tabLst>
            </a:pPr>
            <a:endParaRPr lang="en-US"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sz="2800" dirty="0"/>
              <a:t>With Clause</a:t>
            </a:r>
          </a:p>
        </p:txBody>
      </p:sp>
      <p:sp>
        <p:nvSpPr>
          <p:cNvPr id="45058" name="Rectangle 3"/>
          <p:cNvSpPr>
            <a:spLocks noGrp="1" noChangeArrowheads="1"/>
          </p:cNvSpPr>
          <p:nvPr>
            <p:ph type="body" idx="1"/>
          </p:nvPr>
        </p:nvSpPr>
        <p:spPr>
          <a:xfrm>
            <a:off x="768350" y="1106488"/>
            <a:ext cx="7736457" cy="4903787"/>
          </a:xfrm>
        </p:spPr>
        <p:txBody>
          <a:bodyPr/>
          <a:lstStyle/>
          <a:p>
            <a:r>
              <a:rPr lang="en-US" altLang="en-US" sz="1700" dirty="0"/>
              <a:t>The </a:t>
            </a:r>
            <a:r>
              <a:rPr lang="en-US" altLang="en-US" sz="1700" b="1" dirty="0">
                <a:solidFill>
                  <a:srgbClr val="002060"/>
                </a:solidFill>
              </a:rPr>
              <a:t>with</a:t>
            </a:r>
            <a:r>
              <a:rPr lang="en-US" altLang="en-US" sz="1700" dirty="0"/>
              <a:t> clause provides a way of defining a temporary relation whose definition is available only to the query in which the </a:t>
            </a:r>
            <a:r>
              <a:rPr lang="en-US" altLang="en-US" sz="1700" b="1" dirty="0"/>
              <a:t>with</a:t>
            </a:r>
            <a:r>
              <a:rPr lang="en-US" altLang="en-US" sz="1700" b="1" dirty="0">
                <a:solidFill>
                  <a:schemeClr val="tx2"/>
                </a:solidFill>
              </a:rPr>
              <a:t> </a:t>
            </a:r>
            <a:r>
              <a:rPr lang="en-US" altLang="en-US" sz="1700" dirty="0"/>
              <a:t>clause occurs. </a:t>
            </a:r>
          </a:p>
          <a:p>
            <a:r>
              <a:rPr lang="en-US" altLang="en-US" sz="1700" dirty="0"/>
              <a:t>Find all departments with the maximum budget </a:t>
            </a:r>
            <a:br>
              <a:rPr lang="en-US" altLang="en-US" sz="1700" dirty="0"/>
            </a:br>
            <a:r>
              <a:rPr lang="en-US" altLang="en-US" sz="800" dirty="0"/>
              <a:t> </a:t>
            </a:r>
            <a:br>
              <a:rPr lang="en-US" altLang="en-US" sz="1700" b="1" dirty="0"/>
            </a:br>
            <a:r>
              <a:rPr lang="en-US" altLang="en-US" sz="1700" b="1" dirty="0"/>
              <a:t>     with </a:t>
            </a:r>
            <a:r>
              <a:rPr lang="en-US" altLang="en-US" sz="1700" i="1" dirty="0" err="1"/>
              <a:t>max_budget</a:t>
            </a:r>
            <a:r>
              <a:rPr lang="en-US" altLang="en-US" sz="1700" i="1" dirty="0"/>
              <a:t> </a:t>
            </a:r>
            <a:r>
              <a:rPr lang="en-US" altLang="en-US" sz="1700" dirty="0"/>
              <a:t>(</a:t>
            </a:r>
            <a:r>
              <a:rPr lang="en-US" altLang="en-US" sz="1700" i="1" dirty="0"/>
              <a:t>value</a:t>
            </a:r>
            <a:r>
              <a:rPr lang="en-US" altLang="en-US" sz="1700" dirty="0"/>
              <a:t>) </a:t>
            </a:r>
            <a:r>
              <a:rPr lang="en-US" altLang="en-US" sz="1700" b="1" dirty="0"/>
              <a:t>as </a:t>
            </a:r>
            <a:br>
              <a:rPr lang="en-US" altLang="en-US" sz="1700" b="1" dirty="0"/>
            </a:br>
            <a:r>
              <a:rPr lang="en-US" altLang="en-US" sz="1700" b="1" dirty="0"/>
              <a:t>             </a:t>
            </a:r>
            <a:r>
              <a:rPr lang="en-US" altLang="en-US" sz="1700" dirty="0"/>
              <a:t>(</a:t>
            </a:r>
            <a:r>
              <a:rPr lang="en-US" altLang="en-US" sz="1700" b="1" dirty="0"/>
              <a:t>select max</a:t>
            </a:r>
            <a:r>
              <a:rPr lang="en-US" altLang="en-US" sz="1700" dirty="0"/>
              <a:t>(</a:t>
            </a:r>
            <a:r>
              <a:rPr lang="en-US" altLang="en-US" sz="1700" i="1" dirty="0"/>
              <a:t>budget</a:t>
            </a:r>
            <a:r>
              <a:rPr lang="en-US" altLang="en-US" sz="1700" dirty="0"/>
              <a:t>)</a:t>
            </a:r>
            <a:br>
              <a:rPr lang="en-US" altLang="en-US" sz="1700" dirty="0"/>
            </a:br>
            <a:r>
              <a:rPr lang="en-US" altLang="en-US" sz="1700" dirty="0"/>
              <a:t>              </a:t>
            </a:r>
            <a:r>
              <a:rPr lang="en-US" altLang="en-US" sz="1700" b="1" dirty="0"/>
              <a:t>from </a:t>
            </a:r>
            <a:r>
              <a:rPr lang="en-US" altLang="en-US" sz="1700" i="1" dirty="0"/>
              <a:t>department</a:t>
            </a:r>
            <a:r>
              <a:rPr lang="en-US" altLang="en-US" sz="1700" dirty="0"/>
              <a:t>)</a:t>
            </a:r>
            <a:br>
              <a:rPr lang="en-US" altLang="en-US" sz="1700" dirty="0"/>
            </a:br>
            <a:r>
              <a:rPr lang="en-US" altLang="en-US" sz="1700" dirty="0"/>
              <a:t>     </a:t>
            </a:r>
            <a:r>
              <a:rPr lang="en-US" altLang="en-US" sz="1700" b="1" dirty="0"/>
              <a:t>select </a:t>
            </a:r>
            <a:r>
              <a:rPr lang="en-US" altLang="en-US" sz="1700" i="1" dirty="0"/>
              <a:t>department.name</a:t>
            </a:r>
            <a:br>
              <a:rPr lang="en-US" altLang="en-US" sz="1700" i="1" dirty="0"/>
            </a:br>
            <a:r>
              <a:rPr lang="en-US" altLang="en-US" sz="1700" i="1" dirty="0"/>
              <a:t>     </a:t>
            </a:r>
            <a:r>
              <a:rPr lang="en-US" altLang="en-US" sz="1700" b="1" dirty="0"/>
              <a:t>from </a:t>
            </a:r>
            <a:r>
              <a:rPr lang="en-US" altLang="en-US" sz="1700" i="1" dirty="0"/>
              <a:t>department</a:t>
            </a:r>
            <a:r>
              <a:rPr lang="en-US" altLang="en-US" sz="1700" dirty="0"/>
              <a:t>, </a:t>
            </a:r>
            <a:r>
              <a:rPr lang="en-US" altLang="en-US" sz="1700" i="1" dirty="0" err="1"/>
              <a:t>max_budget</a:t>
            </a:r>
            <a:br>
              <a:rPr lang="en-US" altLang="en-US" sz="1700" i="1" dirty="0"/>
            </a:br>
            <a:r>
              <a:rPr lang="en-US" altLang="en-US" sz="1700" i="1" dirty="0"/>
              <a:t>     </a:t>
            </a:r>
            <a:r>
              <a:rPr lang="en-US" altLang="en-US" sz="1700" b="1" dirty="0"/>
              <a:t>where </a:t>
            </a:r>
            <a:r>
              <a:rPr lang="en-US" altLang="en-US" sz="1700" i="1" dirty="0" err="1"/>
              <a:t>department</a:t>
            </a:r>
            <a:r>
              <a:rPr lang="en-US" altLang="en-US" sz="1700" dirty="0" err="1"/>
              <a:t>.</a:t>
            </a:r>
            <a:r>
              <a:rPr lang="en-US" altLang="en-US" sz="1700" i="1" dirty="0" err="1"/>
              <a:t>budget</a:t>
            </a:r>
            <a:r>
              <a:rPr lang="en-US" altLang="en-US" sz="1700" i="1" dirty="0"/>
              <a:t> </a:t>
            </a:r>
            <a:r>
              <a:rPr lang="en-US" altLang="en-US" sz="1700" dirty="0"/>
              <a:t>= </a:t>
            </a:r>
            <a:r>
              <a:rPr lang="en-US" altLang="en-US" sz="1700" i="1" dirty="0" err="1"/>
              <a:t>max_budget.value</a:t>
            </a:r>
            <a:r>
              <a:rPr lang="en-US" altLang="en-US" sz="17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t>Physical Data Independence </a:t>
            </a:r>
            <a:endParaRPr lang="en-US" altLang="en-US" sz="2800" dirty="0">
              <a:effectLst/>
            </a:endParaRPr>
          </a:p>
        </p:txBody>
      </p:sp>
      <p:sp>
        <p:nvSpPr>
          <p:cNvPr id="36867" name="Rectangle 3"/>
          <p:cNvSpPr>
            <a:spLocks noGrp="1" noChangeArrowheads="1"/>
          </p:cNvSpPr>
          <p:nvPr>
            <p:ph idx="1"/>
          </p:nvPr>
        </p:nvSpPr>
        <p:spPr>
          <a:xfrm>
            <a:off x="768350" y="1150544"/>
            <a:ext cx="7558904" cy="4903787"/>
          </a:xfrm>
        </p:spPr>
        <p:txBody>
          <a:bodyPr/>
          <a:lstStyle/>
          <a:p>
            <a:r>
              <a:rPr lang="en-US" altLang="en-US" sz="1700" b="1" dirty="0">
                <a:solidFill>
                  <a:srgbClr val="002060"/>
                </a:solidFill>
              </a:rPr>
              <a:t>Physical Data Independence </a:t>
            </a:r>
            <a:r>
              <a:rPr lang="en-US" altLang="en-US" sz="1700" dirty="0"/>
              <a:t>– the ability to modify the physical schema without changing the logical schema</a:t>
            </a:r>
          </a:p>
          <a:p>
            <a:pPr lvl="1"/>
            <a:r>
              <a:rPr lang="en-US" altLang="en-US" sz="1700" dirty="0"/>
              <a:t>Applications depend on the logical schema</a:t>
            </a:r>
          </a:p>
          <a:p>
            <a:pPr lvl="1"/>
            <a:r>
              <a:rPr lang="en-US" altLang="en-US" sz="1700" dirty="0"/>
              <a:t>In general, the interfaces between the various levels and components should be well defined so that changes in some parts do not seriously influence others.</a:t>
            </a:r>
          </a:p>
          <a:p>
            <a:endParaRPr lang="en-US" altLang="en-US" sz="12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sz="2800" dirty="0"/>
              <a:t>Complex Queries using With Clause</a:t>
            </a:r>
          </a:p>
        </p:txBody>
      </p:sp>
      <p:sp>
        <p:nvSpPr>
          <p:cNvPr id="46082" name="Rectangle 3"/>
          <p:cNvSpPr>
            <a:spLocks noGrp="1" noChangeArrowheads="1"/>
          </p:cNvSpPr>
          <p:nvPr>
            <p:ph type="body" idx="1"/>
          </p:nvPr>
        </p:nvSpPr>
        <p:spPr>
          <a:xfrm>
            <a:off x="768350" y="1147763"/>
            <a:ext cx="7557504" cy="693864"/>
          </a:xfrm>
        </p:spPr>
        <p:txBody>
          <a:bodyPr/>
          <a:lstStyle/>
          <a:p>
            <a:r>
              <a:rPr lang="en-US" altLang="en-US" sz="1700"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1562471" y="1841627"/>
            <a:ext cx="6858036" cy="27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sz="1700" b="1" dirty="0"/>
              <a:t>with </a:t>
            </a:r>
            <a:r>
              <a:rPr lang="en-US" altLang="en-US" sz="1700" i="1" dirty="0" err="1"/>
              <a:t>dept</a:t>
            </a:r>
            <a:r>
              <a:rPr lang="en-US" altLang="en-US" sz="1700" i="1" dirty="0"/>
              <a:t> _total </a:t>
            </a:r>
            <a:r>
              <a:rPr lang="en-US" altLang="en-US" sz="1700" dirty="0"/>
              <a:t>(</a:t>
            </a:r>
            <a:r>
              <a:rPr lang="en-US" altLang="en-US" sz="1700" i="1" dirty="0"/>
              <a:t>dept_name</a:t>
            </a:r>
            <a:r>
              <a:rPr lang="en-US" altLang="en-US" sz="1700" dirty="0"/>
              <a:t>, </a:t>
            </a:r>
            <a:r>
              <a:rPr lang="en-US" altLang="en-US" sz="1700" i="1" dirty="0"/>
              <a:t>value</a:t>
            </a:r>
            <a:r>
              <a:rPr lang="en-US" altLang="en-US" sz="1700" dirty="0"/>
              <a:t>) </a:t>
            </a:r>
            <a:r>
              <a:rPr lang="en-US" altLang="en-US" sz="1700" b="1" dirty="0"/>
              <a:t>as</a:t>
            </a:r>
          </a:p>
          <a:p>
            <a:r>
              <a:rPr lang="en-US" altLang="en-US" sz="1700" dirty="0"/>
              <a:t>        (</a:t>
            </a:r>
            <a:r>
              <a:rPr lang="en-US" altLang="en-US" sz="1700" b="1" dirty="0"/>
              <a:t>select </a:t>
            </a:r>
            <a:r>
              <a:rPr lang="en-US" altLang="en-US" sz="1700" i="1" dirty="0"/>
              <a:t>dept_name</a:t>
            </a:r>
            <a:r>
              <a:rPr lang="en-US" altLang="en-US" sz="1700" dirty="0"/>
              <a:t>, </a:t>
            </a:r>
            <a:r>
              <a:rPr lang="en-US" altLang="en-US" sz="1700" b="1" dirty="0"/>
              <a:t>sum</a:t>
            </a:r>
            <a:r>
              <a:rPr lang="en-US" altLang="en-US" sz="1700" dirty="0"/>
              <a:t>(</a:t>
            </a:r>
            <a:r>
              <a:rPr lang="en-US" altLang="en-US" sz="1700" i="1" dirty="0"/>
              <a:t>salary</a:t>
            </a:r>
            <a:r>
              <a:rPr lang="en-US" altLang="en-US" sz="1700" dirty="0"/>
              <a:t>)</a:t>
            </a:r>
          </a:p>
          <a:p>
            <a:r>
              <a:rPr lang="en-US" altLang="en-US" sz="1700" b="1" dirty="0"/>
              <a:t>         from </a:t>
            </a:r>
            <a:r>
              <a:rPr lang="en-US" altLang="en-US" sz="1700" i="1" dirty="0"/>
              <a:t>instructor</a:t>
            </a:r>
          </a:p>
          <a:p>
            <a:r>
              <a:rPr lang="en-US" altLang="en-US" sz="1700" b="1" dirty="0"/>
              <a:t>         group by </a:t>
            </a:r>
            <a:r>
              <a:rPr lang="en-US" altLang="en-US" sz="1700" i="1" dirty="0"/>
              <a:t>dept_name</a:t>
            </a:r>
            <a:r>
              <a:rPr lang="en-US" altLang="en-US" sz="1700" dirty="0"/>
              <a:t>),</a:t>
            </a:r>
          </a:p>
          <a:p>
            <a:r>
              <a:rPr lang="en-US" altLang="en-US" sz="1700" i="1" dirty="0" err="1"/>
              <a:t>dept_total_avg</a:t>
            </a:r>
            <a:r>
              <a:rPr lang="en-US" altLang="en-US" sz="1700" dirty="0"/>
              <a:t>(</a:t>
            </a:r>
            <a:r>
              <a:rPr lang="en-US" altLang="en-US" sz="1700" i="1" dirty="0"/>
              <a:t>value</a:t>
            </a:r>
            <a:r>
              <a:rPr lang="en-US" altLang="en-US" sz="1700" dirty="0"/>
              <a:t>) </a:t>
            </a:r>
            <a:r>
              <a:rPr lang="en-US" altLang="en-US" sz="1700" b="1" dirty="0"/>
              <a:t>as</a:t>
            </a:r>
          </a:p>
          <a:p>
            <a:r>
              <a:rPr lang="en-US" altLang="en-US" sz="1700" dirty="0"/>
              <a:t>       (</a:t>
            </a:r>
            <a:r>
              <a:rPr lang="en-US" altLang="en-US" sz="1700" b="1" dirty="0"/>
              <a:t>select </a:t>
            </a:r>
            <a:r>
              <a:rPr lang="en-US" altLang="en-US" sz="1700" b="1" dirty="0" err="1"/>
              <a:t>avg</a:t>
            </a:r>
            <a:r>
              <a:rPr lang="en-US" altLang="en-US" sz="1700" dirty="0"/>
              <a:t>(</a:t>
            </a:r>
            <a:r>
              <a:rPr lang="en-US" altLang="en-US" sz="1700" i="1" dirty="0"/>
              <a:t>value</a:t>
            </a:r>
            <a:r>
              <a:rPr lang="en-US" altLang="en-US" sz="1700" dirty="0"/>
              <a:t>)</a:t>
            </a:r>
          </a:p>
          <a:p>
            <a:r>
              <a:rPr lang="en-US" altLang="en-US" sz="1700" b="1" dirty="0"/>
              <a:t>       from </a:t>
            </a:r>
            <a:r>
              <a:rPr lang="en-US" altLang="en-US" sz="1700" i="1" dirty="0" err="1"/>
              <a:t>dept_total</a:t>
            </a:r>
            <a:r>
              <a:rPr lang="en-US" altLang="en-US" sz="1700" dirty="0"/>
              <a:t>)</a:t>
            </a:r>
          </a:p>
          <a:p>
            <a:r>
              <a:rPr lang="en-US" altLang="en-US" sz="1700" b="1" dirty="0"/>
              <a:t>select </a:t>
            </a:r>
            <a:r>
              <a:rPr lang="en-US" altLang="en-US" sz="1700" i="1" dirty="0"/>
              <a:t>dept_name</a:t>
            </a:r>
          </a:p>
          <a:p>
            <a:r>
              <a:rPr lang="en-US" altLang="en-US" sz="1700" b="1" dirty="0"/>
              <a:t>from </a:t>
            </a:r>
            <a:r>
              <a:rPr lang="en-US" altLang="en-US" sz="1700" i="1" dirty="0" err="1"/>
              <a:t>dept_total</a:t>
            </a:r>
            <a:r>
              <a:rPr lang="en-US" altLang="en-US" sz="1700" dirty="0"/>
              <a:t>, </a:t>
            </a:r>
            <a:r>
              <a:rPr lang="en-US" altLang="en-US" sz="1700" i="1" dirty="0" err="1"/>
              <a:t>dept_total_avg</a:t>
            </a:r>
            <a:endParaRPr lang="en-US" altLang="en-US" sz="1700" i="1" dirty="0"/>
          </a:p>
          <a:p>
            <a:r>
              <a:rPr lang="en-US" altLang="en-US" sz="1700" b="1" dirty="0"/>
              <a:t>where </a:t>
            </a:r>
            <a:r>
              <a:rPr lang="en-US" altLang="en-US" sz="1700" i="1" dirty="0" err="1"/>
              <a:t>dept_total.value</a:t>
            </a:r>
            <a:r>
              <a:rPr lang="en-US" altLang="en-US" sz="1700" i="1" dirty="0"/>
              <a:t> </a:t>
            </a:r>
            <a:r>
              <a:rPr lang="en-US" altLang="en-US" sz="1700" dirty="0"/>
              <a:t>&gt; </a:t>
            </a:r>
            <a:r>
              <a:rPr lang="en-US" altLang="en-US" sz="1700" i="1" dirty="0" err="1"/>
              <a:t>dept_total_avg.value</a:t>
            </a:r>
            <a:r>
              <a:rPr lang="en-US" altLang="en-US" sz="1700" dirty="0"/>
              <a: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sz="2800" dirty="0"/>
              <a:t>Scalar Subquery</a:t>
            </a:r>
          </a:p>
        </p:txBody>
      </p:sp>
      <p:sp>
        <p:nvSpPr>
          <p:cNvPr id="60418" name="Rectangle 3"/>
          <p:cNvSpPr>
            <a:spLocks noGrp="1" noChangeArrowheads="1"/>
          </p:cNvSpPr>
          <p:nvPr>
            <p:ph type="body" idx="1"/>
          </p:nvPr>
        </p:nvSpPr>
        <p:spPr>
          <a:xfrm>
            <a:off x="768350" y="1093789"/>
            <a:ext cx="7546594" cy="4721796"/>
          </a:xfrm>
        </p:spPr>
        <p:txBody>
          <a:bodyPr/>
          <a:lstStyle/>
          <a:p>
            <a:r>
              <a:rPr lang="en-US" altLang="en-US" sz="1700" dirty="0"/>
              <a:t>Scalar subquery is one which is used where a single value is expected</a:t>
            </a:r>
          </a:p>
          <a:p>
            <a:r>
              <a:rPr lang="en-US" altLang="en-US" sz="1700" dirty="0"/>
              <a:t>List all departments along with the number of instructors in each department</a:t>
            </a:r>
          </a:p>
          <a:p>
            <a:pPr>
              <a:buFont typeface="Monotype Sorts" charset="2"/>
              <a:buNone/>
            </a:pPr>
            <a:r>
              <a:rPr lang="en-US" altLang="en-US" sz="1700" b="1" dirty="0"/>
              <a:t>	select </a:t>
            </a:r>
            <a:r>
              <a:rPr lang="en-US" altLang="en-US" sz="1700" i="1" dirty="0"/>
              <a:t>dept_name</a:t>
            </a:r>
            <a:r>
              <a:rPr lang="en-US" altLang="en-US" sz="1700" dirty="0"/>
              <a:t>, </a:t>
            </a:r>
            <a:br>
              <a:rPr lang="en-US" altLang="en-US" sz="1700" dirty="0"/>
            </a:br>
            <a:r>
              <a:rPr lang="en-US" altLang="en-US" sz="1700" dirty="0"/>
              <a:t>             ( </a:t>
            </a:r>
            <a:r>
              <a:rPr lang="en-US" altLang="en-US" sz="1700" b="1" dirty="0"/>
              <a:t>select count</a:t>
            </a:r>
            <a:r>
              <a:rPr lang="en-US" altLang="en-US" sz="1700" dirty="0"/>
              <a:t>(*) </a:t>
            </a:r>
            <a:br>
              <a:rPr lang="en-US" altLang="en-US" sz="1700" dirty="0"/>
            </a:br>
            <a:r>
              <a:rPr lang="en-US" altLang="en-US" sz="1700" dirty="0"/>
              <a:t>                </a:t>
            </a:r>
            <a:r>
              <a:rPr lang="en-US" altLang="en-US" sz="1700" b="1" dirty="0"/>
              <a:t>from </a:t>
            </a:r>
            <a:r>
              <a:rPr lang="en-US" altLang="en-US" sz="1700" i="1" dirty="0"/>
              <a:t>instructor </a:t>
            </a:r>
            <a:br>
              <a:rPr lang="en-US" altLang="en-US" sz="1700" i="1" dirty="0"/>
            </a:br>
            <a:r>
              <a:rPr lang="en-US" altLang="en-US" sz="1700" i="1" dirty="0"/>
              <a:t>                </a:t>
            </a:r>
            <a:r>
              <a:rPr lang="en-US" altLang="en-US" sz="1700" b="1" dirty="0"/>
              <a:t>where </a:t>
            </a:r>
            <a:r>
              <a:rPr lang="en-US" altLang="en-US" sz="1700" i="1" dirty="0" err="1"/>
              <a:t>department</a:t>
            </a:r>
            <a:r>
              <a:rPr lang="en-US" altLang="en-US" sz="1700" dirty="0" err="1"/>
              <a:t>.</a:t>
            </a:r>
            <a:r>
              <a:rPr lang="en-US" altLang="en-US" sz="1700" i="1" dirty="0" err="1"/>
              <a:t>dept_name</a:t>
            </a:r>
            <a:r>
              <a:rPr lang="en-US" altLang="en-US" sz="1700" i="1" dirty="0"/>
              <a:t> </a:t>
            </a:r>
            <a:r>
              <a:rPr lang="en-US" altLang="en-US" sz="1700" dirty="0"/>
              <a:t>= </a:t>
            </a:r>
            <a:r>
              <a:rPr lang="en-US" altLang="en-US" sz="1700" i="1" dirty="0" err="1"/>
              <a:t>instructor</a:t>
            </a:r>
            <a:r>
              <a:rPr lang="en-US" altLang="en-US" sz="1700" dirty="0" err="1"/>
              <a:t>.</a:t>
            </a:r>
            <a:r>
              <a:rPr lang="en-US" altLang="en-US" sz="1700" i="1" dirty="0" err="1"/>
              <a:t>dept_name</a:t>
            </a:r>
            <a:r>
              <a:rPr lang="en-US" altLang="en-US" sz="1700" dirty="0"/>
              <a:t>)</a:t>
            </a:r>
            <a:br>
              <a:rPr lang="en-US" altLang="en-US" sz="1700" dirty="0"/>
            </a:br>
            <a:r>
              <a:rPr lang="en-US" altLang="en-US" sz="1700" dirty="0"/>
              <a:t>             </a:t>
            </a:r>
            <a:r>
              <a:rPr lang="en-US" altLang="en-US" sz="1700" b="1" dirty="0"/>
              <a:t>as </a:t>
            </a:r>
            <a:r>
              <a:rPr lang="en-US" altLang="en-US" sz="1700" i="1" dirty="0" err="1"/>
              <a:t>num_instructors</a:t>
            </a:r>
            <a:br>
              <a:rPr lang="en-US" altLang="en-US" sz="1700" i="1" dirty="0"/>
            </a:br>
            <a:r>
              <a:rPr lang="en-US" altLang="en-US" sz="1700" b="1" dirty="0"/>
              <a:t>from </a:t>
            </a:r>
            <a:r>
              <a:rPr lang="en-US" altLang="en-US" sz="1700" i="1" dirty="0"/>
              <a:t>department</a:t>
            </a:r>
            <a:r>
              <a:rPr lang="en-US" altLang="en-US" sz="1700" dirty="0"/>
              <a:t>;</a:t>
            </a:r>
          </a:p>
          <a:p>
            <a:r>
              <a:rPr lang="en-US" altLang="en-US" sz="1700" dirty="0"/>
              <a:t>Runtime error if subquery returns more than one result tuple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909638" y="112713"/>
            <a:ext cx="8077200" cy="609600"/>
          </a:xfrm>
        </p:spPr>
        <p:txBody>
          <a:bodyPr/>
          <a:lstStyle/>
          <a:p>
            <a:r>
              <a:rPr lang="en-US" altLang="en-US" sz="2800" dirty="0"/>
              <a:t>Modification of the Database</a:t>
            </a:r>
          </a:p>
        </p:txBody>
      </p:sp>
      <p:sp>
        <p:nvSpPr>
          <p:cNvPr id="61442" name="Rectangle 3"/>
          <p:cNvSpPr>
            <a:spLocks noGrp="1" noChangeArrowheads="1"/>
          </p:cNvSpPr>
          <p:nvPr>
            <p:ph type="body" idx="1"/>
          </p:nvPr>
        </p:nvSpPr>
        <p:spPr>
          <a:xfrm>
            <a:off x="772357" y="1145219"/>
            <a:ext cx="7420668" cy="3134173"/>
          </a:xfrm>
        </p:spPr>
        <p:txBody>
          <a:bodyPr/>
          <a:lstStyle/>
          <a:p>
            <a:pPr>
              <a:tabLst>
                <a:tab pos="1652588" algn="l"/>
                <a:tab pos="2633663" algn="l"/>
              </a:tabLst>
            </a:pPr>
            <a:r>
              <a:rPr lang="en-US" altLang="en-US" sz="1700" dirty="0"/>
              <a:t>Deletion of tuples from a given relation.</a:t>
            </a:r>
            <a:endParaRPr lang="en-US" altLang="en-US" sz="1700" dirty="0">
              <a:latin typeface="Century Gothic" panose="020B0502020202020204" pitchFamily="34" charset="0"/>
            </a:endParaRPr>
          </a:p>
          <a:p>
            <a:pPr>
              <a:tabLst>
                <a:tab pos="1652588" algn="l"/>
                <a:tab pos="2633663" algn="l"/>
              </a:tabLst>
            </a:pPr>
            <a:r>
              <a:rPr lang="en-US" altLang="en-US" sz="1700" dirty="0"/>
              <a:t>Insertion of new tuples into a given relation</a:t>
            </a:r>
          </a:p>
          <a:p>
            <a:pPr>
              <a:tabLst>
                <a:tab pos="1652588" algn="l"/>
                <a:tab pos="2633663" algn="l"/>
              </a:tabLst>
            </a:pPr>
            <a:r>
              <a:rPr lang="en-US" altLang="en-US" sz="1700" dirty="0"/>
              <a:t>Updating of values in some tuples in a given relation</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909638" y="167450"/>
            <a:ext cx="8077200" cy="609600"/>
          </a:xfrm>
        </p:spPr>
        <p:txBody>
          <a:bodyPr/>
          <a:lstStyle/>
          <a:p>
            <a:r>
              <a:rPr lang="en-US" altLang="en-US" sz="2800" dirty="0"/>
              <a:t>Deletion</a:t>
            </a:r>
          </a:p>
        </p:txBody>
      </p:sp>
      <p:sp>
        <p:nvSpPr>
          <p:cNvPr id="62466" name="Rectangle 3"/>
          <p:cNvSpPr>
            <a:spLocks noGrp="1" noChangeArrowheads="1"/>
          </p:cNvSpPr>
          <p:nvPr>
            <p:ph type="body" idx="1"/>
          </p:nvPr>
        </p:nvSpPr>
        <p:spPr>
          <a:xfrm>
            <a:off x="781236" y="1143064"/>
            <a:ext cx="7634796" cy="5175250"/>
          </a:xfrm>
        </p:spPr>
        <p:txBody>
          <a:bodyPr/>
          <a:lstStyle/>
          <a:p>
            <a:pPr>
              <a:tabLst>
                <a:tab pos="1652588" algn="l"/>
                <a:tab pos="2633663" algn="l"/>
              </a:tabLst>
            </a:pPr>
            <a:r>
              <a:rPr lang="en-US" altLang="en-US" sz="1700" dirty="0"/>
              <a:t>Delete all instructors</a:t>
            </a:r>
          </a:p>
          <a:p>
            <a:pPr>
              <a:buFont typeface="Monotype Sorts" charset="2"/>
              <a:buNone/>
              <a:tabLst>
                <a:tab pos="1652588" algn="l"/>
                <a:tab pos="2633663" algn="l"/>
              </a:tabLst>
            </a:pPr>
            <a:r>
              <a:rPr lang="en-US" altLang="en-US" sz="1700" dirty="0"/>
              <a:t>		</a:t>
            </a:r>
            <a:r>
              <a:rPr lang="en-US" altLang="en-US" sz="1700" b="1" dirty="0"/>
              <a:t>delete from </a:t>
            </a:r>
            <a:r>
              <a:rPr lang="en-US" altLang="en-US" sz="1700" i="1" dirty="0"/>
              <a:t>instructor</a:t>
            </a:r>
            <a:r>
              <a:rPr lang="en-US" altLang="en-US" sz="1700" dirty="0">
                <a:latin typeface="Century Gothic" panose="020B0502020202020204" pitchFamily="34" charset="0"/>
              </a:rPr>
              <a:t> </a:t>
            </a:r>
          </a:p>
          <a:p>
            <a:pPr>
              <a:buFont typeface="Monotype Sorts" charset="2"/>
              <a:buNone/>
              <a:tabLst>
                <a:tab pos="1652588" algn="l"/>
                <a:tab pos="2633663" algn="l"/>
              </a:tabLst>
            </a:pPr>
            <a:endParaRPr lang="en-US" altLang="en-US" sz="800" dirty="0">
              <a:latin typeface="Century Gothic" panose="020B0502020202020204" pitchFamily="34" charset="0"/>
            </a:endParaRPr>
          </a:p>
          <a:p>
            <a:pPr>
              <a:tabLst>
                <a:tab pos="1652588" algn="l"/>
                <a:tab pos="2633663" algn="l"/>
              </a:tabLst>
            </a:pPr>
            <a:r>
              <a:rPr lang="en-US" altLang="en-US" sz="1700" dirty="0"/>
              <a:t>Delete all instructors from the Finance department</a:t>
            </a:r>
            <a:br>
              <a:rPr lang="en-US" altLang="en-US" sz="1700" dirty="0"/>
            </a:br>
            <a:r>
              <a:rPr lang="en-US" altLang="en-US" sz="1700" dirty="0"/>
              <a:t>                     </a:t>
            </a:r>
            <a:r>
              <a:rPr lang="en-US" altLang="en-US" sz="1700" b="1" dirty="0"/>
              <a:t>delete from </a:t>
            </a:r>
            <a:r>
              <a:rPr lang="en-US" altLang="en-US" sz="1700" i="1" dirty="0"/>
              <a:t>instructor</a:t>
            </a:r>
            <a:br>
              <a:rPr lang="en-US" altLang="en-US" sz="1700" i="1" dirty="0"/>
            </a:br>
            <a:r>
              <a:rPr lang="en-US" altLang="en-US" sz="1700" i="1" dirty="0"/>
              <a:t>                     </a:t>
            </a:r>
            <a:r>
              <a:rPr lang="en-US" altLang="en-US" sz="1700" b="1" dirty="0"/>
              <a:t>where </a:t>
            </a:r>
            <a:r>
              <a:rPr lang="en-US" altLang="en-US" sz="1700" i="1" dirty="0" err="1"/>
              <a:t>dept_name</a:t>
            </a:r>
            <a:r>
              <a:rPr lang="en-US" altLang="en-US" sz="1700" dirty="0"/>
              <a:t>= 'Finance’;</a:t>
            </a:r>
          </a:p>
          <a:p>
            <a:pPr>
              <a:buFont typeface="Monotype Sorts" charset="2"/>
              <a:buNone/>
              <a:tabLst>
                <a:tab pos="1652588" algn="l"/>
                <a:tab pos="2633663" algn="l"/>
              </a:tabLst>
            </a:pPr>
            <a:r>
              <a:rPr lang="en-US" altLang="en-US" sz="800" dirty="0"/>
              <a:t> </a:t>
            </a:r>
          </a:p>
          <a:p>
            <a:pPr>
              <a:tabLst>
                <a:tab pos="1652588" algn="l"/>
                <a:tab pos="2633663" algn="l"/>
              </a:tabLst>
            </a:pPr>
            <a:r>
              <a:rPr lang="en-US" altLang="en-US" sz="1700" i="1" dirty="0"/>
              <a:t>Delete all tuples in the instructor relation for those instructors associated with a department located in the Watson building.</a:t>
            </a:r>
          </a:p>
          <a:p>
            <a:pPr>
              <a:buFont typeface="Monotype Sorts" charset="2"/>
              <a:buNone/>
              <a:tabLst>
                <a:tab pos="1652588" algn="l"/>
                <a:tab pos="2633663" algn="l"/>
              </a:tabLst>
            </a:pPr>
            <a:r>
              <a:rPr lang="en-US" altLang="en-US" sz="1700" b="1" dirty="0"/>
              <a:t>	                     delete from </a:t>
            </a:r>
            <a:r>
              <a:rPr lang="en-US" altLang="en-US" sz="1700" i="1" dirty="0"/>
              <a:t>instructor</a:t>
            </a:r>
            <a:br>
              <a:rPr lang="en-US" altLang="en-US" sz="1700" i="1" dirty="0"/>
            </a:br>
            <a:r>
              <a:rPr lang="en-US" altLang="en-US" sz="1700" i="1" dirty="0"/>
              <a:t>                     </a:t>
            </a:r>
            <a:r>
              <a:rPr lang="en-US" altLang="en-US" sz="1700" b="1" dirty="0"/>
              <a:t>where </a:t>
            </a:r>
            <a:r>
              <a:rPr lang="en-US" altLang="en-US" sz="1700" i="1" dirty="0"/>
              <a:t>dept name </a:t>
            </a:r>
            <a:r>
              <a:rPr lang="en-US" altLang="en-US" sz="1700" b="1" dirty="0"/>
              <a:t>in </a:t>
            </a:r>
            <a:r>
              <a:rPr lang="en-US" altLang="en-US" sz="1700" dirty="0"/>
              <a:t>(</a:t>
            </a:r>
            <a:r>
              <a:rPr lang="en-US" altLang="en-US" sz="1700" b="1" dirty="0"/>
              <a:t>select </a:t>
            </a:r>
            <a:r>
              <a:rPr lang="en-US" altLang="en-US" sz="1700" i="1" dirty="0"/>
              <a:t>dept name</a:t>
            </a:r>
            <a:br>
              <a:rPr lang="en-US" altLang="en-US" sz="1700" i="1" dirty="0"/>
            </a:br>
            <a:r>
              <a:rPr lang="en-US" altLang="en-US" sz="1700" i="1" dirty="0"/>
              <a:t>                                                        </a:t>
            </a:r>
            <a:r>
              <a:rPr lang="en-US" altLang="en-US" sz="1700" b="1" dirty="0"/>
              <a:t>from </a:t>
            </a:r>
            <a:r>
              <a:rPr lang="en-US" altLang="en-US" sz="1700" i="1" dirty="0"/>
              <a:t>department</a:t>
            </a:r>
            <a:br>
              <a:rPr lang="en-US" altLang="en-US" sz="1700" i="1" dirty="0"/>
            </a:br>
            <a:r>
              <a:rPr lang="en-US" altLang="en-US" sz="1700" i="1" dirty="0"/>
              <a:t>                                                        </a:t>
            </a:r>
            <a:r>
              <a:rPr lang="en-US" altLang="en-US" sz="1700" b="1" dirty="0"/>
              <a:t>where </a:t>
            </a:r>
            <a:r>
              <a:rPr lang="en-US" altLang="en-US" sz="1700" i="1" dirty="0"/>
              <a:t>building </a:t>
            </a:r>
            <a:r>
              <a:rPr lang="en-US" altLang="en-US" sz="1700" dirty="0"/>
              <a:t>= 'Watson');</a:t>
            </a:r>
          </a:p>
          <a:p>
            <a:pPr>
              <a:tabLst>
                <a:tab pos="1652588" algn="l"/>
                <a:tab pos="2633663" algn="l"/>
              </a:tabLst>
            </a:pPr>
            <a:endParaRPr lang="en-US" altLang="en-US" sz="17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sz="2800" dirty="0"/>
              <a:t>Deletion (Cont.)</a:t>
            </a:r>
          </a:p>
        </p:txBody>
      </p:sp>
      <p:sp>
        <p:nvSpPr>
          <p:cNvPr id="63490" name="Rectangle 3"/>
          <p:cNvSpPr>
            <a:spLocks noGrp="1" noChangeArrowheads="1"/>
          </p:cNvSpPr>
          <p:nvPr>
            <p:ph type="body" idx="1"/>
          </p:nvPr>
        </p:nvSpPr>
        <p:spPr>
          <a:xfrm>
            <a:off x="768351" y="1097471"/>
            <a:ext cx="7875778" cy="814387"/>
          </a:xfrm>
        </p:spPr>
        <p:txBody>
          <a:bodyPr>
            <a:normAutofit fontScale="25000" lnSpcReduction="20000"/>
          </a:bodyPr>
          <a:lstStyle/>
          <a:p>
            <a:pPr>
              <a:tabLst>
                <a:tab pos="1370013" algn="l"/>
                <a:tab pos="3140075" algn="l"/>
              </a:tabLst>
            </a:pPr>
            <a:r>
              <a:rPr lang="en-US" altLang="en-US" sz="1700" dirty="0"/>
              <a:t>Delete all instructors whose salary is less than the average salary of instructors</a:t>
            </a:r>
          </a:p>
          <a:p>
            <a:pPr>
              <a:tabLst>
                <a:tab pos="1370013" algn="l"/>
                <a:tab pos="3140075" algn="l"/>
              </a:tabLst>
            </a:pPr>
            <a:endParaRPr lang="en-US" altLang="en-US" dirty="0"/>
          </a:p>
          <a:p>
            <a:pPr>
              <a:tabLst>
                <a:tab pos="1370013" algn="l"/>
                <a:tab pos="3140075" algn="l"/>
              </a:tabLst>
            </a:pPr>
            <a:endParaRPr lang="en-US" altLang="en-US" sz="1700" dirty="0"/>
          </a:p>
          <a:p>
            <a:pPr>
              <a:tabLst>
                <a:tab pos="1370013" algn="l"/>
                <a:tab pos="3140075" algn="l"/>
              </a:tabLst>
            </a:pPr>
            <a:endParaRPr lang="en-US" altLang="en-US" dirty="0"/>
          </a:p>
          <a:p>
            <a:pPr lvl="1">
              <a:tabLst>
                <a:tab pos="1370013" algn="l"/>
                <a:tab pos="3140075" algn="l"/>
              </a:tabLst>
            </a:pPr>
            <a:r>
              <a:rPr lang="en-US" altLang="en-US" dirty="0"/>
              <a:t>Problem:  as we delete tuples from </a:t>
            </a:r>
            <a:r>
              <a:rPr lang="en-US" altLang="en-US" i="1" dirty="0"/>
              <a:t>instructor</a:t>
            </a:r>
            <a:r>
              <a:rPr lang="en-US" altLang="en-US" dirty="0"/>
              <a:t>, the average salary changes</a:t>
            </a:r>
          </a:p>
          <a:p>
            <a:pPr lvl="1">
              <a:tabLst>
                <a:tab pos="1370013" algn="l"/>
                <a:tab pos="3140075" algn="l"/>
              </a:tabLst>
            </a:pPr>
            <a:r>
              <a:rPr lang="en-US" altLang="en-US" dirty="0"/>
              <a:t>Solution used in SQL:</a:t>
            </a:r>
          </a:p>
          <a:p>
            <a:pPr marL="1200150" lvl="2" indent="-342900">
              <a:buFont typeface="+mj-lt"/>
              <a:buAutoNum type="arabicPeriod"/>
              <a:tabLst>
                <a:tab pos="1370013" algn="l"/>
                <a:tab pos="3140075" algn="l"/>
              </a:tabLst>
            </a:pPr>
            <a:r>
              <a:rPr lang="en-US" altLang="en-US" dirty="0"/>
              <a:t>First, compute </a:t>
            </a:r>
            <a:r>
              <a:rPr lang="en-US" altLang="en-US" b="1" dirty="0" err="1"/>
              <a:t>avg</a:t>
            </a:r>
            <a:r>
              <a:rPr lang="en-US" altLang="en-US" dirty="0"/>
              <a:t> (salary) and find all tuples to delete</a:t>
            </a:r>
          </a:p>
          <a:p>
            <a:pPr marL="1200150" lvl="2" indent="-342900">
              <a:buFont typeface="+mj-lt"/>
              <a:buAutoNum type="arabicPeriod"/>
              <a:tabLst>
                <a:tab pos="1370013" algn="l"/>
                <a:tab pos="3140075" algn="l"/>
              </a:tabLst>
            </a:pPr>
            <a:r>
              <a:rPr lang="en-US" altLang="en-US" dirty="0"/>
              <a:t>Next, delete all tuples found above (without recomputing </a:t>
            </a:r>
            <a:r>
              <a:rPr lang="en-US" altLang="en-US" b="1" dirty="0" err="1"/>
              <a:t>avg</a:t>
            </a:r>
            <a:r>
              <a:rPr lang="en-US" altLang="en-US" dirty="0"/>
              <a:t> or retesting the tuples)</a:t>
            </a:r>
          </a:p>
          <a:p>
            <a:pPr lvl="1">
              <a:tabLst>
                <a:tab pos="1370013" algn="l"/>
                <a:tab pos="3140075" algn="l"/>
              </a:tabLst>
            </a:pPr>
            <a:endParaRPr lang="en-US" altLang="en-US" dirty="0"/>
          </a:p>
        </p:txBody>
      </p:sp>
      <p:sp>
        <p:nvSpPr>
          <p:cNvPr id="63491" name="Text Box 4"/>
          <p:cNvSpPr txBox="1">
            <a:spLocks noChangeArrowheads="1"/>
          </p:cNvSpPr>
          <p:nvPr/>
        </p:nvSpPr>
        <p:spPr bwMode="auto">
          <a:xfrm>
            <a:off x="1526959" y="1692402"/>
            <a:ext cx="6385650" cy="8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kumimoji="1" lang="en-US" altLang="en-US" sz="1700" b="1" dirty="0"/>
              <a:t>delete from </a:t>
            </a:r>
            <a:r>
              <a:rPr kumimoji="1" lang="en-US" altLang="en-US" sz="1700" i="1" dirty="0"/>
              <a:t>instructor</a:t>
            </a:r>
          </a:p>
          <a:p>
            <a:r>
              <a:rPr kumimoji="1" lang="en-US" altLang="en-US" sz="1700" b="1" dirty="0"/>
              <a:t>where </a:t>
            </a:r>
            <a:r>
              <a:rPr kumimoji="1" lang="en-US" altLang="en-US" sz="1700" i="1" dirty="0"/>
              <a:t>salary </a:t>
            </a:r>
            <a:r>
              <a:rPr kumimoji="1" lang="en-US" altLang="en-US" sz="1700" dirty="0"/>
              <a:t>&lt; (</a:t>
            </a:r>
            <a:r>
              <a:rPr kumimoji="1" lang="en-US" altLang="en-US" sz="1700" b="1" dirty="0"/>
              <a:t>select </a:t>
            </a:r>
            <a:r>
              <a:rPr kumimoji="1" lang="en-US" altLang="en-US" sz="1700" b="1" dirty="0" err="1"/>
              <a:t>avg</a:t>
            </a:r>
            <a:r>
              <a:rPr kumimoji="1" lang="en-US" altLang="en-US" sz="1700" b="1" dirty="0"/>
              <a:t> </a:t>
            </a:r>
            <a:r>
              <a:rPr kumimoji="1" lang="en-US" altLang="en-US" sz="1700" dirty="0"/>
              <a:t>(</a:t>
            </a:r>
            <a:r>
              <a:rPr kumimoji="1" lang="en-US" altLang="en-US" sz="1700" i="1" dirty="0"/>
              <a:t>salary</a:t>
            </a:r>
            <a:r>
              <a:rPr kumimoji="1" lang="en-US" altLang="en-US" sz="1700" dirty="0"/>
              <a:t>) </a:t>
            </a:r>
          </a:p>
          <a:p>
            <a:r>
              <a:rPr kumimoji="1" lang="en-US" altLang="en-US" sz="1700" b="1" dirty="0"/>
              <a:t>                           from </a:t>
            </a:r>
            <a:r>
              <a:rPr kumimoji="1" lang="en-US" altLang="en-US" sz="1700" i="1" dirty="0"/>
              <a:t>instructor</a:t>
            </a:r>
            <a:r>
              <a:rPr kumimoji="1" lang="en-US" altLang="en-US" sz="1700" dirty="0"/>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969963" y="277813"/>
            <a:ext cx="8077200" cy="457200"/>
          </a:xfrm>
        </p:spPr>
        <p:txBody>
          <a:bodyPr>
            <a:normAutofit fontScale="90000"/>
          </a:bodyPr>
          <a:lstStyle/>
          <a:p>
            <a:r>
              <a:rPr lang="en-US" altLang="en-US" sz="2800" dirty="0"/>
              <a:t>Insertion</a:t>
            </a:r>
          </a:p>
        </p:txBody>
      </p:sp>
      <p:sp>
        <p:nvSpPr>
          <p:cNvPr id="64514" name="Rectangle 3"/>
          <p:cNvSpPr>
            <a:spLocks noGrp="1" noChangeArrowheads="1"/>
          </p:cNvSpPr>
          <p:nvPr>
            <p:ph type="body" idx="1"/>
          </p:nvPr>
        </p:nvSpPr>
        <p:spPr>
          <a:xfrm>
            <a:off x="772358" y="1135412"/>
            <a:ext cx="7652552" cy="4587176"/>
          </a:xfrm>
        </p:spPr>
        <p:txBody>
          <a:bodyPr/>
          <a:lstStyle/>
          <a:p>
            <a:pPr>
              <a:tabLst>
                <a:tab pos="1204913" algn="l"/>
                <a:tab pos="1890713" algn="l"/>
              </a:tabLst>
            </a:pPr>
            <a:r>
              <a:rPr lang="en-US" altLang="en-US" sz="1700" dirty="0"/>
              <a:t>Add a new tuple to </a:t>
            </a:r>
            <a:r>
              <a:rPr lang="en-US" altLang="en-US" sz="1700" i="1" dirty="0"/>
              <a:t>course</a:t>
            </a:r>
          </a:p>
          <a:p>
            <a:pPr>
              <a:buFont typeface="Monotype Sorts" charset="2"/>
              <a:buNone/>
              <a:tabLst>
                <a:tab pos="1204913" algn="l"/>
                <a:tab pos="1890713" algn="l"/>
              </a:tabLst>
            </a:pPr>
            <a:r>
              <a:rPr lang="en-US" altLang="en-US" sz="1700" b="1" dirty="0"/>
              <a:t>	      insert into </a:t>
            </a:r>
            <a:r>
              <a:rPr lang="en-US" altLang="en-US" sz="1700" i="1" dirty="0"/>
              <a:t>course</a:t>
            </a:r>
            <a:br>
              <a:rPr lang="en-US" altLang="en-US" sz="1700" i="1" dirty="0"/>
            </a:br>
            <a:r>
              <a:rPr lang="en-US" altLang="en-US" sz="1700" i="1" dirty="0"/>
              <a:t>             </a:t>
            </a:r>
            <a:r>
              <a:rPr lang="en-US" altLang="en-US" sz="1700" b="1" dirty="0"/>
              <a:t>values </a:t>
            </a:r>
            <a:r>
              <a:rPr lang="en-US" altLang="en-US" sz="1700" dirty="0"/>
              <a:t>('CS-437', 'Database Systems', 'Comp. Sci.', 4);</a:t>
            </a:r>
          </a:p>
          <a:p>
            <a:pPr>
              <a:buFont typeface="Monotype Sorts" charset="2"/>
              <a:buNone/>
              <a:tabLst>
                <a:tab pos="1204913" algn="l"/>
                <a:tab pos="1890713" algn="l"/>
              </a:tabLst>
            </a:pPr>
            <a:r>
              <a:rPr lang="en-US" altLang="en-US" sz="800" dirty="0"/>
              <a:t> </a:t>
            </a:r>
          </a:p>
          <a:p>
            <a:pPr>
              <a:tabLst>
                <a:tab pos="1204913" algn="l"/>
                <a:tab pos="1890713" algn="l"/>
              </a:tabLst>
            </a:pPr>
            <a:r>
              <a:rPr lang="en-US" altLang="en-US" sz="1700" dirty="0"/>
              <a:t>or equivalently</a:t>
            </a:r>
            <a:br>
              <a:rPr lang="en-US" altLang="en-US" sz="1700" dirty="0"/>
            </a:br>
            <a:r>
              <a:rPr lang="en-US" altLang="en-US" sz="800" dirty="0"/>
              <a:t> </a:t>
            </a:r>
          </a:p>
          <a:p>
            <a:pPr>
              <a:buFont typeface="Monotype Sorts" charset="2"/>
              <a:buNone/>
              <a:tabLst>
                <a:tab pos="1204913" algn="l"/>
                <a:tab pos="1890713" algn="l"/>
              </a:tabLst>
            </a:pPr>
            <a:r>
              <a:rPr lang="en-US" altLang="en-US" sz="1700" dirty="0"/>
              <a:t>           </a:t>
            </a:r>
            <a:r>
              <a:rPr lang="en-US" altLang="en-US" sz="1700" b="1" dirty="0"/>
              <a:t>insert into </a:t>
            </a:r>
            <a:r>
              <a:rPr lang="en-US" altLang="en-US" sz="1700" i="1" dirty="0"/>
              <a:t>course </a:t>
            </a:r>
            <a:r>
              <a:rPr lang="en-US" altLang="en-US" sz="1700" dirty="0"/>
              <a:t>(</a:t>
            </a:r>
            <a:r>
              <a:rPr lang="en-US" altLang="en-US" sz="1700" i="1" dirty="0" err="1"/>
              <a:t>course_id</a:t>
            </a:r>
            <a:r>
              <a:rPr lang="en-US" altLang="en-US" sz="1700" dirty="0"/>
              <a:t>, </a:t>
            </a:r>
            <a:r>
              <a:rPr lang="en-US" altLang="en-US" sz="1700" i="1" dirty="0"/>
              <a:t>title</a:t>
            </a:r>
            <a:r>
              <a:rPr lang="en-US" altLang="en-US" sz="1700" dirty="0"/>
              <a:t>, </a:t>
            </a:r>
            <a:r>
              <a:rPr lang="en-US" altLang="en-US" sz="1700" i="1" dirty="0" err="1"/>
              <a:t>dept_name</a:t>
            </a:r>
            <a:r>
              <a:rPr lang="en-US" altLang="en-US" sz="1700" dirty="0"/>
              <a:t>, </a:t>
            </a:r>
            <a:r>
              <a:rPr lang="en-US" altLang="en-US" sz="1700" i="1" dirty="0"/>
              <a:t>credits</a:t>
            </a:r>
            <a:r>
              <a:rPr lang="en-US" altLang="en-US" sz="1700" dirty="0"/>
              <a:t>)</a:t>
            </a:r>
            <a:br>
              <a:rPr lang="en-US" altLang="en-US" sz="1700" dirty="0"/>
            </a:br>
            <a:r>
              <a:rPr lang="en-US" altLang="en-US" sz="1700" dirty="0"/>
              <a:t>             </a:t>
            </a:r>
            <a:r>
              <a:rPr lang="en-US" altLang="en-US" sz="1700" b="1" dirty="0"/>
              <a:t>values </a:t>
            </a:r>
            <a:r>
              <a:rPr lang="en-US" altLang="en-US" sz="1700" dirty="0"/>
              <a:t>('CS-437', 'Database Systems', 'Comp. Sci.', 4);</a:t>
            </a:r>
          </a:p>
          <a:p>
            <a:pPr>
              <a:buFont typeface="Monotype Sorts" charset="2"/>
              <a:buNone/>
              <a:tabLst>
                <a:tab pos="1204913" algn="l"/>
                <a:tab pos="1890713" algn="l"/>
              </a:tabLst>
            </a:pPr>
            <a:r>
              <a:rPr lang="en-US" altLang="en-US" sz="800" dirty="0"/>
              <a:t> </a:t>
            </a:r>
          </a:p>
          <a:p>
            <a:pPr>
              <a:tabLst>
                <a:tab pos="1204913" algn="l"/>
                <a:tab pos="1890713" algn="l"/>
              </a:tabLst>
            </a:pPr>
            <a:r>
              <a:rPr lang="en-US" altLang="en-US" sz="1700" dirty="0"/>
              <a:t>Add a new tuple to </a:t>
            </a:r>
            <a:r>
              <a:rPr lang="en-US" altLang="en-US" sz="1700" i="1" dirty="0"/>
              <a:t>student  </a:t>
            </a:r>
            <a:r>
              <a:rPr lang="en-US" altLang="en-US" sz="1700" dirty="0"/>
              <a:t>with </a:t>
            </a:r>
            <a:r>
              <a:rPr lang="en-US" altLang="en-US" sz="1700" i="1" dirty="0"/>
              <a:t>tot_creds </a:t>
            </a:r>
            <a:r>
              <a:rPr lang="en-US" altLang="en-US" sz="1700" dirty="0"/>
              <a:t>set to null</a:t>
            </a:r>
          </a:p>
          <a:p>
            <a:pPr>
              <a:buFont typeface="Monotype Sorts" charset="2"/>
              <a:buNone/>
              <a:tabLst>
                <a:tab pos="1204913" algn="l"/>
                <a:tab pos="1890713" algn="l"/>
              </a:tabLst>
            </a:pPr>
            <a:r>
              <a:rPr lang="en-US" altLang="en-US" sz="1700" b="1" dirty="0"/>
              <a:t>	      insert into </a:t>
            </a:r>
            <a:r>
              <a:rPr lang="en-US" altLang="en-US" sz="1700" i="1" dirty="0"/>
              <a:t>student</a:t>
            </a:r>
            <a:br>
              <a:rPr lang="en-US" altLang="en-US" sz="1700" i="1" dirty="0"/>
            </a:br>
            <a:r>
              <a:rPr lang="en-US" altLang="en-US" sz="1700" i="1" dirty="0"/>
              <a:t>             </a:t>
            </a:r>
            <a:r>
              <a:rPr lang="en-US" altLang="en-US" sz="1700" b="1" dirty="0"/>
              <a:t>values </a:t>
            </a:r>
            <a:r>
              <a:rPr lang="en-US" altLang="en-US" sz="1700" dirty="0"/>
              <a:t>('3003', 'Green', 'Finance', </a:t>
            </a:r>
            <a:r>
              <a:rPr lang="en-US" altLang="en-US" sz="1700" i="1" dirty="0"/>
              <a:t>null</a:t>
            </a:r>
            <a:r>
              <a:rPr lang="en-US" altLang="en-US" sz="1700" dirty="0"/>
              <a:t>);</a:t>
            </a:r>
          </a:p>
          <a:p>
            <a:pPr>
              <a:buFont typeface="Monotype Sorts" charset="2"/>
              <a:buNone/>
              <a:tabLst>
                <a:tab pos="1204913" algn="l"/>
                <a:tab pos="1890713" algn="l"/>
              </a:tabLst>
            </a:pPr>
            <a:endParaRPr lang="en-US" altLang="en-US" sz="17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889000" y="246063"/>
            <a:ext cx="8058150" cy="457200"/>
          </a:xfrm>
        </p:spPr>
        <p:txBody>
          <a:bodyPr>
            <a:normAutofit fontScale="90000"/>
          </a:bodyPr>
          <a:lstStyle/>
          <a:p>
            <a:r>
              <a:rPr lang="en-US" altLang="en-US" sz="2800" dirty="0"/>
              <a:t>Insertion (Cont.)</a:t>
            </a:r>
          </a:p>
        </p:txBody>
      </p:sp>
      <p:sp>
        <p:nvSpPr>
          <p:cNvPr id="65538" name="Rectangle 3"/>
          <p:cNvSpPr>
            <a:spLocks noGrp="1" noChangeArrowheads="1"/>
          </p:cNvSpPr>
          <p:nvPr>
            <p:ph type="body" idx="1"/>
          </p:nvPr>
        </p:nvSpPr>
        <p:spPr>
          <a:xfrm>
            <a:off x="790113" y="1106488"/>
            <a:ext cx="7561407" cy="5074856"/>
          </a:xfrm>
        </p:spPr>
        <p:txBody>
          <a:bodyPr/>
          <a:lstStyle/>
          <a:p>
            <a:pPr>
              <a:tabLst>
                <a:tab pos="908050" algn="l"/>
              </a:tabLst>
            </a:pPr>
            <a:r>
              <a:rPr lang="en-US" altLang="en-US" sz="1700" dirty="0"/>
              <a:t>Make each student in the Music department who has earned more than 144 credit hours an instructor in the Music department with a salary of  $18,000.</a:t>
            </a:r>
          </a:p>
          <a:p>
            <a:pPr>
              <a:buFont typeface="Monotype Sorts" charset="2"/>
              <a:buNone/>
              <a:tabLst>
                <a:tab pos="908050" algn="l"/>
              </a:tabLst>
            </a:pPr>
            <a:r>
              <a:rPr lang="en-US" altLang="en-US" sz="1700" dirty="0"/>
              <a:t>	    </a:t>
            </a:r>
            <a:r>
              <a:rPr lang="en-US" altLang="en-US" sz="1700" b="1" dirty="0"/>
              <a:t>insert into </a:t>
            </a:r>
            <a:r>
              <a:rPr lang="en-US" altLang="en-US" sz="1700" i="1" dirty="0"/>
              <a:t>instructor</a:t>
            </a:r>
            <a:br>
              <a:rPr lang="en-US" altLang="en-US" sz="1700" i="1" dirty="0"/>
            </a:br>
            <a:r>
              <a:rPr lang="en-US" altLang="en-US" sz="1700" i="1" dirty="0"/>
              <a:t>	</a:t>
            </a:r>
            <a:r>
              <a:rPr lang="en-US" altLang="en-US" sz="1700" b="1" dirty="0"/>
              <a:t>select </a:t>
            </a:r>
            <a:r>
              <a:rPr lang="en-US" altLang="en-US" sz="1700" i="1" dirty="0"/>
              <a:t>ID, name, dept_name, 18000</a:t>
            </a:r>
            <a:br>
              <a:rPr lang="en-US" altLang="en-US" sz="1700" i="1" dirty="0"/>
            </a:br>
            <a:r>
              <a:rPr lang="en-US" altLang="en-US" sz="1700" i="1" dirty="0"/>
              <a:t>         </a:t>
            </a:r>
            <a:r>
              <a:rPr lang="en-US" altLang="en-US" sz="1700" b="1" dirty="0"/>
              <a:t>from </a:t>
            </a:r>
            <a:r>
              <a:rPr lang="en-US" altLang="en-US" sz="1700" i="1" dirty="0"/>
              <a:t>  student </a:t>
            </a:r>
            <a:br>
              <a:rPr lang="en-US" altLang="en-US" sz="1700" i="1" dirty="0"/>
            </a:br>
            <a:r>
              <a:rPr lang="en-US" altLang="en-US" sz="1700" i="1" dirty="0"/>
              <a:t>         </a:t>
            </a:r>
            <a:r>
              <a:rPr lang="en-US" altLang="en-US" sz="1700" b="1" dirty="0"/>
              <a:t>where </a:t>
            </a:r>
            <a:r>
              <a:rPr lang="en-US" altLang="en-US" sz="1700" i="1" dirty="0"/>
              <a:t>  dept_name = '</a:t>
            </a:r>
            <a:r>
              <a:rPr lang="en-US" altLang="en-US" sz="1700" dirty="0"/>
              <a:t>Music' </a:t>
            </a:r>
            <a:r>
              <a:rPr lang="en-US" altLang="en-US" sz="1700" b="1" dirty="0"/>
              <a:t>and </a:t>
            </a:r>
            <a:r>
              <a:rPr lang="en-US" altLang="en-US" sz="1700" i="1" dirty="0" err="1"/>
              <a:t>total_cred</a:t>
            </a:r>
            <a:r>
              <a:rPr lang="en-US" altLang="en-US" sz="1700" b="1" dirty="0"/>
              <a:t> </a:t>
            </a:r>
            <a:r>
              <a:rPr lang="en-US" altLang="en-US" sz="1700" dirty="0"/>
              <a:t>&gt;</a:t>
            </a:r>
            <a:r>
              <a:rPr lang="en-US" altLang="en-US" sz="1700" b="1" dirty="0"/>
              <a:t> </a:t>
            </a:r>
            <a:r>
              <a:rPr lang="en-US" altLang="en-US" sz="1700" dirty="0"/>
              <a:t>144;</a:t>
            </a:r>
            <a:endParaRPr lang="en-US" altLang="en-US" i="1" dirty="0"/>
          </a:p>
          <a:p>
            <a:pPr>
              <a:buFont typeface="Monotype Sorts" charset="2"/>
              <a:buNone/>
              <a:tabLst>
                <a:tab pos="908050" algn="l"/>
              </a:tabLst>
            </a:pPr>
            <a:r>
              <a:rPr lang="en-US" altLang="en-US" sz="800" i="1" dirty="0"/>
              <a:t> </a:t>
            </a:r>
          </a:p>
          <a:p>
            <a:pPr>
              <a:tabLst>
                <a:tab pos="908050" algn="l"/>
              </a:tabLst>
            </a:pPr>
            <a:r>
              <a:rPr lang="en-US" altLang="en-US" sz="1700" dirty="0"/>
              <a:t>The </a:t>
            </a:r>
            <a:r>
              <a:rPr lang="en-US" altLang="en-US" sz="1700" b="1" dirty="0"/>
              <a:t>select from where</a:t>
            </a:r>
            <a:r>
              <a:rPr lang="en-US" altLang="en-US" sz="1700" dirty="0"/>
              <a:t> statement is evaluated fully before any of its results are inserted into the relation.  </a:t>
            </a:r>
          </a:p>
          <a:p>
            <a:pPr>
              <a:buFont typeface="Monotype Sorts" charset="2"/>
              <a:buNone/>
              <a:tabLst>
                <a:tab pos="908050" algn="l"/>
              </a:tabLst>
            </a:pPr>
            <a:r>
              <a:rPr lang="en-US" altLang="en-US" sz="1700" dirty="0"/>
              <a:t>     Otherwise queries like</a:t>
            </a:r>
          </a:p>
          <a:p>
            <a:pPr>
              <a:buFont typeface="Monotype Sorts" charset="2"/>
              <a:buNone/>
              <a:tabLst>
                <a:tab pos="908050" algn="l"/>
              </a:tabLst>
            </a:pPr>
            <a:r>
              <a:rPr lang="en-US" altLang="en-US" sz="1700" dirty="0"/>
              <a:t>       	</a:t>
            </a:r>
            <a:r>
              <a:rPr lang="en-US" altLang="en-US" sz="1700" b="1" dirty="0"/>
              <a:t>insert into</a:t>
            </a:r>
            <a:r>
              <a:rPr lang="en-US" altLang="en-US" sz="1700" dirty="0"/>
              <a:t> </a:t>
            </a:r>
            <a:r>
              <a:rPr lang="en-US" altLang="en-US" sz="1700" i="1" dirty="0"/>
              <a:t>table</a:t>
            </a:r>
            <a:r>
              <a:rPr lang="en-US" altLang="en-US" sz="1700" dirty="0"/>
              <a:t>1 </a:t>
            </a:r>
            <a:r>
              <a:rPr lang="en-US" altLang="en-US" sz="1700" b="1" dirty="0"/>
              <a:t>select</a:t>
            </a:r>
            <a:r>
              <a:rPr lang="en-US" altLang="en-US" sz="1700" dirty="0"/>
              <a:t> * </a:t>
            </a:r>
            <a:r>
              <a:rPr lang="en-US" altLang="en-US" sz="1700" b="1" dirty="0"/>
              <a:t>from</a:t>
            </a:r>
            <a:r>
              <a:rPr lang="en-US" altLang="en-US" sz="1700" dirty="0"/>
              <a:t> </a:t>
            </a:r>
            <a:r>
              <a:rPr lang="en-US" altLang="en-US" sz="1700" i="1" dirty="0"/>
              <a:t>table</a:t>
            </a:r>
            <a:r>
              <a:rPr lang="en-US" altLang="en-US" sz="1700" dirty="0"/>
              <a:t>1</a:t>
            </a:r>
          </a:p>
          <a:p>
            <a:pPr>
              <a:buFont typeface="Monotype Sorts" charset="2"/>
              <a:buNone/>
              <a:tabLst>
                <a:tab pos="908050" algn="l"/>
              </a:tabLst>
            </a:pPr>
            <a:r>
              <a:rPr lang="en-US" altLang="en-US" sz="1700" dirty="0"/>
              <a:t>       would cause problem</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881063" y="123825"/>
            <a:ext cx="8077200" cy="609600"/>
          </a:xfrm>
        </p:spPr>
        <p:txBody>
          <a:bodyPr/>
          <a:lstStyle/>
          <a:p>
            <a:r>
              <a:rPr lang="en-US" altLang="en-US" sz="2800" dirty="0"/>
              <a:t>Updates</a:t>
            </a:r>
          </a:p>
        </p:txBody>
      </p:sp>
      <p:sp>
        <p:nvSpPr>
          <p:cNvPr id="66562" name="Rectangle 3"/>
          <p:cNvSpPr>
            <a:spLocks noGrp="1" noChangeArrowheads="1"/>
          </p:cNvSpPr>
          <p:nvPr>
            <p:ph type="body" idx="1"/>
          </p:nvPr>
        </p:nvSpPr>
        <p:spPr>
          <a:xfrm>
            <a:off x="781235" y="1105345"/>
            <a:ext cx="7634796" cy="4876800"/>
          </a:xfrm>
        </p:spPr>
        <p:txBody>
          <a:bodyPr/>
          <a:lstStyle/>
          <a:p>
            <a:pPr>
              <a:tabLst>
                <a:tab pos="2336800" algn="l"/>
              </a:tabLst>
            </a:pPr>
            <a:r>
              <a:rPr lang="en-US" altLang="en-US" sz="1700" dirty="0"/>
              <a:t>Give  a  5% salary raise to all instructors</a:t>
            </a:r>
          </a:p>
          <a:p>
            <a:pPr lvl="1">
              <a:buFont typeface="Monotype Sorts" charset="2"/>
              <a:buNone/>
              <a:tabLst>
                <a:tab pos="2336800" algn="l"/>
              </a:tabLst>
            </a:pPr>
            <a:r>
              <a:rPr lang="en-US" altLang="en-US" sz="1700" dirty="0"/>
              <a:t>	           </a:t>
            </a:r>
            <a:r>
              <a:rPr lang="en-US" altLang="en-US" sz="1700" b="1" dirty="0">
                <a:sym typeface="Symbol" panose="05050102010706020507" pitchFamily="18" charset="2"/>
              </a:rPr>
              <a:t>update </a:t>
            </a:r>
            <a:r>
              <a:rPr lang="en-US" altLang="en-US" sz="1700" i="1" dirty="0">
                <a:sym typeface="Symbol" panose="05050102010706020507" pitchFamily="18" charset="2"/>
              </a:rPr>
              <a:t>instructor</a:t>
            </a:r>
            <a:br>
              <a:rPr lang="en-US" altLang="en-US" sz="1700" i="1" dirty="0">
                <a:sym typeface="Symbol" panose="05050102010706020507" pitchFamily="18" charset="2"/>
              </a:rPr>
            </a:br>
            <a:r>
              <a:rPr lang="en-US" altLang="en-US" sz="1700" i="1" dirty="0">
                <a:sym typeface="Symbol" panose="05050102010706020507" pitchFamily="18" charset="2"/>
              </a:rPr>
              <a:t>               </a:t>
            </a:r>
            <a:r>
              <a:rPr lang="en-US" altLang="en-US" sz="1700" b="1" dirty="0">
                <a:sym typeface="Symbol" panose="05050102010706020507" pitchFamily="18" charset="2"/>
              </a:rPr>
              <a:t>set </a:t>
            </a:r>
            <a:r>
              <a:rPr lang="en-US" altLang="en-US" sz="1700" i="1" dirty="0">
                <a:sym typeface="Symbol" panose="05050102010706020507" pitchFamily="18" charset="2"/>
              </a:rPr>
              <a:t>salary </a:t>
            </a:r>
            <a:r>
              <a:rPr lang="en-US" altLang="en-US" sz="1700" dirty="0">
                <a:sym typeface="Symbol" panose="05050102010706020507" pitchFamily="18" charset="2"/>
              </a:rPr>
              <a:t>= </a:t>
            </a:r>
            <a:r>
              <a:rPr lang="en-US" altLang="en-US" sz="1700" i="1" dirty="0">
                <a:sym typeface="Symbol" panose="05050102010706020507" pitchFamily="18" charset="2"/>
              </a:rPr>
              <a:t>salary </a:t>
            </a:r>
            <a:r>
              <a:rPr lang="en-US" altLang="en-US" sz="1700" dirty="0">
                <a:sym typeface="Symbol" panose="05050102010706020507" pitchFamily="18" charset="2"/>
              </a:rPr>
              <a:t>* 1.05</a:t>
            </a:r>
          </a:p>
          <a:p>
            <a:pPr>
              <a:tabLst>
                <a:tab pos="2336800" algn="l"/>
              </a:tabLst>
            </a:pPr>
            <a:r>
              <a:rPr lang="en-US" altLang="en-US" sz="1700" dirty="0"/>
              <a:t>Give  a 5% salary raise to those instructors who </a:t>
            </a:r>
            <a:r>
              <a:rPr lang="en-US" altLang="en-US" dirty="0"/>
              <a:t>earn</a:t>
            </a:r>
            <a:r>
              <a:rPr lang="en-US" altLang="en-US" sz="1700" dirty="0"/>
              <a:t> less than 70000</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update </a:t>
            </a:r>
            <a:r>
              <a:rPr lang="en-US" altLang="en-US" sz="1700" i="1" dirty="0">
                <a:sym typeface="Symbol" panose="05050102010706020507" pitchFamily="18" charset="2"/>
              </a:rPr>
              <a:t>instructor</a:t>
            </a:r>
            <a:br>
              <a:rPr lang="en-US" altLang="en-US" sz="1700" i="1" dirty="0">
                <a:sym typeface="Symbol" panose="05050102010706020507" pitchFamily="18" charset="2"/>
              </a:rPr>
            </a:br>
            <a:r>
              <a:rPr lang="en-US" altLang="en-US" sz="1700" i="1" dirty="0">
                <a:sym typeface="Symbol" panose="05050102010706020507" pitchFamily="18" charset="2"/>
              </a:rPr>
              <a:t>                     </a:t>
            </a:r>
            <a:r>
              <a:rPr lang="en-US" altLang="en-US" sz="1700" b="1" dirty="0">
                <a:sym typeface="Symbol" panose="05050102010706020507" pitchFamily="18" charset="2"/>
              </a:rPr>
              <a:t>set </a:t>
            </a:r>
            <a:r>
              <a:rPr lang="en-US" altLang="en-US" sz="1700" i="1" dirty="0">
                <a:sym typeface="Symbol" panose="05050102010706020507" pitchFamily="18" charset="2"/>
              </a:rPr>
              <a:t>salary </a:t>
            </a:r>
            <a:r>
              <a:rPr lang="en-US" altLang="en-US" sz="1700" dirty="0">
                <a:sym typeface="Symbol" panose="05050102010706020507" pitchFamily="18" charset="2"/>
              </a:rPr>
              <a:t>= </a:t>
            </a:r>
            <a:r>
              <a:rPr lang="en-US" altLang="en-US" sz="1700" i="1" dirty="0">
                <a:sym typeface="Symbol" panose="05050102010706020507" pitchFamily="18" charset="2"/>
              </a:rPr>
              <a:t>salary </a:t>
            </a:r>
            <a:r>
              <a:rPr lang="en-US" altLang="en-US" sz="1700" dirty="0">
                <a:sym typeface="Symbol" panose="05050102010706020507" pitchFamily="18" charset="2"/>
              </a:rPr>
              <a:t>* 1.05</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where </a:t>
            </a:r>
            <a:r>
              <a:rPr lang="en-US" altLang="en-US" sz="1700" i="1" dirty="0">
                <a:sym typeface="Symbol" panose="05050102010706020507" pitchFamily="18" charset="2"/>
              </a:rPr>
              <a:t>salary </a:t>
            </a:r>
            <a:r>
              <a:rPr lang="en-US" altLang="en-US" sz="1700" dirty="0">
                <a:sym typeface="Symbol" panose="05050102010706020507" pitchFamily="18" charset="2"/>
              </a:rPr>
              <a:t>&lt; 70000;</a:t>
            </a:r>
          </a:p>
          <a:p>
            <a:pPr>
              <a:tabLst>
                <a:tab pos="2336800" algn="l"/>
              </a:tabLst>
            </a:pPr>
            <a:r>
              <a:rPr lang="en-US" altLang="en-US" sz="1700" dirty="0"/>
              <a:t>Give  a 5% salary raise to instructors whose salary is less than average</a:t>
            </a:r>
          </a:p>
          <a:p>
            <a:pPr>
              <a:buNone/>
              <a:tabLst>
                <a:tab pos="2336800" algn="l"/>
              </a:tabLst>
            </a:pPr>
            <a:r>
              <a:rPr lang="en-US" altLang="en-US" sz="1700" b="1" dirty="0">
                <a:sym typeface="Symbol" panose="05050102010706020507" pitchFamily="18" charset="2"/>
              </a:rPr>
              <a:t>                          update </a:t>
            </a:r>
            <a:r>
              <a:rPr lang="en-US" altLang="en-US" sz="1700" i="1" dirty="0">
                <a:sym typeface="Symbol" panose="05050102010706020507" pitchFamily="18" charset="2"/>
              </a:rPr>
              <a:t>instructor</a:t>
            </a:r>
            <a:br>
              <a:rPr lang="en-US" altLang="en-US" sz="1700" i="1" dirty="0">
                <a:sym typeface="Symbol" panose="05050102010706020507" pitchFamily="18" charset="2"/>
              </a:rPr>
            </a:br>
            <a:r>
              <a:rPr lang="en-US" altLang="en-US" sz="1700" i="1" dirty="0">
                <a:sym typeface="Symbol" panose="05050102010706020507" pitchFamily="18" charset="2"/>
              </a:rPr>
              <a:t>                     </a:t>
            </a:r>
            <a:r>
              <a:rPr lang="en-US" altLang="en-US" sz="1700" b="1" dirty="0">
                <a:sym typeface="Symbol" panose="05050102010706020507" pitchFamily="18" charset="2"/>
              </a:rPr>
              <a:t>set </a:t>
            </a:r>
            <a:r>
              <a:rPr lang="en-US" altLang="en-US" sz="1700" i="1" dirty="0">
                <a:sym typeface="Symbol" panose="05050102010706020507" pitchFamily="18" charset="2"/>
              </a:rPr>
              <a:t>salary </a:t>
            </a:r>
            <a:r>
              <a:rPr lang="en-US" altLang="en-US" sz="1700" dirty="0">
                <a:sym typeface="Symbol" panose="05050102010706020507" pitchFamily="18" charset="2"/>
              </a:rPr>
              <a:t>= </a:t>
            </a:r>
            <a:r>
              <a:rPr lang="en-US" altLang="en-US" sz="1700" i="1" dirty="0">
                <a:sym typeface="Symbol" panose="05050102010706020507" pitchFamily="18" charset="2"/>
              </a:rPr>
              <a:t>salary </a:t>
            </a:r>
            <a:r>
              <a:rPr lang="en-US" altLang="en-US" sz="1700" dirty="0">
                <a:sym typeface="Symbol" panose="05050102010706020507" pitchFamily="18" charset="2"/>
              </a:rPr>
              <a:t>* 1.05</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where </a:t>
            </a:r>
            <a:r>
              <a:rPr lang="en-US" altLang="en-US" sz="1700" i="1" dirty="0">
                <a:sym typeface="Symbol" panose="05050102010706020507" pitchFamily="18" charset="2"/>
              </a:rPr>
              <a:t>salary </a:t>
            </a:r>
            <a:r>
              <a:rPr lang="en-US" altLang="en-US" sz="1700" dirty="0">
                <a:sym typeface="Symbol" panose="05050102010706020507" pitchFamily="18" charset="2"/>
              </a:rPr>
              <a:t>&lt;  (</a:t>
            </a:r>
            <a:r>
              <a:rPr lang="en-US" altLang="en-US" sz="1700" b="1" dirty="0">
                <a:sym typeface="Symbol" panose="05050102010706020507" pitchFamily="18" charset="2"/>
              </a:rPr>
              <a:t>select </a:t>
            </a:r>
            <a:r>
              <a:rPr lang="en-US" altLang="en-US" sz="1700" b="1" dirty="0" err="1">
                <a:sym typeface="Symbol" panose="05050102010706020507" pitchFamily="18" charset="2"/>
              </a:rPr>
              <a:t>avg</a:t>
            </a:r>
            <a:r>
              <a:rPr lang="en-US" altLang="en-US" sz="1700" b="1" dirty="0">
                <a:sym typeface="Symbol" panose="05050102010706020507" pitchFamily="18" charset="2"/>
              </a:rPr>
              <a:t> </a:t>
            </a:r>
            <a:r>
              <a:rPr lang="en-US" altLang="en-US" sz="1700" dirty="0">
                <a:sym typeface="Symbol" panose="05050102010706020507" pitchFamily="18" charset="2"/>
              </a:rPr>
              <a:t>(salary)</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from </a:t>
            </a:r>
            <a:r>
              <a:rPr lang="en-US" altLang="en-US" sz="1700" i="1" dirty="0">
                <a:sym typeface="Symbol" panose="05050102010706020507" pitchFamily="18" charset="2"/>
              </a:rPr>
              <a:t>instructor</a:t>
            </a:r>
            <a:r>
              <a:rPr lang="en-US" altLang="en-US" sz="1700" dirty="0">
                <a:sym typeface="Symbol" panose="05050102010706020507" pitchFamily="18" charset="2"/>
              </a:rPr>
              <a:t>);</a:t>
            </a:r>
          </a:p>
          <a:p>
            <a:pPr>
              <a:tabLst>
                <a:tab pos="2336800" algn="l"/>
              </a:tabLst>
            </a:pPr>
            <a:endParaRPr lang="en-US" altLang="en-US" dirty="0">
              <a:sym typeface="Symbol" panose="05050102010706020507" pitchFamily="18" charset="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881063" y="123825"/>
            <a:ext cx="8077200" cy="609600"/>
          </a:xfrm>
        </p:spPr>
        <p:txBody>
          <a:bodyPr/>
          <a:lstStyle/>
          <a:p>
            <a:r>
              <a:rPr lang="en-US" altLang="en-US" sz="2800" dirty="0"/>
              <a:t>Updates (Cont.)</a:t>
            </a:r>
          </a:p>
        </p:txBody>
      </p:sp>
      <p:sp>
        <p:nvSpPr>
          <p:cNvPr id="66562" name="Rectangle 3"/>
          <p:cNvSpPr>
            <a:spLocks noGrp="1" noChangeArrowheads="1"/>
          </p:cNvSpPr>
          <p:nvPr>
            <p:ph type="body" idx="1"/>
          </p:nvPr>
        </p:nvSpPr>
        <p:spPr>
          <a:xfrm>
            <a:off x="781236" y="1100831"/>
            <a:ext cx="7634795" cy="3946657"/>
          </a:xfrm>
        </p:spPr>
        <p:txBody>
          <a:bodyPr/>
          <a:lstStyle/>
          <a:p>
            <a:pPr>
              <a:tabLst>
                <a:tab pos="2336800" algn="l"/>
              </a:tabLst>
            </a:pPr>
            <a:r>
              <a:rPr lang="en-US" altLang="en-US" sz="1700" dirty="0"/>
              <a:t>Increase salaries of instructors whose salary is over $100,000 by 3%, and all others by a 5% </a:t>
            </a:r>
          </a:p>
          <a:p>
            <a:pPr lvl="1">
              <a:tabLst>
                <a:tab pos="2336800" algn="l"/>
              </a:tabLst>
            </a:pPr>
            <a:r>
              <a:rPr lang="en-US" altLang="en-US" sz="1700" dirty="0"/>
              <a:t>Write two </a:t>
            </a:r>
            <a:r>
              <a:rPr lang="en-US" altLang="en-US" sz="1700" b="1" dirty="0"/>
              <a:t>update </a:t>
            </a:r>
            <a:r>
              <a:rPr lang="en-US" altLang="en-US" sz="1700" dirty="0"/>
              <a:t>statements:</a:t>
            </a:r>
          </a:p>
          <a:p>
            <a:pPr lvl="1">
              <a:buFont typeface="Monotype Sorts" charset="2"/>
              <a:buNone/>
              <a:tabLst>
                <a:tab pos="2336800" algn="l"/>
              </a:tabLst>
            </a:pPr>
            <a:r>
              <a:rPr lang="en-US" altLang="en-US" sz="1700" dirty="0"/>
              <a:t>	           </a:t>
            </a:r>
            <a:r>
              <a:rPr lang="en-US" altLang="en-US" sz="1700" b="1" dirty="0">
                <a:sym typeface="Symbol" panose="05050102010706020507" pitchFamily="18" charset="2"/>
              </a:rPr>
              <a:t>update </a:t>
            </a:r>
            <a:r>
              <a:rPr lang="en-US" altLang="en-US" sz="1700" i="1" dirty="0">
                <a:sym typeface="Symbol" panose="05050102010706020507" pitchFamily="18" charset="2"/>
              </a:rPr>
              <a:t>instructor</a:t>
            </a:r>
            <a:br>
              <a:rPr lang="en-US" altLang="en-US" sz="1700" i="1" dirty="0">
                <a:sym typeface="Symbol" panose="05050102010706020507" pitchFamily="18" charset="2"/>
              </a:rPr>
            </a:br>
            <a:r>
              <a:rPr lang="en-US" altLang="en-US" sz="1700" i="1" dirty="0">
                <a:sym typeface="Symbol" panose="05050102010706020507" pitchFamily="18" charset="2"/>
              </a:rPr>
              <a:t>               </a:t>
            </a:r>
            <a:r>
              <a:rPr lang="en-US" altLang="en-US" sz="1700" b="1" dirty="0">
                <a:sym typeface="Symbol" panose="05050102010706020507" pitchFamily="18" charset="2"/>
              </a:rPr>
              <a:t>set </a:t>
            </a:r>
            <a:r>
              <a:rPr lang="en-US" altLang="en-US" sz="1700" i="1" dirty="0">
                <a:sym typeface="Symbol" panose="05050102010706020507" pitchFamily="18" charset="2"/>
              </a:rPr>
              <a:t>salary </a:t>
            </a:r>
            <a:r>
              <a:rPr lang="en-US" altLang="en-US" sz="1700" dirty="0">
                <a:sym typeface="Symbol" panose="05050102010706020507" pitchFamily="18" charset="2"/>
              </a:rPr>
              <a:t>= </a:t>
            </a:r>
            <a:r>
              <a:rPr lang="en-US" altLang="en-US" sz="1700" i="1" dirty="0">
                <a:sym typeface="Symbol" panose="05050102010706020507" pitchFamily="18" charset="2"/>
              </a:rPr>
              <a:t>salary </a:t>
            </a:r>
            <a:r>
              <a:rPr lang="en-US" altLang="en-US" sz="1700" dirty="0">
                <a:sym typeface="Symbol" panose="05050102010706020507" pitchFamily="18" charset="2"/>
              </a:rPr>
              <a:t>* 1.03</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where </a:t>
            </a:r>
            <a:r>
              <a:rPr lang="en-US" altLang="en-US" sz="1700" i="1" dirty="0">
                <a:sym typeface="Symbol" panose="05050102010706020507" pitchFamily="18" charset="2"/>
              </a:rPr>
              <a:t>salary </a:t>
            </a:r>
            <a:r>
              <a:rPr lang="en-US" altLang="en-US" sz="1700" dirty="0">
                <a:sym typeface="Symbol" panose="05050102010706020507" pitchFamily="18" charset="2"/>
              </a:rPr>
              <a:t>&gt; 100000;</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update </a:t>
            </a:r>
            <a:r>
              <a:rPr lang="en-US" altLang="en-US" sz="1700" i="1" dirty="0">
                <a:sym typeface="Symbol" panose="05050102010706020507" pitchFamily="18" charset="2"/>
              </a:rPr>
              <a:t>instructor</a:t>
            </a:r>
            <a:br>
              <a:rPr lang="en-US" altLang="en-US" sz="1700" i="1" dirty="0">
                <a:sym typeface="Symbol" panose="05050102010706020507" pitchFamily="18" charset="2"/>
              </a:rPr>
            </a:br>
            <a:r>
              <a:rPr lang="en-US" altLang="en-US" sz="1700" i="1" dirty="0">
                <a:sym typeface="Symbol" panose="05050102010706020507" pitchFamily="18" charset="2"/>
              </a:rPr>
              <a:t>                </a:t>
            </a:r>
            <a:r>
              <a:rPr lang="en-US" altLang="en-US" sz="1700" b="1" dirty="0">
                <a:sym typeface="Symbol" panose="05050102010706020507" pitchFamily="18" charset="2"/>
              </a:rPr>
              <a:t>set </a:t>
            </a:r>
            <a:r>
              <a:rPr lang="en-US" altLang="en-US" sz="1700" i="1" dirty="0">
                <a:sym typeface="Symbol" panose="05050102010706020507" pitchFamily="18" charset="2"/>
              </a:rPr>
              <a:t>salary </a:t>
            </a:r>
            <a:r>
              <a:rPr lang="en-US" altLang="en-US" sz="1700" dirty="0">
                <a:sym typeface="Symbol" panose="05050102010706020507" pitchFamily="18" charset="2"/>
              </a:rPr>
              <a:t>= </a:t>
            </a:r>
            <a:r>
              <a:rPr lang="en-US" altLang="en-US" sz="1700" i="1" dirty="0">
                <a:sym typeface="Symbol" panose="05050102010706020507" pitchFamily="18" charset="2"/>
              </a:rPr>
              <a:t>salary </a:t>
            </a:r>
            <a:r>
              <a:rPr lang="en-US" altLang="en-US" sz="1700" dirty="0">
                <a:sym typeface="Symbol" panose="05050102010706020507" pitchFamily="18" charset="2"/>
              </a:rPr>
              <a:t>* 1.05</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b="1" dirty="0">
                <a:sym typeface="Symbol" panose="05050102010706020507" pitchFamily="18" charset="2"/>
              </a:rPr>
              <a:t>where </a:t>
            </a:r>
            <a:r>
              <a:rPr lang="en-US" altLang="en-US" sz="1700" i="1" dirty="0">
                <a:sym typeface="Symbol" panose="05050102010706020507" pitchFamily="18" charset="2"/>
              </a:rPr>
              <a:t>salary </a:t>
            </a:r>
            <a:r>
              <a:rPr lang="en-US" altLang="en-US" sz="1700" dirty="0">
                <a:sym typeface="Symbol" panose="05050102010706020507" pitchFamily="18" charset="2"/>
              </a:rPr>
              <a:t>&lt;= 100000;</a:t>
            </a:r>
          </a:p>
          <a:p>
            <a:pPr lvl="1">
              <a:tabLst>
                <a:tab pos="2336800" algn="l"/>
              </a:tabLst>
            </a:pPr>
            <a:r>
              <a:rPr lang="en-US" altLang="en-US" sz="1700" dirty="0">
                <a:sym typeface="Symbol" panose="05050102010706020507" pitchFamily="18" charset="2"/>
              </a:rPr>
              <a:t>The order is important</a:t>
            </a:r>
          </a:p>
          <a:p>
            <a:pPr lvl="1">
              <a:tabLst>
                <a:tab pos="2336800" algn="l"/>
              </a:tabLst>
            </a:pPr>
            <a:r>
              <a:rPr lang="en-US" altLang="en-US" sz="1700" dirty="0">
                <a:sym typeface="Symbol" panose="05050102010706020507" pitchFamily="18" charset="2"/>
              </a:rPr>
              <a:t>Can be done better using the </a:t>
            </a:r>
            <a:r>
              <a:rPr lang="en-US" altLang="en-US" sz="1700" b="1" dirty="0">
                <a:sym typeface="Symbol" panose="05050102010706020507" pitchFamily="18" charset="2"/>
              </a:rPr>
              <a:t>case </a:t>
            </a:r>
            <a:r>
              <a:rPr lang="en-US" altLang="en-US" sz="1700" dirty="0">
                <a:sym typeface="Symbol" panose="05050102010706020507" pitchFamily="18" charset="2"/>
              </a:rPr>
              <a:t>statement (next slide)</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895350" y="80963"/>
            <a:ext cx="8077200" cy="609600"/>
          </a:xfrm>
        </p:spPr>
        <p:txBody>
          <a:bodyPr/>
          <a:lstStyle/>
          <a:p>
            <a:r>
              <a:rPr lang="en-US" altLang="en-US" sz="2800" dirty="0"/>
              <a:t>Case Statement for Conditional Updates</a:t>
            </a:r>
          </a:p>
        </p:txBody>
      </p:sp>
      <p:sp>
        <p:nvSpPr>
          <p:cNvPr id="67586" name="Rectangle 3"/>
          <p:cNvSpPr>
            <a:spLocks noGrp="1" noChangeArrowheads="1"/>
          </p:cNvSpPr>
          <p:nvPr>
            <p:ph type="body" idx="1"/>
          </p:nvPr>
        </p:nvSpPr>
        <p:spPr>
          <a:xfrm>
            <a:off x="781235" y="1093789"/>
            <a:ext cx="7228909" cy="2576003"/>
          </a:xfrm>
        </p:spPr>
        <p:txBody>
          <a:bodyPr/>
          <a:lstStyle/>
          <a:p>
            <a:r>
              <a:rPr lang="en-US" altLang="en-US" sz="1700" dirty="0"/>
              <a:t>Same query as before but with case statement</a:t>
            </a:r>
          </a:p>
          <a:p>
            <a:pPr>
              <a:buFont typeface="Monotype Sorts" charset="2"/>
              <a:buNone/>
            </a:pPr>
            <a:r>
              <a:rPr lang="en-US" altLang="en-US" sz="1700" dirty="0"/>
              <a:t>		 </a:t>
            </a:r>
            <a:r>
              <a:rPr lang="en-US" altLang="en-US" sz="1700" b="1" dirty="0"/>
              <a:t>update </a:t>
            </a:r>
            <a:r>
              <a:rPr lang="en-US" altLang="en-US" sz="1700" i="1" dirty="0"/>
              <a:t>instructor</a:t>
            </a:r>
            <a:br>
              <a:rPr lang="en-US" altLang="en-US" sz="1700" i="1" dirty="0"/>
            </a:br>
            <a:r>
              <a:rPr lang="en-US" altLang="en-US" sz="1700" i="1" dirty="0"/>
              <a:t>               </a:t>
            </a:r>
            <a:r>
              <a:rPr lang="en-US" altLang="en-US" sz="1700" b="1" dirty="0"/>
              <a:t>set </a:t>
            </a:r>
            <a:r>
              <a:rPr lang="en-US" altLang="en-US" sz="1700" i="1" dirty="0"/>
              <a:t>salary </a:t>
            </a:r>
            <a:r>
              <a:rPr lang="en-US" altLang="en-US" sz="1700" dirty="0"/>
              <a:t>= </a:t>
            </a:r>
            <a:r>
              <a:rPr lang="en-US" altLang="en-US" sz="1700" b="1" dirty="0"/>
              <a:t>case</a:t>
            </a:r>
            <a:br>
              <a:rPr lang="en-US" altLang="en-US" sz="1700" b="1" dirty="0"/>
            </a:br>
            <a:r>
              <a:rPr lang="en-US" altLang="en-US" sz="1700" b="1" dirty="0"/>
              <a:t>                                      when </a:t>
            </a:r>
            <a:r>
              <a:rPr lang="en-US" altLang="en-US" sz="1700" i="1" dirty="0"/>
              <a:t>salary </a:t>
            </a:r>
            <a:r>
              <a:rPr lang="en-US" altLang="en-US" sz="1700" dirty="0"/>
              <a:t>&lt;= 100000 </a:t>
            </a:r>
            <a:r>
              <a:rPr lang="en-US" altLang="en-US" sz="1700" b="1" dirty="0"/>
              <a:t>then </a:t>
            </a:r>
            <a:r>
              <a:rPr lang="en-US" altLang="en-US" sz="1700" i="1" dirty="0"/>
              <a:t>salary </a:t>
            </a:r>
            <a:r>
              <a:rPr lang="en-US" altLang="en-US" sz="1700" dirty="0"/>
              <a:t>* 1.05</a:t>
            </a:r>
            <a:br>
              <a:rPr lang="en-US" altLang="en-US" sz="1700" dirty="0"/>
            </a:br>
            <a:r>
              <a:rPr lang="en-US" altLang="en-US" sz="1700" dirty="0"/>
              <a:t>                                      </a:t>
            </a:r>
            <a:r>
              <a:rPr lang="en-US" altLang="en-US" sz="1700" b="1" dirty="0"/>
              <a:t>else </a:t>
            </a:r>
            <a:r>
              <a:rPr lang="en-US" altLang="en-US" sz="1700" i="1" dirty="0"/>
              <a:t>salary </a:t>
            </a:r>
            <a:r>
              <a:rPr lang="en-US" altLang="en-US" sz="1700" dirty="0"/>
              <a:t>* 1.03</a:t>
            </a:r>
            <a:br>
              <a:rPr lang="en-US" altLang="en-US" sz="1700" dirty="0"/>
            </a:br>
            <a:r>
              <a:rPr lang="en-US" altLang="en-US" sz="1700" dirty="0"/>
              <a:t>                                     </a:t>
            </a:r>
            <a:r>
              <a:rPr lang="en-US" altLang="en-US" sz="1700" b="1" dirty="0"/>
              <a:t>end</a:t>
            </a:r>
            <a:endParaRPr lang="en-US" altLang="en-US" sz="1700" dirty="0"/>
          </a:p>
          <a:p>
            <a:pPr>
              <a:buFont typeface="Monotype Sorts" charset="2"/>
              <a:buNone/>
            </a:pPr>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 Definition Language (DDL)</a:t>
            </a:r>
          </a:p>
        </p:txBody>
      </p:sp>
      <p:sp>
        <p:nvSpPr>
          <p:cNvPr id="29698" name="Rectangle 3"/>
          <p:cNvSpPr>
            <a:spLocks noGrp="1" noChangeArrowheads="1"/>
          </p:cNvSpPr>
          <p:nvPr>
            <p:ph idx="1"/>
          </p:nvPr>
        </p:nvSpPr>
        <p:spPr>
          <a:xfrm>
            <a:off x="768350" y="1106942"/>
            <a:ext cx="7401096" cy="4903787"/>
          </a:xfrm>
        </p:spPr>
        <p:txBody>
          <a:bodyPr/>
          <a:lstStyle/>
          <a:p>
            <a:r>
              <a:rPr lang="en-US" altLang="en-US" sz="1700" dirty="0"/>
              <a:t>Specification notation for defining the database schema</a:t>
            </a:r>
          </a:p>
          <a:p>
            <a:pPr lvl="1">
              <a:buFont typeface="Monotype Sorts" charset="2"/>
              <a:buNone/>
            </a:pPr>
            <a:r>
              <a:rPr lang="en-US" altLang="en-US" sz="1700" dirty="0"/>
              <a:t>Example:	</a:t>
            </a:r>
            <a:r>
              <a:rPr lang="en-US" altLang="en-US" sz="1700" b="1" dirty="0"/>
              <a:t>create table</a:t>
            </a:r>
            <a:r>
              <a:rPr lang="en-US" altLang="en-US" sz="1700" dirty="0"/>
              <a:t> </a:t>
            </a:r>
            <a:r>
              <a:rPr lang="en-US" altLang="en-US" sz="1700" i="1" dirty="0"/>
              <a:t>instructor</a:t>
            </a:r>
            <a:r>
              <a:rPr lang="en-US" altLang="en-US" sz="1700" dirty="0"/>
              <a:t> (</a:t>
            </a:r>
            <a:br>
              <a:rPr lang="en-US" altLang="en-US" sz="1700" dirty="0"/>
            </a:br>
            <a:r>
              <a:rPr lang="en-US" altLang="en-US" sz="1700" dirty="0"/>
              <a:t>                             </a:t>
            </a:r>
            <a:r>
              <a:rPr lang="en-US" altLang="en-US" sz="1700" i="1" dirty="0"/>
              <a:t>ID</a:t>
            </a:r>
            <a:r>
              <a:rPr lang="en-US" altLang="en-US" sz="1700" dirty="0"/>
              <a:t>                </a:t>
            </a:r>
            <a:r>
              <a:rPr lang="en-US" altLang="en-US" sz="1700" b="1" dirty="0"/>
              <a:t>char</a:t>
            </a:r>
            <a:r>
              <a:rPr lang="en-US" altLang="en-US" sz="1700" dirty="0"/>
              <a:t>(5),</a:t>
            </a:r>
            <a:br>
              <a:rPr lang="en-US" altLang="en-US" sz="1700" dirty="0"/>
            </a:br>
            <a:r>
              <a:rPr lang="en-US" altLang="en-US" sz="1700" dirty="0"/>
              <a:t>                             </a:t>
            </a:r>
            <a:r>
              <a:rPr lang="en-US" altLang="en-US" sz="1700" i="1" dirty="0"/>
              <a:t>name           </a:t>
            </a:r>
            <a:r>
              <a:rPr lang="en-US" altLang="en-US" sz="1700" b="1" dirty="0"/>
              <a:t>varchar</a:t>
            </a:r>
            <a:r>
              <a:rPr lang="en-US" altLang="en-US" sz="1700" dirty="0"/>
              <a:t>(20)</a:t>
            </a:r>
            <a:r>
              <a:rPr lang="en-US" altLang="en-US" sz="1700" b="1" dirty="0"/>
              <a:t>,</a:t>
            </a:r>
            <a:br>
              <a:rPr lang="en-US" altLang="en-US" sz="1700" b="1" i="1" dirty="0"/>
            </a:br>
            <a:r>
              <a:rPr lang="en-US" altLang="en-US" sz="1700" b="1" i="1" dirty="0"/>
              <a:t>                             </a:t>
            </a:r>
            <a:r>
              <a:rPr lang="en-US" altLang="en-US" sz="1700" i="1" dirty="0" err="1"/>
              <a:t>dept_name</a:t>
            </a:r>
            <a:r>
              <a:rPr lang="en-US" altLang="en-US" sz="1700" i="1" dirty="0"/>
              <a:t>  </a:t>
            </a:r>
            <a:r>
              <a:rPr lang="en-US" altLang="en-US" sz="1700" b="1" dirty="0"/>
              <a:t>varchar</a:t>
            </a:r>
            <a:r>
              <a:rPr lang="en-US" altLang="en-US" sz="1700" dirty="0"/>
              <a:t>(20),</a:t>
            </a:r>
            <a:br>
              <a:rPr lang="en-US" altLang="en-US" sz="1700" dirty="0"/>
            </a:br>
            <a:r>
              <a:rPr lang="en-US" altLang="en-US" sz="1700" dirty="0"/>
              <a:t>                             </a:t>
            </a:r>
            <a:r>
              <a:rPr lang="en-US" altLang="en-US" sz="1700" i="1" dirty="0"/>
              <a:t>salary</a:t>
            </a:r>
            <a:r>
              <a:rPr lang="en-US" altLang="en-US" sz="1700" dirty="0"/>
              <a:t>           </a:t>
            </a:r>
            <a:r>
              <a:rPr lang="en-US" altLang="en-US" sz="1700" b="1" dirty="0"/>
              <a:t>numeric</a:t>
            </a:r>
            <a:r>
              <a:rPr lang="en-US" altLang="en-US" sz="1700" dirty="0"/>
              <a:t>(8,2))</a:t>
            </a:r>
          </a:p>
          <a:p>
            <a:r>
              <a:rPr lang="en-US" altLang="en-US" sz="1700" dirty="0"/>
              <a:t>DDL compiler generates a set of table templates stored in a </a:t>
            </a:r>
            <a:r>
              <a:rPr lang="en-US" altLang="en-US" sz="1700" b="1" i="1" dirty="0">
                <a:solidFill>
                  <a:srgbClr val="002060"/>
                </a:solidFill>
              </a:rPr>
              <a:t>data dictionary</a:t>
            </a:r>
          </a:p>
          <a:p>
            <a:r>
              <a:rPr lang="en-US" altLang="en-US" sz="1700" dirty="0"/>
              <a:t>Data dictionary contains metadata (i.e., data about data)</a:t>
            </a:r>
          </a:p>
          <a:p>
            <a:pPr lvl="1"/>
            <a:r>
              <a:rPr lang="en-US" altLang="en-US" sz="1700" dirty="0"/>
              <a:t>Database schema </a:t>
            </a:r>
          </a:p>
          <a:p>
            <a:pPr lvl="1"/>
            <a:r>
              <a:rPr lang="en-US" altLang="en-US" sz="1700" dirty="0"/>
              <a:t>Integrity constraints</a:t>
            </a:r>
          </a:p>
          <a:p>
            <a:pPr lvl="2"/>
            <a:r>
              <a:rPr lang="en-US" altLang="en-US" sz="1700" dirty="0"/>
              <a:t>Primary key (ID uniquely identifies instructors)</a:t>
            </a:r>
          </a:p>
          <a:p>
            <a:pPr lvl="1"/>
            <a:r>
              <a:rPr lang="en-US" altLang="en-US" sz="1700" dirty="0"/>
              <a:t>Authorization</a:t>
            </a:r>
          </a:p>
          <a:p>
            <a:pPr lvl="2"/>
            <a:r>
              <a:rPr lang="en-US" altLang="en-US" sz="1700" dirty="0"/>
              <a:t>Who can access what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sz="2800" dirty="0"/>
              <a:t>Updates with Scalar Subqueries</a:t>
            </a:r>
          </a:p>
        </p:txBody>
      </p:sp>
      <p:sp>
        <p:nvSpPr>
          <p:cNvPr id="68610" name="Rectangle 3"/>
          <p:cNvSpPr>
            <a:spLocks noGrp="1" noChangeArrowheads="1"/>
          </p:cNvSpPr>
          <p:nvPr>
            <p:ph type="body" idx="1"/>
          </p:nvPr>
        </p:nvSpPr>
        <p:spPr>
          <a:xfrm>
            <a:off x="768350" y="1057213"/>
            <a:ext cx="7656559" cy="4538916"/>
          </a:xfrm>
        </p:spPr>
        <p:txBody>
          <a:bodyPr/>
          <a:lstStyle/>
          <a:p>
            <a:r>
              <a:rPr lang="en-US" altLang="en-US" sz="1700" dirty="0"/>
              <a:t>Recompute and update tot_creds value for all students</a:t>
            </a:r>
          </a:p>
          <a:p>
            <a:pPr>
              <a:buFont typeface="Monotype Sorts" charset="2"/>
              <a:buNone/>
            </a:pPr>
            <a:r>
              <a:rPr lang="en-US" altLang="en-US" sz="1700" b="1" dirty="0"/>
              <a:t>           update </a:t>
            </a:r>
            <a:r>
              <a:rPr lang="en-US" altLang="en-US" sz="1700" i="1" dirty="0"/>
              <a:t>student S </a:t>
            </a:r>
            <a:br>
              <a:rPr lang="en-US" altLang="en-US" sz="1700" i="1" dirty="0"/>
            </a:br>
            <a:r>
              <a:rPr lang="en-US" altLang="en-US" sz="1700" i="1" dirty="0"/>
              <a:t>     </a:t>
            </a:r>
            <a:r>
              <a:rPr lang="en-US" altLang="en-US" sz="1700" b="1" dirty="0"/>
              <a:t>set </a:t>
            </a:r>
            <a:r>
              <a:rPr lang="en-US" altLang="en-US" sz="1700" i="1" dirty="0"/>
              <a:t>tot_cred </a:t>
            </a:r>
            <a:r>
              <a:rPr lang="en-US" altLang="en-US" sz="1700" dirty="0"/>
              <a:t>= (</a:t>
            </a:r>
            <a:r>
              <a:rPr lang="en-US" altLang="en-US" sz="1700" b="1" dirty="0"/>
              <a:t>select sum</a:t>
            </a:r>
            <a:r>
              <a:rPr lang="en-US" altLang="en-US" sz="1700" dirty="0"/>
              <a:t>(</a:t>
            </a:r>
            <a:r>
              <a:rPr lang="en-US" altLang="en-US" sz="1700" i="1" dirty="0"/>
              <a:t>credits</a:t>
            </a:r>
            <a:r>
              <a:rPr lang="en-US" altLang="en-US" sz="1700" dirty="0"/>
              <a:t>)</a:t>
            </a:r>
            <a:br>
              <a:rPr lang="en-US" altLang="en-US" sz="1700" dirty="0"/>
            </a:br>
            <a:r>
              <a:rPr lang="en-US" altLang="en-US" sz="1700" dirty="0"/>
              <a:t>                              </a:t>
            </a:r>
            <a:r>
              <a:rPr lang="en-US" altLang="en-US" sz="1700" b="1" dirty="0"/>
              <a:t>from </a:t>
            </a:r>
            <a:r>
              <a:rPr lang="en-US" altLang="en-US" sz="1700" i="1" dirty="0"/>
              <a:t>takes, course</a:t>
            </a:r>
            <a:br>
              <a:rPr lang="en-US" altLang="en-US" sz="1700" i="1" dirty="0"/>
            </a:br>
            <a:r>
              <a:rPr lang="en-US" altLang="en-US" sz="1700" i="1" dirty="0"/>
              <a:t>                              </a:t>
            </a:r>
            <a:r>
              <a:rPr lang="en-US" altLang="en-US" sz="1700" b="1" dirty="0"/>
              <a:t>where </a:t>
            </a:r>
            <a:r>
              <a:rPr lang="en-US" altLang="en-US" sz="1700" i="1" dirty="0" err="1"/>
              <a:t>takes.course_id</a:t>
            </a:r>
            <a:r>
              <a:rPr lang="en-US" altLang="en-US" sz="1700" i="1" dirty="0"/>
              <a:t> </a:t>
            </a:r>
            <a:r>
              <a:rPr lang="en-US" altLang="en-US" sz="1700" dirty="0"/>
              <a:t>= </a:t>
            </a:r>
            <a:r>
              <a:rPr lang="en-US" altLang="en-US" sz="1700" i="1" dirty="0" err="1"/>
              <a:t>course.course_id</a:t>
            </a:r>
            <a:r>
              <a:rPr lang="en-US" altLang="en-US" sz="1700" i="1" dirty="0"/>
              <a:t>  </a:t>
            </a:r>
            <a:r>
              <a:rPr lang="en-US" altLang="en-US" sz="1700" b="1" dirty="0"/>
              <a:t>and </a:t>
            </a:r>
            <a:br>
              <a:rPr lang="en-US" altLang="en-US" sz="1700" b="1" dirty="0"/>
            </a:br>
            <a:r>
              <a:rPr lang="en-US" altLang="en-US" sz="1700" b="1" dirty="0"/>
              <a:t>                                         </a:t>
            </a:r>
            <a:r>
              <a:rPr lang="en-US" altLang="en-US" sz="1700" i="1" dirty="0"/>
              <a:t>S</a:t>
            </a:r>
            <a:r>
              <a:rPr lang="en-US" altLang="en-US" sz="1700" dirty="0"/>
              <a:t>.</a:t>
            </a:r>
            <a:r>
              <a:rPr lang="en-US" altLang="en-US" sz="1700" i="1" dirty="0"/>
              <a:t>ID</a:t>
            </a:r>
            <a:r>
              <a:rPr lang="en-US" altLang="en-US" sz="1700" dirty="0"/>
              <a:t>= </a:t>
            </a:r>
            <a:r>
              <a:rPr lang="en-US" altLang="en-US" sz="1700" i="1" dirty="0" err="1"/>
              <a:t>takes</a:t>
            </a:r>
            <a:r>
              <a:rPr lang="en-US" altLang="en-US" sz="1700" dirty="0" err="1"/>
              <a:t>.</a:t>
            </a:r>
            <a:r>
              <a:rPr lang="en-US" altLang="en-US" sz="1700" i="1" dirty="0" err="1"/>
              <a:t>ID.</a:t>
            </a:r>
            <a:r>
              <a:rPr lang="en-US" altLang="en-US" sz="1700" b="1" dirty="0" err="1"/>
              <a:t>and</a:t>
            </a:r>
            <a:r>
              <a:rPr lang="en-US" altLang="en-US" sz="1700" b="1" dirty="0"/>
              <a:t>                             				  </a:t>
            </a:r>
            <a:r>
              <a:rPr lang="en-US" altLang="en-US" sz="1700" i="1" dirty="0" err="1"/>
              <a:t>takes</a:t>
            </a:r>
            <a:r>
              <a:rPr lang="en-US" altLang="en-US" sz="1700" dirty="0" err="1"/>
              <a:t>.</a:t>
            </a:r>
            <a:r>
              <a:rPr lang="en-US" altLang="en-US" sz="1700" i="1" dirty="0" err="1"/>
              <a:t>grade</a:t>
            </a:r>
            <a:r>
              <a:rPr lang="en-US" altLang="en-US" sz="1700" i="1" dirty="0"/>
              <a:t> </a:t>
            </a:r>
            <a:r>
              <a:rPr lang="en-US" altLang="en-US" sz="1700" dirty="0"/>
              <a:t>&lt;&gt; 'F' </a:t>
            </a:r>
            <a:r>
              <a:rPr lang="en-US" altLang="en-US" sz="1700" b="1" dirty="0"/>
              <a:t>and</a:t>
            </a:r>
            <a:br>
              <a:rPr lang="en-US" altLang="en-US" sz="1700" b="1" dirty="0"/>
            </a:br>
            <a:r>
              <a:rPr lang="en-US" altLang="en-US" sz="1700" b="1" dirty="0"/>
              <a:t>                                          </a:t>
            </a:r>
            <a:r>
              <a:rPr lang="en-US" altLang="en-US" sz="1700" i="1" dirty="0" err="1"/>
              <a:t>takes</a:t>
            </a:r>
            <a:r>
              <a:rPr lang="en-US" altLang="en-US" sz="1700" dirty="0" err="1"/>
              <a:t>.</a:t>
            </a:r>
            <a:r>
              <a:rPr lang="en-US" altLang="en-US" sz="1700" i="1" dirty="0" err="1"/>
              <a:t>grade</a:t>
            </a:r>
            <a:r>
              <a:rPr lang="en-US" altLang="en-US" sz="1700" i="1" dirty="0"/>
              <a:t> </a:t>
            </a:r>
            <a:r>
              <a:rPr lang="en-US" altLang="en-US" sz="1700" b="1" dirty="0"/>
              <a:t>is not null</a:t>
            </a:r>
            <a:r>
              <a:rPr lang="en-US" altLang="en-US" sz="1700" dirty="0"/>
              <a:t>);</a:t>
            </a:r>
          </a:p>
          <a:p>
            <a:r>
              <a:rPr lang="en-US" altLang="en-US" sz="1700" dirty="0"/>
              <a:t>Sets </a:t>
            </a:r>
            <a:r>
              <a:rPr lang="en-US" altLang="en-US" sz="1700" i="1" dirty="0"/>
              <a:t>tot_creds</a:t>
            </a:r>
            <a:r>
              <a:rPr lang="en-US" altLang="en-US" sz="1700" dirty="0"/>
              <a:t> to null for students who have not taken any course</a:t>
            </a:r>
          </a:p>
          <a:p>
            <a:r>
              <a:rPr lang="en-US" altLang="en-US" sz="1700" dirty="0"/>
              <a:t>Instead of </a:t>
            </a:r>
            <a:r>
              <a:rPr lang="en-US" altLang="en-US" sz="1700" b="1" dirty="0"/>
              <a:t>sum</a:t>
            </a:r>
            <a:r>
              <a:rPr lang="en-US" altLang="en-US" sz="1700" dirty="0"/>
              <a:t>(</a:t>
            </a:r>
            <a:r>
              <a:rPr lang="en-US" altLang="en-US" sz="1700" i="1" dirty="0"/>
              <a:t>credits</a:t>
            </a:r>
            <a:r>
              <a:rPr lang="en-US" altLang="en-US" sz="1700" dirty="0"/>
              <a:t>), use:</a:t>
            </a:r>
          </a:p>
          <a:p>
            <a:pPr>
              <a:buFont typeface="Monotype Sorts" charset="2"/>
              <a:buNone/>
            </a:pPr>
            <a:r>
              <a:rPr lang="en-US" altLang="en-US" sz="1700" b="1" dirty="0"/>
              <a:t>                  case </a:t>
            </a:r>
            <a:br>
              <a:rPr lang="en-US" altLang="en-US" sz="1700" b="1" dirty="0"/>
            </a:br>
            <a:r>
              <a:rPr lang="en-US" altLang="en-US" sz="1700" b="1" dirty="0"/>
              <a:t>                 when sum</a:t>
            </a:r>
            <a:r>
              <a:rPr lang="en-US" altLang="en-US" sz="1700" dirty="0"/>
              <a:t>(</a:t>
            </a:r>
            <a:r>
              <a:rPr lang="en-US" altLang="en-US" sz="1700" i="1" dirty="0"/>
              <a:t>credits</a:t>
            </a:r>
            <a:r>
              <a:rPr lang="en-US" altLang="en-US" sz="1700" dirty="0"/>
              <a:t>) </a:t>
            </a:r>
            <a:r>
              <a:rPr lang="en-US" altLang="en-US" sz="1700" b="1" dirty="0"/>
              <a:t>is not null then sum</a:t>
            </a:r>
            <a:r>
              <a:rPr lang="en-US" altLang="en-US" sz="1700" dirty="0"/>
              <a:t>(</a:t>
            </a:r>
            <a:r>
              <a:rPr lang="en-US" altLang="en-US" sz="1700" i="1" dirty="0"/>
              <a:t>credits</a:t>
            </a:r>
            <a:r>
              <a:rPr lang="en-US" altLang="en-US" sz="1700" dirty="0"/>
              <a:t>)</a:t>
            </a:r>
            <a:br>
              <a:rPr lang="en-US" altLang="en-US" sz="1700" dirty="0"/>
            </a:br>
            <a:r>
              <a:rPr lang="en-US" altLang="en-US" sz="1700" dirty="0"/>
              <a:t>                 </a:t>
            </a:r>
            <a:r>
              <a:rPr lang="en-US" altLang="en-US" sz="1700" b="1" dirty="0"/>
              <a:t>else </a:t>
            </a:r>
            <a:r>
              <a:rPr lang="en-US" altLang="en-US" sz="1700" dirty="0"/>
              <a:t>0</a:t>
            </a:r>
            <a:br>
              <a:rPr lang="en-US" altLang="en-US" sz="1700" dirty="0"/>
            </a:br>
            <a:r>
              <a:rPr lang="en-US" altLang="en-US" sz="1700" dirty="0"/>
              <a:t>             </a:t>
            </a:r>
            <a:r>
              <a:rPr lang="en-US" altLang="en-US" sz="1700" b="1" dirty="0"/>
              <a:t>end</a:t>
            </a:r>
            <a:endParaRPr lang="en-US" altLang="en-US" sz="1700" dirty="0"/>
          </a:p>
          <a:p>
            <a:pPr>
              <a:buFont typeface="Monotype Sorts" charset="2"/>
              <a:buNone/>
            </a:pPr>
            <a:endParaRPr lang="en-US" altLang="en-US" dirty="0"/>
          </a:p>
          <a:p>
            <a:endParaRPr lang="en-US"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rmAutofit/>
          </a:bodyPr>
          <a:lstStyle/>
          <a:p>
            <a:pPr algn="ctr">
              <a:buNone/>
            </a:pPr>
            <a:endParaRPr lang="en-US" sz="5400" b="1" dirty="0"/>
          </a:p>
          <a:p>
            <a:pPr algn="ctr">
              <a:buNone/>
            </a:pPr>
            <a:endParaRPr lang="en-US" sz="5400" b="1" dirty="0"/>
          </a:p>
          <a:p>
            <a:pPr algn="ctr">
              <a:buNone/>
            </a:pPr>
            <a:r>
              <a:rPr lang="en-US" sz="5400" b="1" dirty="0"/>
              <a:t>Normalization</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body" idx="1"/>
          </p:nvPr>
        </p:nvSpPr>
        <p:spPr>
          <a:xfrm>
            <a:off x="304800" y="1143000"/>
            <a:ext cx="8839200" cy="5334000"/>
          </a:xfrm>
        </p:spPr>
        <p:txBody>
          <a:bodyPr/>
          <a:lstStyle/>
          <a:p>
            <a:pPr marL="533400" indent="-533400"/>
            <a:r>
              <a:rPr lang="en-US" sz="2800" dirty="0">
                <a:cs typeface="Times New Roman" pitchFamily="18" charset="0"/>
              </a:rPr>
              <a:t>This is the process which allows you to winnow out redundant data within your database. </a:t>
            </a:r>
            <a:endParaRPr lang="en-US" sz="2800" dirty="0"/>
          </a:p>
          <a:p>
            <a:pPr marL="533400" indent="-533400"/>
            <a:r>
              <a:rPr lang="en-US" sz="2800" dirty="0">
                <a:cs typeface="Times New Roman" pitchFamily="18" charset="0"/>
              </a:rPr>
              <a:t>This involves restructuring the tables to successively meeting higher forms of Normalization. </a:t>
            </a:r>
          </a:p>
          <a:p>
            <a:pPr marL="533400" indent="-533400"/>
            <a:r>
              <a:rPr lang="en-US" sz="2800" dirty="0"/>
              <a:t>A properly normalized database should have the following characteristics</a:t>
            </a:r>
          </a:p>
          <a:p>
            <a:pPr marL="1023938" lvl="1" indent="-457200"/>
            <a:r>
              <a:rPr lang="en-US" sz="2400" dirty="0"/>
              <a:t>Scalar values in each fields</a:t>
            </a:r>
          </a:p>
          <a:p>
            <a:pPr marL="1023938" lvl="1" indent="-457200"/>
            <a:r>
              <a:rPr lang="en-US" sz="2400" dirty="0"/>
              <a:t>Absence of redundancy.</a:t>
            </a:r>
          </a:p>
          <a:p>
            <a:pPr marL="1023938" lvl="1" indent="-457200"/>
            <a:r>
              <a:rPr lang="en-US" sz="2400" dirty="0"/>
              <a:t>Minimal use of null values.</a:t>
            </a:r>
            <a:endParaRPr lang="en-US" sz="2400" dirty="0">
              <a:cs typeface="Times New Roman" pitchFamily="18" charset="0"/>
            </a:endParaRPr>
          </a:p>
          <a:p>
            <a:pPr marL="1023938" lvl="1" indent="-457200"/>
            <a:r>
              <a:rPr lang="en-US" sz="2400" dirty="0">
                <a:cs typeface="Times New Roman" pitchFamily="18" charset="0"/>
              </a:rPr>
              <a:t>Minimal loss of information.</a:t>
            </a:r>
            <a:r>
              <a:rPr lang="en-US" sz="2400" dirty="0"/>
              <a:t> </a:t>
            </a:r>
          </a:p>
        </p:txBody>
      </p:sp>
      <p:sp>
        <p:nvSpPr>
          <p:cNvPr id="184323"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Definition </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body" idx="1"/>
          </p:nvPr>
        </p:nvSpPr>
        <p:spPr>
          <a:xfrm>
            <a:off x="304800" y="1143000"/>
            <a:ext cx="8839200" cy="5334000"/>
          </a:xfrm>
        </p:spPr>
        <p:txBody>
          <a:bodyPr/>
          <a:lstStyle/>
          <a:p>
            <a:pPr marL="533400" indent="-533400" algn="just"/>
            <a:r>
              <a:rPr lang="en-US" sz="2800" dirty="0">
                <a:latin typeface="Arial Unicode MS" pitchFamily="34" charset="-128"/>
                <a:ea typeface="Arial Unicode MS" pitchFamily="34" charset="-128"/>
                <a:cs typeface="Arial Unicode MS" pitchFamily="34" charset="-128"/>
              </a:rPr>
              <a:t>Levels of normalization based on the amount of redundancy in the database.</a:t>
            </a:r>
          </a:p>
          <a:p>
            <a:pPr marL="533400" indent="-533400" algn="just"/>
            <a:r>
              <a:rPr lang="en-US" sz="2800" dirty="0">
                <a:latin typeface="Arial Unicode MS" pitchFamily="34" charset="-128"/>
                <a:ea typeface="Arial Unicode MS" pitchFamily="34" charset="-128"/>
                <a:cs typeface="Arial Unicode MS" pitchFamily="34" charset="-128"/>
              </a:rPr>
              <a:t>Various levels of normalization are:</a:t>
            </a:r>
          </a:p>
          <a:p>
            <a:pPr marL="1023938" lvl="1" indent="-457200" algn="just"/>
            <a:r>
              <a:rPr lang="en-US" sz="2000" dirty="0"/>
              <a:t>First Normal Form (1NF)</a:t>
            </a:r>
          </a:p>
          <a:p>
            <a:pPr marL="1023938" lvl="1" indent="-457200" algn="just"/>
            <a:r>
              <a:rPr lang="en-US" sz="2000" dirty="0"/>
              <a:t>Second Normal Form (2NF)</a:t>
            </a:r>
          </a:p>
          <a:p>
            <a:pPr marL="1023938" lvl="1" indent="-457200" algn="just"/>
            <a:r>
              <a:rPr lang="en-US" sz="2000" dirty="0"/>
              <a:t>Third Normal Form (3NF)</a:t>
            </a:r>
          </a:p>
          <a:p>
            <a:pPr marL="1023938" lvl="1" indent="-457200" algn="just"/>
            <a:r>
              <a:rPr lang="en-US" sz="2000" dirty="0"/>
              <a:t>Boyce-</a:t>
            </a:r>
            <a:r>
              <a:rPr lang="en-US" sz="2000" dirty="0" err="1"/>
              <a:t>Codd</a:t>
            </a:r>
            <a:r>
              <a:rPr lang="en-US" sz="2000" dirty="0"/>
              <a:t> Normal Form (BCNF)</a:t>
            </a:r>
          </a:p>
          <a:p>
            <a:pPr marL="1023938" lvl="1" indent="-457200" algn="just"/>
            <a:r>
              <a:rPr lang="en-US" sz="2000" dirty="0"/>
              <a:t>Fourth Normal Form (4NF)</a:t>
            </a:r>
          </a:p>
          <a:p>
            <a:pPr marL="1023938" lvl="1" indent="-457200" algn="just"/>
            <a:r>
              <a:rPr lang="en-US" sz="2000" dirty="0"/>
              <a:t>Fifth Normal Form (5NF)</a:t>
            </a:r>
          </a:p>
          <a:p>
            <a:pPr marL="1023938" lvl="1" indent="-457200" algn="just">
              <a:buNone/>
            </a:pPr>
            <a:endParaRPr lang="en-US" sz="2000" dirty="0"/>
          </a:p>
        </p:txBody>
      </p:sp>
      <p:sp>
        <p:nvSpPr>
          <p:cNvPr id="21197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Levels of Normalization </a:t>
            </a:r>
          </a:p>
        </p:txBody>
      </p:sp>
      <p:sp>
        <p:nvSpPr>
          <p:cNvPr id="211972" name="AutoShape 4"/>
          <p:cNvSpPr>
            <a:spLocks noChangeArrowheads="1"/>
          </p:cNvSpPr>
          <p:nvPr/>
        </p:nvSpPr>
        <p:spPr bwMode="auto">
          <a:xfrm>
            <a:off x="5867400" y="2667000"/>
            <a:ext cx="457200" cy="2667000"/>
          </a:xfrm>
          <a:prstGeom prst="downArrow">
            <a:avLst>
              <a:gd name="adj1" fmla="val 49167"/>
              <a:gd name="adj2" fmla="val 120826"/>
            </a:avLst>
          </a:prstGeom>
          <a:solidFill>
            <a:srgbClr val="CC0000"/>
          </a:solidFill>
          <a:ln w="9525">
            <a:noFill/>
            <a:miter lim="800000"/>
            <a:headEnd/>
            <a:tailEnd/>
          </a:ln>
          <a:effectLst/>
        </p:spPr>
        <p:txBody>
          <a:bodyPr vert="eaVert" wrap="none" anchor="ctr"/>
          <a:lstStyle/>
          <a:p>
            <a:pPr algn="ctr"/>
            <a:r>
              <a:rPr lang="en-US" sz="1800">
                <a:solidFill>
                  <a:schemeClr val="bg1"/>
                </a:solidFill>
              </a:rPr>
              <a:t>Redundancy</a:t>
            </a:r>
          </a:p>
        </p:txBody>
      </p:sp>
      <p:sp>
        <p:nvSpPr>
          <p:cNvPr id="211973" name="AutoShape 5"/>
          <p:cNvSpPr>
            <a:spLocks noChangeArrowheads="1"/>
          </p:cNvSpPr>
          <p:nvPr/>
        </p:nvSpPr>
        <p:spPr bwMode="auto">
          <a:xfrm flipV="1">
            <a:off x="6553200" y="2667000"/>
            <a:ext cx="457200" cy="2667000"/>
          </a:xfrm>
          <a:prstGeom prst="downArrow">
            <a:avLst>
              <a:gd name="adj1" fmla="val 49167"/>
              <a:gd name="adj2" fmla="val 120826"/>
            </a:avLst>
          </a:prstGeom>
          <a:solidFill>
            <a:srgbClr val="CC0000"/>
          </a:solidFill>
          <a:ln w="9525">
            <a:noFill/>
            <a:miter lim="800000"/>
            <a:headEnd/>
            <a:tailEnd/>
          </a:ln>
          <a:effectLst/>
        </p:spPr>
        <p:txBody>
          <a:bodyPr vert="eaVert" wrap="none" anchor="ctr"/>
          <a:lstStyle/>
          <a:p>
            <a:pPr algn="ctr"/>
            <a:r>
              <a:rPr lang="en-US" sz="1800">
                <a:solidFill>
                  <a:schemeClr val="bg1"/>
                </a:solidFill>
              </a:rPr>
              <a:t>Number of Tables</a:t>
            </a:r>
          </a:p>
        </p:txBody>
      </p:sp>
      <p:sp>
        <p:nvSpPr>
          <p:cNvPr id="211974" name="Text Box 6"/>
          <p:cNvSpPr txBox="1">
            <a:spLocks noChangeArrowheads="1"/>
          </p:cNvSpPr>
          <p:nvPr/>
        </p:nvSpPr>
        <p:spPr bwMode="auto">
          <a:xfrm>
            <a:off x="609600" y="5654675"/>
            <a:ext cx="8001000" cy="822325"/>
          </a:xfrm>
          <a:prstGeom prst="rect">
            <a:avLst/>
          </a:prstGeom>
          <a:solidFill>
            <a:srgbClr val="FFFF99"/>
          </a:solidFill>
          <a:ln w="12700">
            <a:noFill/>
            <a:miter lim="800000"/>
            <a:headEnd type="none" w="sm" len="sm"/>
            <a:tailEnd type="none" w="sm" len="sm"/>
          </a:ln>
          <a:effectLst>
            <a:outerShdw dist="107763" dir="2700000" algn="ctr" rotWithShape="0">
              <a:schemeClr val="bg2"/>
            </a:outerShdw>
          </a:effectLst>
        </p:spPr>
        <p:txBody>
          <a:bodyPr>
            <a:spAutoFit/>
          </a:bodyPr>
          <a:lstStyle/>
          <a:p>
            <a:pPr algn="ctr" eaLnBrk="0" hangingPunct="0">
              <a:spcBef>
                <a:spcPct val="0"/>
              </a:spcBef>
            </a:pPr>
            <a:r>
              <a:rPr lang="en-US" dirty="0">
                <a:solidFill>
                  <a:srgbClr val="000066"/>
                </a:solidFill>
                <a:latin typeface="Times New Roman" pitchFamily="18" charset="0"/>
                <a:cs typeface="Times New Roman" pitchFamily="18" charset="0"/>
              </a:rPr>
              <a:t>Most databases should be 3NF or BCNF in order to avoid the database anomalies.</a:t>
            </a:r>
            <a:r>
              <a:rPr lang="en-US" dirty="0">
                <a:solidFill>
                  <a:srgbClr val="000066"/>
                </a:solidFill>
                <a:latin typeface="Times New Roman" pitchFamily="18" charset="0"/>
              </a:rPr>
              <a:t> </a:t>
            </a:r>
          </a:p>
        </p:txBody>
      </p:sp>
      <p:sp>
        <p:nvSpPr>
          <p:cNvPr id="211975" name="AutoShape 7"/>
          <p:cNvSpPr>
            <a:spLocks noChangeArrowheads="1"/>
          </p:cNvSpPr>
          <p:nvPr/>
        </p:nvSpPr>
        <p:spPr bwMode="auto">
          <a:xfrm flipV="1">
            <a:off x="7315200" y="2667000"/>
            <a:ext cx="457200" cy="2667000"/>
          </a:xfrm>
          <a:prstGeom prst="downArrow">
            <a:avLst>
              <a:gd name="adj1" fmla="val 49167"/>
              <a:gd name="adj2" fmla="val 120826"/>
            </a:avLst>
          </a:prstGeom>
          <a:solidFill>
            <a:srgbClr val="CC0000"/>
          </a:solidFill>
          <a:ln w="9525">
            <a:noFill/>
            <a:miter lim="800000"/>
            <a:headEnd/>
            <a:tailEnd/>
          </a:ln>
          <a:effectLst/>
        </p:spPr>
        <p:txBody>
          <a:bodyPr vert="eaVert" wrap="none" anchor="ctr"/>
          <a:lstStyle/>
          <a:p>
            <a:pPr algn="ctr"/>
            <a:r>
              <a:rPr lang="en-US" sz="1800">
                <a:solidFill>
                  <a:schemeClr val="bg1"/>
                </a:solidFill>
              </a:rPr>
              <a:t>Complexity</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Levels of Normalization </a:t>
            </a:r>
          </a:p>
        </p:txBody>
      </p:sp>
      <p:sp>
        <p:nvSpPr>
          <p:cNvPr id="268294" name="Text Box 6"/>
          <p:cNvSpPr txBox="1">
            <a:spLocks noChangeArrowheads="1"/>
          </p:cNvSpPr>
          <p:nvPr/>
        </p:nvSpPr>
        <p:spPr bwMode="auto">
          <a:xfrm>
            <a:off x="609600" y="5654675"/>
            <a:ext cx="8001000" cy="457200"/>
          </a:xfrm>
          <a:prstGeom prst="rect">
            <a:avLst/>
          </a:prstGeom>
          <a:solidFill>
            <a:srgbClr val="FFFF99"/>
          </a:solidFill>
          <a:ln w="12700">
            <a:noFill/>
            <a:miter lim="800000"/>
            <a:headEnd type="none" w="sm" len="sm"/>
            <a:tailEnd type="none" w="sm" len="sm"/>
          </a:ln>
          <a:effectLst>
            <a:outerShdw dist="107763" dir="2700000" algn="ctr" rotWithShape="0">
              <a:schemeClr val="bg2"/>
            </a:outerShdw>
          </a:effectLst>
        </p:spPr>
        <p:txBody>
          <a:bodyPr>
            <a:spAutoFit/>
          </a:bodyPr>
          <a:lstStyle/>
          <a:p>
            <a:pPr algn="ctr" eaLnBrk="0" hangingPunct="0">
              <a:spcBef>
                <a:spcPct val="0"/>
              </a:spcBef>
            </a:pPr>
            <a:r>
              <a:rPr lang="en-US">
                <a:solidFill>
                  <a:srgbClr val="000066"/>
                </a:solidFill>
                <a:latin typeface="Times New Roman" pitchFamily="18" charset="0"/>
              </a:rPr>
              <a:t>Each higher level is a subset of the lower level </a:t>
            </a:r>
          </a:p>
        </p:txBody>
      </p:sp>
      <p:grpSp>
        <p:nvGrpSpPr>
          <p:cNvPr id="2" name="Group 22"/>
          <p:cNvGrpSpPr>
            <a:grpSpLocks/>
          </p:cNvGrpSpPr>
          <p:nvPr/>
        </p:nvGrpSpPr>
        <p:grpSpPr bwMode="auto">
          <a:xfrm>
            <a:off x="2286000" y="1447800"/>
            <a:ext cx="4343400" cy="4114800"/>
            <a:chOff x="1440" y="912"/>
            <a:chExt cx="2736" cy="2592"/>
          </a:xfrm>
        </p:grpSpPr>
        <p:grpSp>
          <p:nvGrpSpPr>
            <p:cNvPr id="3" name="Group 10"/>
            <p:cNvGrpSpPr>
              <a:grpSpLocks/>
            </p:cNvGrpSpPr>
            <p:nvPr/>
          </p:nvGrpSpPr>
          <p:grpSpPr bwMode="auto">
            <a:xfrm>
              <a:off x="1440" y="912"/>
              <a:ext cx="2736" cy="2592"/>
              <a:chOff x="1632" y="1056"/>
              <a:chExt cx="2496" cy="2304"/>
            </a:xfrm>
          </p:grpSpPr>
          <p:sp>
            <p:nvSpPr>
              <p:cNvPr id="268299" name="Oval 11"/>
              <p:cNvSpPr>
                <a:spLocks noChangeArrowheads="1"/>
              </p:cNvSpPr>
              <p:nvPr/>
            </p:nvSpPr>
            <p:spPr bwMode="auto">
              <a:xfrm>
                <a:off x="2736" y="2112"/>
                <a:ext cx="336" cy="240"/>
              </a:xfrm>
              <a:prstGeom prst="ellipse">
                <a:avLst/>
              </a:prstGeom>
              <a:noFill/>
              <a:ln w="9525">
                <a:solidFill>
                  <a:schemeClr val="tx1"/>
                </a:solidFill>
                <a:round/>
                <a:headEnd/>
                <a:tailEnd/>
              </a:ln>
              <a:effectLst/>
            </p:spPr>
            <p:txBody>
              <a:bodyPr wrap="none" anchor="ctr"/>
              <a:lstStyle/>
              <a:p>
                <a:pPr algn="ctr">
                  <a:spcBef>
                    <a:spcPct val="0"/>
                  </a:spcBef>
                </a:pPr>
                <a:r>
                  <a:rPr lang="en-US" sz="1800">
                    <a:solidFill>
                      <a:schemeClr val="accent2"/>
                    </a:solidFill>
                    <a:latin typeface="Times New Roman" pitchFamily="18" charset="0"/>
                  </a:rPr>
                  <a:t>DKNF</a:t>
                </a:r>
              </a:p>
            </p:txBody>
          </p:sp>
          <p:sp>
            <p:nvSpPr>
              <p:cNvPr id="268300" name="Oval 12"/>
              <p:cNvSpPr>
                <a:spLocks noChangeArrowheads="1"/>
              </p:cNvSpPr>
              <p:nvPr/>
            </p:nvSpPr>
            <p:spPr bwMode="auto">
              <a:xfrm>
                <a:off x="2544" y="1920"/>
                <a:ext cx="720" cy="624"/>
              </a:xfrm>
              <a:prstGeom prst="ellipse">
                <a:avLst/>
              </a:prstGeom>
              <a:noFill/>
              <a:ln w="9525">
                <a:solidFill>
                  <a:schemeClr val="tx1"/>
                </a:solidFill>
                <a:round/>
                <a:headEnd/>
                <a:tailEnd/>
              </a:ln>
              <a:effectLst/>
            </p:spPr>
            <p:txBody>
              <a:bodyPr wrap="none" anchor="ctr"/>
              <a:lstStyle/>
              <a:p>
                <a:pPr algn="ctr">
                  <a:spcBef>
                    <a:spcPct val="0"/>
                  </a:spcBef>
                </a:pPr>
                <a:endParaRPr lang="en-US" sz="1800" b="0">
                  <a:solidFill>
                    <a:schemeClr val="tx1"/>
                  </a:solidFill>
                  <a:latin typeface="Times New Roman" pitchFamily="18" charset="0"/>
                </a:endParaRPr>
              </a:p>
            </p:txBody>
          </p:sp>
          <p:sp>
            <p:nvSpPr>
              <p:cNvPr id="268301" name="Oval 13"/>
              <p:cNvSpPr>
                <a:spLocks noChangeArrowheads="1"/>
              </p:cNvSpPr>
              <p:nvPr/>
            </p:nvSpPr>
            <p:spPr bwMode="auto">
              <a:xfrm>
                <a:off x="2304" y="1680"/>
                <a:ext cx="1200" cy="1104"/>
              </a:xfrm>
              <a:prstGeom prst="ellipse">
                <a:avLst/>
              </a:prstGeom>
              <a:noFill/>
              <a:ln w="9525">
                <a:solidFill>
                  <a:schemeClr val="tx1"/>
                </a:solidFill>
                <a:round/>
                <a:headEnd/>
                <a:tailEnd/>
              </a:ln>
              <a:effectLst/>
            </p:spPr>
            <p:txBody>
              <a:bodyPr wrap="none" anchor="ctr"/>
              <a:lstStyle/>
              <a:p>
                <a:pPr algn="ctr">
                  <a:spcBef>
                    <a:spcPct val="0"/>
                  </a:spcBef>
                </a:pPr>
                <a:endParaRPr lang="en-US" sz="1800" b="0">
                  <a:solidFill>
                    <a:schemeClr val="tx1"/>
                  </a:solidFill>
                  <a:latin typeface="Times New Roman" pitchFamily="18" charset="0"/>
                </a:endParaRPr>
              </a:p>
              <a:p>
                <a:pPr algn="ctr">
                  <a:spcBef>
                    <a:spcPct val="0"/>
                  </a:spcBef>
                </a:pPr>
                <a:endParaRPr lang="en-US" sz="1800" b="0">
                  <a:solidFill>
                    <a:schemeClr val="tx1"/>
                  </a:solidFill>
                  <a:latin typeface="Times New Roman" pitchFamily="18" charset="0"/>
                </a:endParaRPr>
              </a:p>
            </p:txBody>
          </p:sp>
          <p:sp>
            <p:nvSpPr>
              <p:cNvPr id="268302" name="Oval 14"/>
              <p:cNvSpPr>
                <a:spLocks noChangeArrowheads="1"/>
              </p:cNvSpPr>
              <p:nvPr/>
            </p:nvSpPr>
            <p:spPr bwMode="auto">
              <a:xfrm>
                <a:off x="2064" y="1488"/>
                <a:ext cx="1680" cy="1488"/>
              </a:xfrm>
              <a:prstGeom prst="ellipse">
                <a:avLst/>
              </a:prstGeom>
              <a:noFill/>
              <a:ln w="9525">
                <a:solidFill>
                  <a:schemeClr val="tx1"/>
                </a:solidFill>
                <a:round/>
                <a:headEnd/>
                <a:tailEnd/>
              </a:ln>
              <a:effectLst/>
            </p:spPr>
            <p:txBody>
              <a:bodyPr wrap="none" anchor="ctr"/>
              <a:lstStyle/>
              <a:p>
                <a:pPr algn="ctr">
                  <a:spcBef>
                    <a:spcPct val="0"/>
                  </a:spcBef>
                </a:pPr>
                <a:endParaRPr lang="en-US" sz="1800" b="0">
                  <a:solidFill>
                    <a:schemeClr val="tx1"/>
                  </a:solidFill>
                  <a:latin typeface="Times New Roman" pitchFamily="18" charset="0"/>
                </a:endParaRPr>
              </a:p>
              <a:p>
                <a:pPr algn="ctr">
                  <a:spcBef>
                    <a:spcPct val="0"/>
                  </a:spcBef>
                </a:pPr>
                <a:endParaRPr lang="en-US" sz="1800" b="0">
                  <a:solidFill>
                    <a:schemeClr val="tx1"/>
                  </a:solidFill>
                  <a:latin typeface="Times New Roman" pitchFamily="18" charset="0"/>
                </a:endParaRPr>
              </a:p>
              <a:p>
                <a:pPr algn="ctr">
                  <a:spcBef>
                    <a:spcPct val="0"/>
                  </a:spcBef>
                </a:pPr>
                <a:endParaRPr lang="en-US" sz="1800" b="0">
                  <a:solidFill>
                    <a:schemeClr val="tx1"/>
                  </a:solidFill>
                  <a:latin typeface="Times New Roman" pitchFamily="18" charset="0"/>
                </a:endParaRPr>
              </a:p>
            </p:txBody>
          </p:sp>
          <p:sp>
            <p:nvSpPr>
              <p:cNvPr id="268303" name="Oval 15"/>
              <p:cNvSpPr>
                <a:spLocks noChangeArrowheads="1"/>
              </p:cNvSpPr>
              <p:nvPr/>
            </p:nvSpPr>
            <p:spPr bwMode="auto">
              <a:xfrm>
                <a:off x="1824" y="1296"/>
                <a:ext cx="2112" cy="1872"/>
              </a:xfrm>
              <a:prstGeom prst="ellipse">
                <a:avLst/>
              </a:prstGeom>
              <a:noFill/>
              <a:ln w="9525">
                <a:solidFill>
                  <a:schemeClr val="tx1"/>
                </a:solidFill>
                <a:round/>
                <a:headEnd/>
                <a:tailEnd/>
              </a:ln>
              <a:effectLst/>
            </p:spPr>
            <p:txBody>
              <a:bodyPr wrap="none" anchor="ctr"/>
              <a:lstStyle/>
              <a:p>
                <a:endParaRPr lang="en-US"/>
              </a:p>
            </p:txBody>
          </p:sp>
          <p:sp>
            <p:nvSpPr>
              <p:cNvPr id="268304" name="Oval 16"/>
              <p:cNvSpPr>
                <a:spLocks noChangeArrowheads="1"/>
              </p:cNvSpPr>
              <p:nvPr/>
            </p:nvSpPr>
            <p:spPr bwMode="auto">
              <a:xfrm>
                <a:off x="1632" y="1056"/>
                <a:ext cx="2496" cy="2304"/>
              </a:xfrm>
              <a:prstGeom prst="ellipse">
                <a:avLst/>
              </a:prstGeom>
              <a:noFill/>
              <a:ln w="9525">
                <a:solidFill>
                  <a:schemeClr val="tx1"/>
                </a:solidFill>
                <a:round/>
                <a:headEnd/>
                <a:tailEnd/>
              </a:ln>
              <a:effectLst/>
            </p:spPr>
            <p:txBody>
              <a:bodyPr wrap="none" anchor="b" anchorCtr="1"/>
              <a:lstStyle/>
              <a:p>
                <a:pPr algn="ctr">
                  <a:spcBef>
                    <a:spcPct val="0"/>
                  </a:spcBef>
                </a:pPr>
                <a:endParaRPr lang="en-US" sz="1800" b="0">
                  <a:solidFill>
                    <a:schemeClr val="tx1"/>
                  </a:solidFill>
                  <a:latin typeface="Times New Roman" pitchFamily="18" charset="0"/>
                </a:endParaRPr>
              </a:p>
              <a:p>
                <a:pPr algn="ctr">
                  <a:spcBef>
                    <a:spcPct val="0"/>
                  </a:spcBef>
                </a:pPr>
                <a:endParaRPr lang="en-US" sz="1800" b="0">
                  <a:solidFill>
                    <a:schemeClr val="tx1"/>
                  </a:solidFill>
                  <a:latin typeface="Times New Roman" pitchFamily="18" charset="0"/>
                </a:endParaRPr>
              </a:p>
              <a:p>
                <a:pPr algn="ctr">
                  <a:spcBef>
                    <a:spcPct val="0"/>
                  </a:spcBef>
                </a:pPr>
                <a:endParaRPr lang="en-US" sz="1800" b="0">
                  <a:solidFill>
                    <a:schemeClr val="tx1"/>
                  </a:solidFill>
                  <a:latin typeface="Times New Roman" pitchFamily="18" charset="0"/>
                </a:endParaRPr>
              </a:p>
              <a:p>
                <a:pPr algn="ctr">
                  <a:spcBef>
                    <a:spcPct val="0"/>
                  </a:spcBef>
                </a:pPr>
                <a:endParaRPr lang="en-US" sz="1200" b="0">
                  <a:solidFill>
                    <a:schemeClr val="tx1"/>
                  </a:solidFill>
                  <a:latin typeface="Times New Roman" pitchFamily="18" charset="0"/>
                </a:endParaRPr>
              </a:p>
            </p:txBody>
          </p:sp>
        </p:grpSp>
        <p:sp>
          <p:nvSpPr>
            <p:cNvPr id="268305" name="Text Box 17"/>
            <p:cNvSpPr txBox="1">
              <a:spLocks noChangeArrowheads="1"/>
            </p:cNvSpPr>
            <p:nvPr/>
          </p:nvSpPr>
          <p:spPr bwMode="auto">
            <a:xfrm>
              <a:off x="2585" y="928"/>
              <a:ext cx="479" cy="288"/>
            </a:xfrm>
            <a:prstGeom prst="rect">
              <a:avLst/>
            </a:prstGeom>
            <a:noFill/>
            <a:ln w="9525">
              <a:noFill/>
              <a:miter lim="800000"/>
              <a:headEnd/>
              <a:tailEnd/>
            </a:ln>
            <a:effectLst/>
          </p:spPr>
          <p:txBody>
            <a:bodyPr wrap="none">
              <a:spAutoFit/>
            </a:bodyPr>
            <a:lstStyle/>
            <a:p>
              <a:r>
                <a:rPr lang="en-US"/>
                <a:t>1NF</a:t>
              </a:r>
            </a:p>
          </p:txBody>
        </p:sp>
        <p:sp>
          <p:nvSpPr>
            <p:cNvPr id="268306" name="Text Box 18"/>
            <p:cNvSpPr txBox="1">
              <a:spLocks noChangeArrowheads="1"/>
            </p:cNvSpPr>
            <p:nvPr/>
          </p:nvSpPr>
          <p:spPr bwMode="auto">
            <a:xfrm>
              <a:off x="2585" y="1160"/>
              <a:ext cx="479" cy="288"/>
            </a:xfrm>
            <a:prstGeom prst="rect">
              <a:avLst/>
            </a:prstGeom>
            <a:noFill/>
            <a:ln w="9525">
              <a:noFill/>
              <a:miter lim="800000"/>
              <a:headEnd/>
              <a:tailEnd/>
            </a:ln>
            <a:effectLst/>
          </p:spPr>
          <p:txBody>
            <a:bodyPr wrap="none">
              <a:spAutoFit/>
            </a:bodyPr>
            <a:lstStyle/>
            <a:p>
              <a:r>
                <a:rPr lang="en-US"/>
                <a:t>2NF</a:t>
              </a:r>
            </a:p>
          </p:txBody>
        </p:sp>
        <p:sp>
          <p:nvSpPr>
            <p:cNvPr id="268307" name="Text Box 19"/>
            <p:cNvSpPr txBox="1">
              <a:spLocks noChangeArrowheads="1"/>
            </p:cNvSpPr>
            <p:nvPr/>
          </p:nvSpPr>
          <p:spPr bwMode="auto">
            <a:xfrm>
              <a:off x="2585" y="1376"/>
              <a:ext cx="479" cy="288"/>
            </a:xfrm>
            <a:prstGeom prst="rect">
              <a:avLst/>
            </a:prstGeom>
            <a:noFill/>
            <a:ln w="9525">
              <a:noFill/>
              <a:miter lim="800000"/>
              <a:headEnd/>
              <a:tailEnd/>
            </a:ln>
            <a:effectLst/>
          </p:spPr>
          <p:txBody>
            <a:bodyPr wrap="none">
              <a:spAutoFit/>
            </a:bodyPr>
            <a:lstStyle/>
            <a:p>
              <a:r>
                <a:rPr lang="en-US"/>
                <a:t>3NF</a:t>
              </a:r>
            </a:p>
          </p:txBody>
        </p:sp>
        <p:sp>
          <p:nvSpPr>
            <p:cNvPr id="268308" name="Text Box 20"/>
            <p:cNvSpPr txBox="1">
              <a:spLocks noChangeArrowheads="1"/>
            </p:cNvSpPr>
            <p:nvPr/>
          </p:nvSpPr>
          <p:spPr bwMode="auto">
            <a:xfrm>
              <a:off x="2585" y="1640"/>
              <a:ext cx="479" cy="288"/>
            </a:xfrm>
            <a:prstGeom prst="rect">
              <a:avLst/>
            </a:prstGeom>
            <a:noFill/>
            <a:ln w="9525">
              <a:noFill/>
              <a:miter lim="800000"/>
              <a:headEnd/>
              <a:tailEnd/>
            </a:ln>
            <a:effectLst/>
          </p:spPr>
          <p:txBody>
            <a:bodyPr wrap="none">
              <a:spAutoFit/>
            </a:bodyPr>
            <a:lstStyle/>
            <a:p>
              <a:r>
                <a:rPr lang="en-US"/>
                <a:t>4NF</a:t>
              </a:r>
            </a:p>
          </p:txBody>
        </p:sp>
        <p:sp>
          <p:nvSpPr>
            <p:cNvPr id="268309" name="Text Box 21"/>
            <p:cNvSpPr txBox="1">
              <a:spLocks noChangeArrowheads="1"/>
            </p:cNvSpPr>
            <p:nvPr/>
          </p:nvSpPr>
          <p:spPr bwMode="auto">
            <a:xfrm>
              <a:off x="2593" y="1872"/>
              <a:ext cx="479" cy="288"/>
            </a:xfrm>
            <a:prstGeom prst="rect">
              <a:avLst/>
            </a:prstGeom>
            <a:noFill/>
            <a:ln w="9525">
              <a:noFill/>
              <a:miter lim="800000"/>
              <a:headEnd/>
              <a:tailEnd/>
            </a:ln>
            <a:effectLst/>
          </p:spPr>
          <p:txBody>
            <a:bodyPr wrap="none">
              <a:spAutoFit/>
            </a:bodyPr>
            <a:lstStyle/>
            <a:p>
              <a:r>
                <a:rPr lang="en-US"/>
                <a:t>5NF</a:t>
              </a:r>
            </a:p>
          </p:txBody>
        </p:sp>
      </p:gr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body" idx="1"/>
          </p:nvPr>
        </p:nvSpPr>
        <p:spPr>
          <a:xfrm>
            <a:off x="304800" y="1143000"/>
            <a:ext cx="8001000" cy="4267200"/>
          </a:xfrm>
        </p:spPr>
        <p:txBody>
          <a:bodyPr/>
          <a:lstStyle/>
          <a:p>
            <a:pPr marL="533400" indent="-533400" algn="just">
              <a:buFontTx/>
              <a:buNone/>
            </a:pPr>
            <a:r>
              <a:rPr lang="en-US" sz="2400">
                <a:latin typeface="Arial Unicode MS" pitchFamily="34" charset="-128"/>
                <a:cs typeface="Times New Roman" pitchFamily="18" charset="0"/>
              </a:rPr>
              <a:t>A table is considered to be in 1NF if all the fields contain</a:t>
            </a:r>
          </a:p>
          <a:p>
            <a:pPr marL="533400" indent="-533400" algn="just">
              <a:buFontTx/>
              <a:buNone/>
            </a:pPr>
            <a:r>
              <a:rPr lang="en-US" sz="2400">
                <a:latin typeface="Arial Unicode MS" pitchFamily="34" charset="-128"/>
                <a:cs typeface="Times New Roman" pitchFamily="18" charset="0"/>
              </a:rPr>
              <a:t>only scalar values (as opposed to list of values).</a:t>
            </a:r>
            <a:r>
              <a:rPr lang="en-US" sz="2800">
                <a:latin typeface="Arial Unicode MS" pitchFamily="34" charset="-128"/>
                <a:cs typeface="Times New Roman" pitchFamily="18" charset="0"/>
              </a:rPr>
              <a:t> </a:t>
            </a:r>
          </a:p>
          <a:p>
            <a:pPr marL="533400" indent="-533400" algn="just">
              <a:buFontTx/>
              <a:buNone/>
            </a:pPr>
            <a:r>
              <a:rPr lang="en-US" sz="2400" b="1">
                <a:solidFill>
                  <a:srgbClr val="CC0000"/>
                </a:solidFill>
                <a:latin typeface="Arial Unicode MS" pitchFamily="34" charset="-128"/>
                <a:cs typeface="Times New Roman" pitchFamily="18" charset="0"/>
              </a:rPr>
              <a:t>Example (Not 1NF)</a:t>
            </a:r>
          </a:p>
        </p:txBody>
      </p:sp>
      <p:sp>
        <p:nvSpPr>
          <p:cNvPr id="214019"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First Normal Form  (1NF) </a:t>
            </a:r>
          </a:p>
        </p:txBody>
      </p:sp>
      <p:sp>
        <p:nvSpPr>
          <p:cNvPr id="214022" name="Text Box 6"/>
          <p:cNvSpPr txBox="1">
            <a:spLocks noChangeArrowheads="1"/>
          </p:cNvSpPr>
          <p:nvPr/>
        </p:nvSpPr>
        <p:spPr bwMode="auto">
          <a:xfrm>
            <a:off x="609600" y="5638800"/>
            <a:ext cx="8001000" cy="457200"/>
          </a:xfrm>
          <a:prstGeom prst="rect">
            <a:avLst/>
          </a:prstGeom>
          <a:solidFill>
            <a:srgbClr val="FFFF99"/>
          </a:solidFill>
          <a:ln w="12700">
            <a:noFill/>
            <a:miter lim="800000"/>
            <a:headEnd type="none" w="sm" len="sm"/>
            <a:tailEnd type="none" w="sm" len="sm"/>
          </a:ln>
          <a:effectLst>
            <a:outerShdw dist="107763" dir="2700000" algn="ctr" rotWithShape="0">
              <a:schemeClr val="bg2"/>
            </a:outerShdw>
          </a:effectLst>
        </p:spPr>
        <p:txBody>
          <a:bodyPr>
            <a:spAutoFit/>
          </a:bodyPr>
          <a:lstStyle/>
          <a:p>
            <a:pPr algn="ctr" eaLnBrk="0" hangingPunct="0">
              <a:spcBef>
                <a:spcPct val="0"/>
              </a:spcBef>
            </a:pPr>
            <a:r>
              <a:rPr lang="en-US">
                <a:solidFill>
                  <a:srgbClr val="000066"/>
                </a:solidFill>
                <a:latin typeface="Times New Roman" pitchFamily="18" charset="0"/>
              </a:rPr>
              <a:t>Author and AuPhone columns are not scalar</a:t>
            </a:r>
          </a:p>
        </p:txBody>
      </p:sp>
      <p:grpSp>
        <p:nvGrpSpPr>
          <p:cNvPr id="2" name="Group 561"/>
          <p:cNvGrpSpPr>
            <a:grpSpLocks/>
          </p:cNvGrpSpPr>
          <p:nvPr/>
        </p:nvGrpSpPr>
        <p:grpSpPr bwMode="auto">
          <a:xfrm>
            <a:off x="568325" y="3355975"/>
            <a:ext cx="1063625" cy="606425"/>
            <a:chOff x="0" y="0"/>
            <a:chExt cx="627" cy="480"/>
          </a:xfrm>
        </p:grpSpPr>
        <p:sp>
          <p:nvSpPr>
            <p:cNvPr id="214513" name="Rectangle 497"/>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4576" name="Rectangle 560"/>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3" name="Group 563"/>
          <p:cNvGrpSpPr>
            <a:grpSpLocks/>
          </p:cNvGrpSpPr>
          <p:nvPr/>
        </p:nvGrpSpPr>
        <p:grpSpPr bwMode="auto">
          <a:xfrm>
            <a:off x="1631950" y="3355975"/>
            <a:ext cx="881063" cy="606425"/>
            <a:chOff x="627" y="0"/>
            <a:chExt cx="598" cy="480"/>
          </a:xfrm>
        </p:grpSpPr>
        <p:sp>
          <p:nvSpPr>
            <p:cNvPr id="214514" name="Rectangle 498"/>
            <p:cNvSpPr>
              <a:spLocks noChangeArrowheads="1"/>
            </p:cNvSpPr>
            <p:nvPr/>
          </p:nvSpPr>
          <p:spPr bwMode="auto">
            <a:xfrm>
              <a:off x="65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Balloon</a:t>
              </a:r>
            </a:p>
            <a:p>
              <a:pPr eaLnBrk="0" hangingPunct="0">
                <a:spcBef>
                  <a:spcPct val="0"/>
                </a:spcBef>
              </a:pPr>
              <a:endParaRPr lang="en-US" b="0">
                <a:solidFill>
                  <a:schemeClr val="tx1"/>
                </a:solidFill>
                <a:latin typeface="Times New Roman" pitchFamily="18" charset="0"/>
              </a:endParaRPr>
            </a:p>
          </p:txBody>
        </p:sp>
        <p:sp>
          <p:nvSpPr>
            <p:cNvPr id="214578" name="Rectangle 562"/>
            <p:cNvSpPr>
              <a:spLocks noChangeArrowheads="1"/>
            </p:cNvSpPr>
            <p:nvPr/>
          </p:nvSpPr>
          <p:spPr bwMode="auto">
            <a:xfrm>
              <a:off x="627" y="0"/>
              <a:ext cx="598" cy="480"/>
            </a:xfrm>
            <a:prstGeom prst="rect">
              <a:avLst/>
            </a:prstGeom>
            <a:noFill/>
            <a:ln w="7">
              <a:solidFill>
                <a:srgbClr val="A0A0A0"/>
              </a:solidFill>
              <a:miter lim="800000"/>
              <a:headEnd/>
              <a:tailEnd/>
            </a:ln>
            <a:effectLst/>
          </p:spPr>
          <p:txBody>
            <a:bodyPr/>
            <a:lstStyle/>
            <a:p>
              <a:endParaRPr lang="en-US"/>
            </a:p>
          </p:txBody>
        </p:sp>
      </p:grpSp>
      <p:grpSp>
        <p:nvGrpSpPr>
          <p:cNvPr id="4" name="Group 567"/>
          <p:cNvGrpSpPr>
            <a:grpSpLocks/>
          </p:cNvGrpSpPr>
          <p:nvPr/>
        </p:nvGrpSpPr>
        <p:grpSpPr bwMode="auto">
          <a:xfrm>
            <a:off x="2517775" y="3355975"/>
            <a:ext cx="911225" cy="606425"/>
            <a:chOff x="1549" y="0"/>
            <a:chExt cx="548" cy="480"/>
          </a:xfrm>
        </p:grpSpPr>
        <p:sp>
          <p:nvSpPr>
            <p:cNvPr id="214516" name="Rectangle 500"/>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Sleepy, Snoopy, Grumpy</a:t>
              </a:r>
            </a:p>
            <a:p>
              <a:pPr eaLnBrk="0" hangingPunct="0">
                <a:spcBef>
                  <a:spcPct val="0"/>
                </a:spcBef>
              </a:pPr>
              <a:endParaRPr lang="en-US" b="0">
                <a:solidFill>
                  <a:schemeClr val="tx1"/>
                </a:solidFill>
                <a:latin typeface="Times New Roman" pitchFamily="18" charset="0"/>
              </a:endParaRPr>
            </a:p>
          </p:txBody>
        </p:sp>
        <p:sp>
          <p:nvSpPr>
            <p:cNvPr id="214582" name="Rectangle 566"/>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5" name="Group 569"/>
          <p:cNvGrpSpPr>
            <a:grpSpLocks/>
          </p:cNvGrpSpPr>
          <p:nvPr/>
        </p:nvGrpSpPr>
        <p:grpSpPr bwMode="auto">
          <a:xfrm>
            <a:off x="3429000" y="3355975"/>
            <a:ext cx="1087438" cy="606425"/>
            <a:chOff x="2097" y="0"/>
            <a:chExt cx="598" cy="480"/>
          </a:xfrm>
        </p:grpSpPr>
        <p:sp>
          <p:nvSpPr>
            <p:cNvPr id="214517" name="Rectangle 501"/>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321-321-1111, 232-234-1234, 665-235-6532</a:t>
              </a:r>
            </a:p>
            <a:p>
              <a:pPr eaLnBrk="0" hangingPunct="0">
                <a:spcBef>
                  <a:spcPct val="0"/>
                </a:spcBef>
              </a:pPr>
              <a:endParaRPr lang="en-US" b="0">
                <a:solidFill>
                  <a:schemeClr val="tx1"/>
                </a:solidFill>
                <a:latin typeface="Times New Roman" pitchFamily="18" charset="0"/>
              </a:endParaRPr>
            </a:p>
          </p:txBody>
        </p:sp>
        <p:sp>
          <p:nvSpPr>
            <p:cNvPr id="214584" name="Rectangle 568"/>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grpSp>
        <p:nvGrpSpPr>
          <p:cNvPr id="6" name="Group 573"/>
          <p:cNvGrpSpPr>
            <a:grpSpLocks/>
          </p:cNvGrpSpPr>
          <p:nvPr/>
        </p:nvGrpSpPr>
        <p:grpSpPr bwMode="auto">
          <a:xfrm>
            <a:off x="4516438" y="3355975"/>
            <a:ext cx="998537" cy="606425"/>
            <a:chOff x="3077" y="0"/>
            <a:chExt cx="670" cy="480"/>
          </a:xfrm>
        </p:grpSpPr>
        <p:sp>
          <p:nvSpPr>
            <p:cNvPr id="214519" name="Rectangle 503"/>
            <p:cNvSpPr>
              <a:spLocks noChangeArrowheads="1"/>
            </p:cNvSpPr>
            <p:nvPr/>
          </p:nvSpPr>
          <p:spPr bwMode="auto">
            <a:xfrm>
              <a:off x="3106" y="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Small House</a:t>
              </a:r>
            </a:p>
            <a:p>
              <a:pPr eaLnBrk="0" hangingPunct="0">
                <a:spcBef>
                  <a:spcPct val="0"/>
                </a:spcBef>
              </a:pPr>
              <a:endParaRPr lang="en-US" b="0">
                <a:solidFill>
                  <a:schemeClr val="tx1"/>
                </a:solidFill>
                <a:latin typeface="Times New Roman" pitchFamily="18" charset="0"/>
              </a:endParaRPr>
            </a:p>
          </p:txBody>
        </p:sp>
        <p:sp>
          <p:nvSpPr>
            <p:cNvPr id="214588" name="Rectangle 572"/>
            <p:cNvSpPr>
              <a:spLocks noChangeArrowheads="1"/>
            </p:cNvSpPr>
            <p:nvPr/>
          </p:nvSpPr>
          <p:spPr bwMode="auto">
            <a:xfrm>
              <a:off x="3077" y="0"/>
              <a:ext cx="670" cy="480"/>
            </a:xfrm>
            <a:prstGeom prst="rect">
              <a:avLst/>
            </a:prstGeom>
            <a:noFill/>
            <a:ln w="7">
              <a:solidFill>
                <a:srgbClr val="A0A0A0"/>
              </a:solidFill>
              <a:miter lim="800000"/>
              <a:headEnd/>
              <a:tailEnd/>
            </a:ln>
            <a:effectLst/>
          </p:spPr>
          <p:txBody>
            <a:bodyPr/>
            <a:lstStyle/>
            <a:p>
              <a:endParaRPr lang="en-US"/>
            </a:p>
          </p:txBody>
        </p:sp>
      </p:grpSp>
      <p:grpSp>
        <p:nvGrpSpPr>
          <p:cNvPr id="7" name="Group 575"/>
          <p:cNvGrpSpPr>
            <a:grpSpLocks/>
          </p:cNvGrpSpPr>
          <p:nvPr/>
        </p:nvGrpSpPr>
        <p:grpSpPr bwMode="auto">
          <a:xfrm>
            <a:off x="5514975" y="3355975"/>
            <a:ext cx="1058863" cy="606425"/>
            <a:chOff x="3747" y="0"/>
            <a:chExt cx="634" cy="480"/>
          </a:xfrm>
        </p:grpSpPr>
        <p:sp>
          <p:nvSpPr>
            <p:cNvPr id="214520" name="Rectangle 504"/>
            <p:cNvSpPr>
              <a:spLocks noChangeArrowheads="1"/>
            </p:cNvSpPr>
            <p:nvPr/>
          </p:nvSpPr>
          <p:spPr bwMode="auto">
            <a:xfrm>
              <a:off x="3776" y="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714-000-0000</a:t>
              </a:r>
            </a:p>
            <a:p>
              <a:pPr eaLnBrk="0" hangingPunct="0">
                <a:spcBef>
                  <a:spcPct val="0"/>
                </a:spcBef>
              </a:pPr>
              <a:endParaRPr lang="en-US" b="0">
                <a:solidFill>
                  <a:schemeClr val="tx1"/>
                </a:solidFill>
                <a:latin typeface="Times New Roman" pitchFamily="18" charset="0"/>
              </a:endParaRPr>
            </a:p>
          </p:txBody>
        </p:sp>
        <p:sp>
          <p:nvSpPr>
            <p:cNvPr id="214590" name="Rectangle 574"/>
            <p:cNvSpPr>
              <a:spLocks noChangeArrowheads="1"/>
            </p:cNvSpPr>
            <p:nvPr/>
          </p:nvSpPr>
          <p:spPr bwMode="auto">
            <a:xfrm>
              <a:off x="3747" y="0"/>
              <a:ext cx="634" cy="480"/>
            </a:xfrm>
            <a:prstGeom prst="rect">
              <a:avLst/>
            </a:prstGeom>
            <a:noFill/>
            <a:ln w="7">
              <a:solidFill>
                <a:srgbClr val="A0A0A0"/>
              </a:solidFill>
              <a:miter lim="800000"/>
              <a:headEnd/>
              <a:tailEnd/>
            </a:ln>
            <a:effectLst/>
          </p:spPr>
          <p:txBody>
            <a:bodyPr/>
            <a:lstStyle/>
            <a:p>
              <a:endParaRPr lang="en-US"/>
            </a:p>
          </p:txBody>
        </p:sp>
      </p:grpSp>
      <p:grpSp>
        <p:nvGrpSpPr>
          <p:cNvPr id="8" name="Group 577"/>
          <p:cNvGrpSpPr>
            <a:grpSpLocks/>
          </p:cNvGrpSpPr>
          <p:nvPr/>
        </p:nvGrpSpPr>
        <p:grpSpPr bwMode="auto">
          <a:xfrm>
            <a:off x="6573838" y="3355975"/>
            <a:ext cx="706437" cy="606425"/>
            <a:chOff x="4381" y="0"/>
            <a:chExt cx="382" cy="480"/>
          </a:xfrm>
        </p:grpSpPr>
        <p:sp>
          <p:nvSpPr>
            <p:cNvPr id="214521" name="Rectangle 505"/>
            <p:cNvSpPr>
              <a:spLocks noChangeArrowheads="1"/>
            </p:cNvSpPr>
            <p:nvPr/>
          </p:nvSpPr>
          <p:spPr bwMode="auto">
            <a:xfrm>
              <a:off x="4410" y="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4592" name="Rectangle 576"/>
            <p:cNvSpPr>
              <a:spLocks noChangeArrowheads="1"/>
            </p:cNvSpPr>
            <p:nvPr/>
          </p:nvSpPr>
          <p:spPr bwMode="auto">
            <a:xfrm>
              <a:off x="4381" y="0"/>
              <a:ext cx="382" cy="480"/>
            </a:xfrm>
            <a:prstGeom prst="rect">
              <a:avLst/>
            </a:prstGeom>
            <a:noFill/>
            <a:ln w="7">
              <a:solidFill>
                <a:srgbClr val="A0A0A0"/>
              </a:solidFill>
              <a:miter lim="800000"/>
              <a:headEnd/>
              <a:tailEnd/>
            </a:ln>
            <a:effectLst/>
          </p:spPr>
          <p:txBody>
            <a:bodyPr/>
            <a:lstStyle/>
            <a:p>
              <a:endParaRPr lang="en-US"/>
            </a:p>
          </p:txBody>
        </p:sp>
      </p:grpSp>
      <p:grpSp>
        <p:nvGrpSpPr>
          <p:cNvPr id="9" name="Group 615"/>
          <p:cNvGrpSpPr>
            <a:grpSpLocks/>
          </p:cNvGrpSpPr>
          <p:nvPr/>
        </p:nvGrpSpPr>
        <p:grpSpPr bwMode="auto">
          <a:xfrm>
            <a:off x="568325" y="3962400"/>
            <a:ext cx="1063625" cy="381000"/>
            <a:chOff x="0" y="1440"/>
            <a:chExt cx="627" cy="480"/>
          </a:xfrm>
        </p:grpSpPr>
        <p:sp>
          <p:nvSpPr>
            <p:cNvPr id="214540" name="Rectangle 524"/>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0-55-123456-9</a:t>
              </a:r>
            </a:p>
            <a:p>
              <a:pPr eaLnBrk="0" hangingPunct="0">
                <a:spcBef>
                  <a:spcPct val="0"/>
                </a:spcBef>
              </a:pPr>
              <a:endParaRPr lang="en-US" b="0">
                <a:solidFill>
                  <a:schemeClr val="tx1"/>
                </a:solidFill>
                <a:latin typeface="Times New Roman" pitchFamily="18" charset="0"/>
              </a:endParaRPr>
            </a:p>
          </p:txBody>
        </p:sp>
        <p:sp>
          <p:nvSpPr>
            <p:cNvPr id="214630" name="Rectangle 614"/>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10" name="Group 617"/>
          <p:cNvGrpSpPr>
            <a:grpSpLocks/>
          </p:cNvGrpSpPr>
          <p:nvPr/>
        </p:nvGrpSpPr>
        <p:grpSpPr bwMode="auto">
          <a:xfrm>
            <a:off x="1631950" y="3962400"/>
            <a:ext cx="881063" cy="381000"/>
            <a:chOff x="627" y="1440"/>
            <a:chExt cx="598" cy="480"/>
          </a:xfrm>
        </p:grpSpPr>
        <p:sp>
          <p:nvSpPr>
            <p:cNvPr id="214541" name="Rectangle 525"/>
            <p:cNvSpPr>
              <a:spLocks noChangeArrowheads="1"/>
            </p:cNvSpPr>
            <p:nvPr/>
          </p:nvSpPr>
          <p:spPr bwMode="auto">
            <a:xfrm>
              <a:off x="65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Main Street</a:t>
              </a:r>
            </a:p>
            <a:p>
              <a:pPr eaLnBrk="0" hangingPunct="0">
                <a:spcBef>
                  <a:spcPct val="0"/>
                </a:spcBef>
              </a:pPr>
              <a:endParaRPr lang="en-US" b="0">
                <a:solidFill>
                  <a:schemeClr val="tx1"/>
                </a:solidFill>
                <a:latin typeface="Times New Roman" pitchFamily="18" charset="0"/>
              </a:endParaRPr>
            </a:p>
          </p:txBody>
        </p:sp>
        <p:sp>
          <p:nvSpPr>
            <p:cNvPr id="214632" name="Rectangle 616"/>
            <p:cNvSpPr>
              <a:spLocks noChangeArrowheads="1"/>
            </p:cNvSpPr>
            <p:nvPr/>
          </p:nvSpPr>
          <p:spPr bwMode="auto">
            <a:xfrm>
              <a:off x="627" y="1440"/>
              <a:ext cx="598" cy="480"/>
            </a:xfrm>
            <a:prstGeom prst="rect">
              <a:avLst/>
            </a:prstGeom>
            <a:noFill/>
            <a:ln w="7">
              <a:solidFill>
                <a:srgbClr val="A0A0A0"/>
              </a:solidFill>
              <a:miter lim="800000"/>
              <a:headEnd/>
              <a:tailEnd/>
            </a:ln>
            <a:effectLst/>
          </p:spPr>
          <p:txBody>
            <a:bodyPr/>
            <a:lstStyle/>
            <a:p>
              <a:endParaRPr lang="en-US"/>
            </a:p>
          </p:txBody>
        </p:sp>
      </p:grpSp>
      <p:grpSp>
        <p:nvGrpSpPr>
          <p:cNvPr id="11" name="Group 621"/>
          <p:cNvGrpSpPr>
            <a:grpSpLocks/>
          </p:cNvGrpSpPr>
          <p:nvPr/>
        </p:nvGrpSpPr>
        <p:grpSpPr bwMode="auto">
          <a:xfrm>
            <a:off x="2517775" y="3962400"/>
            <a:ext cx="911225" cy="381000"/>
            <a:chOff x="1549" y="1440"/>
            <a:chExt cx="548" cy="480"/>
          </a:xfrm>
        </p:grpSpPr>
        <p:sp>
          <p:nvSpPr>
            <p:cNvPr id="214543" name="Rectangle 527"/>
            <p:cNvSpPr>
              <a:spLocks noChangeArrowheads="1"/>
            </p:cNvSpPr>
            <p:nvPr/>
          </p:nvSpPr>
          <p:spPr bwMode="auto">
            <a:xfrm>
              <a:off x="1578" y="144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Jones, Smith</a:t>
              </a:r>
            </a:p>
            <a:p>
              <a:pPr eaLnBrk="0" hangingPunct="0">
                <a:spcBef>
                  <a:spcPct val="0"/>
                </a:spcBef>
              </a:pPr>
              <a:endParaRPr lang="en-US" b="0">
                <a:solidFill>
                  <a:schemeClr val="tx1"/>
                </a:solidFill>
                <a:latin typeface="Times New Roman" pitchFamily="18" charset="0"/>
              </a:endParaRPr>
            </a:p>
          </p:txBody>
        </p:sp>
        <p:sp>
          <p:nvSpPr>
            <p:cNvPr id="214636" name="Rectangle 620"/>
            <p:cNvSpPr>
              <a:spLocks noChangeArrowheads="1"/>
            </p:cNvSpPr>
            <p:nvPr/>
          </p:nvSpPr>
          <p:spPr bwMode="auto">
            <a:xfrm>
              <a:off x="1549" y="1440"/>
              <a:ext cx="548" cy="480"/>
            </a:xfrm>
            <a:prstGeom prst="rect">
              <a:avLst/>
            </a:prstGeom>
            <a:noFill/>
            <a:ln w="7">
              <a:solidFill>
                <a:srgbClr val="A0A0A0"/>
              </a:solidFill>
              <a:miter lim="800000"/>
              <a:headEnd/>
              <a:tailEnd/>
            </a:ln>
            <a:effectLst/>
          </p:spPr>
          <p:txBody>
            <a:bodyPr/>
            <a:lstStyle/>
            <a:p>
              <a:endParaRPr lang="en-US"/>
            </a:p>
          </p:txBody>
        </p:sp>
      </p:grpSp>
      <p:grpSp>
        <p:nvGrpSpPr>
          <p:cNvPr id="12" name="Group 623"/>
          <p:cNvGrpSpPr>
            <a:grpSpLocks/>
          </p:cNvGrpSpPr>
          <p:nvPr/>
        </p:nvGrpSpPr>
        <p:grpSpPr bwMode="auto">
          <a:xfrm>
            <a:off x="3429000" y="3962400"/>
            <a:ext cx="1087438" cy="381000"/>
            <a:chOff x="2097" y="1440"/>
            <a:chExt cx="598" cy="480"/>
          </a:xfrm>
        </p:grpSpPr>
        <p:sp>
          <p:nvSpPr>
            <p:cNvPr id="214544" name="Rectangle 528"/>
            <p:cNvSpPr>
              <a:spLocks noChangeArrowheads="1"/>
            </p:cNvSpPr>
            <p:nvPr/>
          </p:nvSpPr>
          <p:spPr bwMode="auto">
            <a:xfrm>
              <a:off x="212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123-333-3333, 654-223-3455</a:t>
              </a:r>
            </a:p>
            <a:p>
              <a:pPr eaLnBrk="0" hangingPunct="0">
                <a:spcBef>
                  <a:spcPct val="0"/>
                </a:spcBef>
              </a:pPr>
              <a:endParaRPr lang="en-US" b="0">
                <a:solidFill>
                  <a:schemeClr val="tx1"/>
                </a:solidFill>
                <a:latin typeface="Times New Roman" pitchFamily="18" charset="0"/>
              </a:endParaRPr>
            </a:p>
          </p:txBody>
        </p:sp>
        <p:sp>
          <p:nvSpPr>
            <p:cNvPr id="214638" name="Rectangle 622"/>
            <p:cNvSpPr>
              <a:spLocks noChangeArrowheads="1"/>
            </p:cNvSpPr>
            <p:nvPr/>
          </p:nvSpPr>
          <p:spPr bwMode="auto">
            <a:xfrm>
              <a:off x="2097" y="1440"/>
              <a:ext cx="598" cy="480"/>
            </a:xfrm>
            <a:prstGeom prst="rect">
              <a:avLst/>
            </a:prstGeom>
            <a:noFill/>
            <a:ln w="7">
              <a:solidFill>
                <a:srgbClr val="A0A0A0"/>
              </a:solidFill>
              <a:miter lim="800000"/>
              <a:headEnd/>
              <a:tailEnd/>
            </a:ln>
            <a:effectLst/>
          </p:spPr>
          <p:txBody>
            <a:bodyPr/>
            <a:lstStyle/>
            <a:p>
              <a:endParaRPr lang="en-US"/>
            </a:p>
          </p:txBody>
        </p:sp>
      </p:grpSp>
      <p:grpSp>
        <p:nvGrpSpPr>
          <p:cNvPr id="13" name="Group 627"/>
          <p:cNvGrpSpPr>
            <a:grpSpLocks/>
          </p:cNvGrpSpPr>
          <p:nvPr/>
        </p:nvGrpSpPr>
        <p:grpSpPr bwMode="auto">
          <a:xfrm>
            <a:off x="4516438" y="3962400"/>
            <a:ext cx="998537" cy="381000"/>
            <a:chOff x="3077" y="1440"/>
            <a:chExt cx="670" cy="480"/>
          </a:xfrm>
        </p:grpSpPr>
        <p:sp>
          <p:nvSpPr>
            <p:cNvPr id="214546" name="Rectangle 530"/>
            <p:cNvSpPr>
              <a:spLocks noChangeArrowheads="1"/>
            </p:cNvSpPr>
            <p:nvPr/>
          </p:nvSpPr>
          <p:spPr bwMode="auto">
            <a:xfrm>
              <a:off x="3106" y="144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Small House</a:t>
              </a:r>
            </a:p>
            <a:p>
              <a:pPr eaLnBrk="0" hangingPunct="0">
                <a:spcBef>
                  <a:spcPct val="0"/>
                </a:spcBef>
              </a:pPr>
              <a:endParaRPr lang="en-US" b="0">
                <a:solidFill>
                  <a:schemeClr val="tx1"/>
                </a:solidFill>
                <a:latin typeface="Times New Roman" pitchFamily="18" charset="0"/>
              </a:endParaRPr>
            </a:p>
          </p:txBody>
        </p:sp>
        <p:sp>
          <p:nvSpPr>
            <p:cNvPr id="214642" name="Rectangle 626"/>
            <p:cNvSpPr>
              <a:spLocks noChangeArrowheads="1"/>
            </p:cNvSpPr>
            <p:nvPr/>
          </p:nvSpPr>
          <p:spPr bwMode="auto">
            <a:xfrm>
              <a:off x="3077" y="1440"/>
              <a:ext cx="670" cy="480"/>
            </a:xfrm>
            <a:prstGeom prst="rect">
              <a:avLst/>
            </a:prstGeom>
            <a:noFill/>
            <a:ln w="7">
              <a:solidFill>
                <a:srgbClr val="A0A0A0"/>
              </a:solidFill>
              <a:miter lim="800000"/>
              <a:headEnd/>
              <a:tailEnd/>
            </a:ln>
            <a:effectLst/>
          </p:spPr>
          <p:txBody>
            <a:bodyPr/>
            <a:lstStyle/>
            <a:p>
              <a:endParaRPr lang="en-US"/>
            </a:p>
          </p:txBody>
        </p:sp>
      </p:grpSp>
      <p:grpSp>
        <p:nvGrpSpPr>
          <p:cNvPr id="14" name="Group 629"/>
          <p:cNvGrpSpPr>
            <a:grpSpLocks/>
          </p:cNvGrpSpPr>
          <p:nvPr/>
        </p:nvGrpSpPr>
        <p:grpSpPr bwMode="auto">
          <a:xfrm>
            <a:off x="5514975" y="3962400"/>
            <a:ext cx="1058863" cy="381000"/>
            <a:chOff x="3747" y="1440"/>
            <a:chExt cx="634" cy="480"/>
          </a:xfrm>
        </p:grpSpPr>
        <p:sp>
          <p:nvSpPr>
            <p:cNvPr id="214547" name="Rectangle 531"/>
            <p:cNvSpPr>
              <a:spLocks noChangeArrowheads="1"/>
            </p:cNvSpPr>
            <p:nvPr/>
          </p:nvSpPr>
          <p:spPr bwMode="auto">
            <a:xfrm>
              <a:off x="3776" y="144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714-000-0000</a:t>
              </a:r>
            </a:p>
            <a:p>
              <a:pPr eaLnBrk="0" hangingPunct="0">
                <a:spcBef>
                  <a:spcPct val="0"/>
                </a:spcBef>
              </a:pPr>
              <a:endParaRPr lang="en-US" b="0">
                <a:solidFill>
                  <a:schemeClr val="tx1"/>
                </a:solidFill>
                <a:latin typeface="Times New Roman" pitchFamily="18" charset="0"/>
              </a:endParaRPr>
            </a:p>
          </p:txBody>
        </p:sp>
        <p:sp>
          <p:nvSpPr>
            <p:cNvPr id="214644" name="Rectangle 628"/>
            <p:cNvSpPr>
              <a:spLocks noChangeArrowheads="1"/>
            </p:cNvSpPr>
            <p:nvPr/>
          </p:nvSpPr>
          <p:spPr bwMode="auto">
            <a:xfrm>
              <a:off x="3747" y="1440"/>
              <a:ext cx="634" cy="480"/>
            </a:xfrm>
            <a:prstGeom prst="rect">
              <a:avLst/>
            </a:prstGeom>
            <a:noFill/>
            <a:ln w="7">
              <a:solidFill>
                <a:srgbClr val="A0A0A0"/>
              </a:solidFill>
              <a:miter lim="800000"/>
              <a:headEnd/>
              <a:tailEnd/>
            </a:ln>
            <a:effectLst/>
          </p:spPr>
          <p:txBody>
            <a:bodyPr/>
            <a:lstStyle/>
            <a:p>
              <a:endParaRPr lang="en-US"/>
            </a:p>
          </p:txBody>
        </p:sp>
      </p:grpSp>
      <p:grpSp>
        <p:nvGrpSpPr>
          <p:cNvPr id="15" name="Group 631"/>
          <p:cNvGrpSpPr>
            <a:grpSpLocks/>
          </p:cNvGrpSpPr>
          <p:nvPr/>
        </p:nvGrpSpPr>
        <p:grpSpPr bwMode="auto">
          <a:xfrm>
            <a:off x="6573838" y="3962400"/>
            <a:ext cx="706437" cy="381000"/>
            <a:chOff x="4381" y="1440"/>
            <a:chExt cx="382" cy="480"/>
          </a:xfrm>
        </p:grpSpPr>
        <p:sp>
          <p:nvSpPr>
            <p:cNvPr id="214548" name="Rectangle 532"/>
            <p:cNvSpPr>
              <a:spLocks noChangeArrowheads="1"/>
            </p:cNvSpPr>
            <p:nvPr/>
          </p:nvSpPr>
          <p:spPr bwMode="auto">
            <a:xfrm>
              <a:off x="4410" y="144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$22.95</a:t>
              </a:r>
            </a:p>
            <a:p>
              <a:pPr eaLnBrk="0" hangingPunct="0">
                <a:spcBef>
                  <a:spcPct val="0"/>
                </a:spcBef>
              </a:pPr>
              <a:endParaRPr lang="en-US" b="0">
                <a:solidFill>
                  <a:schemeClr val="tx1"/>
                </a:solidFill>
                <a:latin typeface="Times New Roman" pitchFamily="18" charset="0"/>
              </a:endParaRPr>
            </a:p>
          </p:txBody>
        </p:sp>
        <p:sp>
          <p:nvSpPr>
            <p:cNvPr id="214646" name="Rectangle 630"/>
            <p:cNvSpPr>
              <a:spLocks noChangeArrowheads="1"/>
            </p:cNvSpPr>
            <p:nvPr/>
          </p:nvSpPr>
          <p:spPr bwMode="auto">
            <a:xfrm>
              <a:off x="4381" y="1440"/>
              <a:ext cx="382" cy="480"/>
            </a:xfrm>
            <a:prstGeom prst="rect">
              <a:avLst/>
            </a:prstGeom>
            <a:noFill/>
            <a:ln w="7">
              <a:solidFill>
                <a:srgbClr val="A0A0A0"/>
              </a:solidFill>
              <a:miter lim="800000"/>
              <a:headEnd/>
              <a:tailEnd/>
            </a:ln>
            <a:effectLst/>
          </p:spPr>
          <p:txBody>
            <a:bodyPr/>
            <a:lstStyle/>
            <a:p>
              <a:endParaRPr lang="en-US"/>
            </a:p>
          </p:txBody>
        </p:sp>
      </p:grpSp>
      <p:grpSp>
        <p:nvGrpSpPr>
          <p:cNvPr id="16" name="Group 651"/>
          <p:cNvGrpSpPr>
            <a:grpSpLocks/>
          </p:cNvGrpSpPr>
          <p:nvPr/>
        </p:nvGrpSpPr>
        <p:grpSpPr bwMode="auto">
          <a:xfrm>
            <a:off x="568325" y="4343400"/>
            <a:ext cx="1063625" cy="381000"/>
            <a:chOff x="0" y="2400"/>
            <a:chExt cx="627" cy="480"/>
          </a:xfrm>
        </p:grpSpPr>
        <p:sp>
          <p:nvSpPr>
            <p:cNvPr id="214558" name="Rectangle 542"/>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0-123-45678-0</a:t>
              </a:r>
            </a:p>
            <a:p>
              <a:pPr eaLnBrk="0" hangingPunct="0">
                <a:spcBef>
                  <a:spcPct val="0"/>
                </a:spcBef>
              </a:pPr>
              <a:endParaRPr lang="en-US" b="0">
                <a:solidFill>
                  <a:schemeClr val="tx1"/>
                </a:solidFill>
                <a:latin typeface="Times New Roman" pitchFamily="18" charset="0"/>
              </a:endParaRPr>
            </a:p>
          </p:txBody>
        </p:sp>
        <p:sp>
          <p:nvSpPr>
            <p:cNvPr id="214666" name="Rectangle 650"/>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17" name="Group 653"/>
          <p:cNvGrpSpPr>
            <a:grpSpLocks/>
          </p:cNvGrpSpPr>
          <p:nvPr/>
        </p:nvGrpSpPr>
        <p:grpSpPr bwMode="auto">
          <a:xfrm>
            <a:off x="1631950" y="4343400"/>
            <a:ext cx="881063" cy="381000"/>
            <a:chOff x="627" y="2400"/>
            <a:chExt cx="598" cy="480"/>
          </a:xfrm>
        </p:grpSpPr>
        <p:sp>
          <p:nvSpPr>
            <p:cNvPr id="214559" name="Rectangle 543"/>
            <p:cNvSpPr>
              <a:spLocks noChangeArrowheads="1"/>
            </p:cNvSpPr>
            <p:nvPr/>
          </p:nvSpPr>
          <p:spPr bwMode="auto">
            <a:xfrm>
              <a:off x="65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Ulysses</a:t>
              </a:r>
            </a:p>
            <a:p>
              <a:pPr eaLnBrk="0" hangingPunct="0">
                <a:spcBef>
                  <a:spcPct val="0"/>
                </a:spcBef>
              </a:pPr>
              <a:endParaRPr lang="en-US" b="0">
                <a:solidFill>
                  <a:schemeClr val="tx1"/>
                </a:solidFill>
                <a:latin typeface="Times New Roman" pitchFamily="18" charset="0"/>
              </a:endParaRPr>
            </a:p>
          </p:txBody>
        </p:sp>
        <p:sp>
          <p:nvSpPr>
            <p:cNvPr id="214668" name="Rectangle 652"/>
            <p:cNvSpPr>
              <a:spLocks noChangeArrowheads="1"/>
            </p:cNvSpPr>
            <p:nvPr/>
          </p:nvSpPr>
          <p:spPr bwMode="auto">
            <a:xfrm>
              <a:off x="627" y="2400"/>
              <a:ext cx="598" cy="480"/>
            </a:xfrm>
            <a:prstGeom prst="rect">
              <a:avLst/>
            </a:prstGeom>
            <a:noFill/>
            <a:ln w="7">
              <a:solidFill>
                <a:srgbClr val="A0A0A0"/>
              </a:solidFill>
              <a:miter lim="800000"/>
              <a:headEnd/>
              <a:tailEnd/>
            </a:ln>
            <a:effectLst/>
          </p:spPr>
          <p:txBody>
            <a:bodyPr/>
            <a:lstStyle/>
            <a:p>
              <a:endParaRPr lang="en-US"/>
            </a:p>
          </p:txBody>
        </p:sp>
      </p:grpSp>
      <p:grpSp>
        <p:nvGrpSpPr>
          <p:cNvPr id="18" name="Group 657"/>
          <p:cNvGrpSpPr>
            <a:grpSpLocks/>
          </p:cNvGrpSpPr>
          <p:nvPr/>
        </p:nvGrpSpPr>
        <p:grpSpPr bwMode="auto">
          <a:xfrm>
            <a:off x="2517775" y="4343400"/>
            <a:ext cx="911225" cy="381000"/>
            <a:chOff x="1549" y="2400"/>
            <a:chExt cx="548" cy="480"/>
          </a:xfrm>
        </p:grpSpPr>
        <p:sp>
          <p:nvSpPr>
            <p:cNvPr id="214561" name="Rectangle 545"/>
            <p:cNvSpPr>
              <a:spLocks noChangeArrowheads="1"/>
            </p:cNvSpPr>
            <p:nvPr/>
          </p:nvSpPr>
          <p:spPr bwMode="auto">
            <a:xfrm>
              <a:off x="1578" y="240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Joyce</a:t>
              </a:r>
            </a:p>
            <a:p>
              <a:pPr eaLnBrk="0" hangingPunct="0">
                <a:spcBef>
                  <a:spcPct val="0"/>
                </a:spcBef>
              </a:pPr>
              <a:endParaRPr lang="en-US" b="0">
                <a:solidFill>
                  <a:schemeClr val="tx1"/>
                </a:solidFill>
                <a:latin typeface="Times New Roman" pitchFamily="18" charset="0"/>
              </a:endParaRPr>
            </a:p>
          </p:txBody>
        </p:sp>
        <p:sp>
          <p:nvSpPr>
            <p:cNvPr id="214672" name="Rectangle 656"/>
            <p:cNvSpPr>
              <a:spLocks noChangeArrowheads="1"/>
            </p:cNvSpPr>
            <p:nvPr/>
          </p:nvSpPr>
          <p:spPr bwMode="auto">
            <a:xfrm>
              <a:off x="1549" y="2400"/>
              <a:ext cx="548" cy="480"/>
            </a:xfrm>
            <a:prstGeom prst="rect">
              <a:avLst/>
            </a:prstGeom>
            <a:noFill/>
            <a:ln w="7">
              <a:solidFill>
                <a:srgbClr val="A0A0A0"/>
              </a:solidFill>
              <a:miter lim="800000"/>
              <a:headEnd/>
              <a:tailEnd/>
            </a:ln>
            <a:effectLst/>
          </p:spPr>
          <p:txBody>
            <a:bodyPr/>
            <a:lstStyle/>
            <a:p>
              <a:endParaRPr lang="en-US"/>
            </a:p>
          </p:txBody>
        </p:sp>
      </p:grpSp>
      <p:grpSp>
        <p:nvGrpSpPr>
          <p:cNvPr id="19" name="Group 659"/>
          <p:cNvGrpSpPr>
            <a:grpSpLocks/>
          </p:cNvGrpSpPr>
          <p:nvPr/>
        </p:nvGrpSpPr>
        <p:grpSpPr bwMode="auto">
          <a:xfrm>
            <a:off x="3429000" y="4343400"/>
            <a:ext cx="1087438" cy="381000"/>
            <a:chOff x="2097" y="2400"/>
            <a:chExt cx="598" cy="480"/>
          </a:xfrm>
        </p:grpSpPr>
        <p:sp>
          <p:nvSpPr>
            <p:cNvPr id="214562" name="Rectangle 546"/>
            <p:cNvSpPr>
              <a:spLocks noChangeArrowheads="1"/>
            </p:cNvSpPr>
            <p:nvPr/>
          </p:nvSpPr>
          <p:spPr bwMode="auto">
            <a:xfrm>
              <a:off x="212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666-666-6666</a:t>
              </a:r>
            </a:p>
            <a:p>
              <a:pPr eaLnBrk="0" hangingPunct="0">
                <a:spcBef>
                  <a:spcPct val="0"/>
                </a:spcBef>
              </a:pPr>
              <a:endParaRPr lang="en-US" b="0">
                <a:solidFill>
                  <a:schemeClr val="tx1"/>
                </a:solidFill>
                <a:latin typeface="Times New Roman" pitchFamily="18" charset="0"/>
              </a:endParaRPr>
            </a:p>
          </p:txBody>
        </p:sp>
        <p:sp>
          <p:nvSpPr>
            <p:cNvPr id="214674" name="Rectangle 658"/>
            <p:cNvSpPr>
              <a:spLocks noChangeArrowheads="1"/>
            </p:cNvSpPr>
            <p:nvPr/>
          </p:nvSpPr>
          <p:spPr bwMode="auto">
            <a:xfrm>
              <a:off x="2097" y="2400"/>
              <a:ext cx="598" cy="480"/>
            </a:xfrm>
            <a:prstGeom prst="rect">
              <a:avLst/>
            </a:prstGeom>
            <a:noFill/>
            <a:ln w="7">
              <a:solidFill>
                <a:srgbClr val="A0A0A0"/>
              </a:solidFill>
              <a:miter lim="800000"/>
              <a:headEnd/>
              <a:tailEnd/>
            </a:ln>
            <a:effectLst/>
          </p:spPr>
          <p:txBody>
            <a:bodyPr/>
            <a:lstStyle/>
            <a:p>
              <a:endParaRPr lang="en-US"/>
            </a:p>
          </p:txBody>
        </p:sp>
      </p:grpSp>
      <p:grpSp>
        <p:nvGrpSpPr>
          <p:cNvPr id="20" name="Group 663"/>
          <p:cNvGrpSpPr>
            <a:grpSpLocks/>
          </p:cNvGrpSpPr>
          <p:nvPr/>
        </p:nvGrpSpPr>
        <p:grpSpPr bwMode="auto">
          <a:xfrm>
            <a:off x="4516438" y="4343400"/>
            <a:ext cx="998537" cy="381000"/>
            <a:chOff x="3077" y="2400"/>
            <a:chExt cx="670" cy="480"/>
          </a:xfrm>
        </p:grpSpPr>
        <p:sp>
          <p:nvSpPr>
            <p:cNvPr id="214564" name="Rectangle 548"/>
            <p:cNvSpPr>
              <a:spLocks noChangeArrowheads="1"/>
            </p:cNvSpPr>
            <p:nvPr/>
          </p:nvSpPr>
          <p:spPr bwMode="auto">
            <a:xfrm>
              <a:off x="3106" y="240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Alpha Press</a:t>
              </a:r>
            </a:p>
            <a:p>
              <a:pPr eaLnBrk="0" hangingPunct="0">
                <a:spcBef>
                  <a:spcPct val="0"/>
                </a:spcBef>
              </a:pPr>
              <a:endParaRPr lang="en-US" b="0">
                <a:solidFill>
                  <a:schemeClr val="tx1"/>
                </a:solidFill>
                <a:latin typeface="Times New Roman" pitchFamily="18" charset="0"/>
              </a:endParaRPr>
            </a:p>
          </p:txBody>
        </p:sp>
        <p:sp>
          <p:nvSpPr>
            <p:cNvPr id="214678" name="Rectangle 662"/>
            <p:cNvSpPr>
              <a:spLocks noChangeArrowheads="1"/>
            </p:cNvSpPr>
            <p:nvPr/>
          </p:nvSpPr>
          <p:spPr bwMode="auto">
            <a:xfrm>
              <a:off x="3077" y="2400"/>
              <a:ext cx="670" cy="480"/>
            </a:xfrm>
            <a:prstGeom prst="rect">
              <a:avLst/>
            </a:prstGeom>
            <a:noFill/>
            <a:ln w="7">
              <a:solidFill>
                <a:srgbClr val="A0A0A0"/>
              </a:solidFill>
              <a:miter lim="800000"/>
              <a:headEnd/>
              <a:tailEnd/>
            </a:ln>
            <a:effectLst/>
          </p:spPr>
          <p:txBody>
            <a:bodyPr/>
            <a:lstStyle/>
            <a:p>
              <a:endParaRPr lang="en-US"/>
            </a:p>
          </p:txBody>
        </p:sp>
      </p:grpSp>
      <p:grpSp>
        <p:nvGrpSpPr>
          <p:cNvPr id="21" name="Group 665"/>
          <p:cNvGrpSpPr>
            <a:grpSpLocks/>
          </p:cNvGrpSpPr>
          <p:nvPr/>
        </p:nvGrpSpPr>
        <p:grpSpPr bwMode="auto">
          <a:xfrm>
            <a:off x="5514975" y="4343400"/>
            <a:ext cx="1058863" cy="381000"/>
            <a:chOff x="3747" y="2400"/>
            <a:chExt cx="634" cy="480"/>
          </a:xfrm>
        </p:grpSpPr>
        <p:sp>
          <p:nvSpPr>
            <p:cNvPr id="214565" name="Rectangle 549"/>
            <p:cNvSpPr>
              <a:spLocks noChangeArrowheads="1"/>
            </p:cNvSpPr>
            <p:nvPr/>
          </p:nvSpPr>
          <p:spPr bwMode="auto">
            <a:xfrm>
              <a:off x="3776" y="240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999-999-9999</a:t>
              </a:r>
            </a:p>
            <a:p>
              <a:pPr eaLnBrk="0" hangingPunct="0">
                <a:spcBef>
                  <a:spcPct val="0"/>
                </a:spcBef>
              </a:pPr>
              <a:endParaRPr lang="en-US" b="0">
                <a:solidFill>
                  <a:schemeClr val="tx1"/>
                </a:solidFill>
                <a:latin typeface="Times New Roman" pitchFamily="18" charset="0"/>
              </a:endParaRPr>
            </a:p>
          </p:txBody>
        </p:sp>
        <p:sp>
          <p:nvSpPr>
            <p:cNvPr id="214680" name="Rectangle 664"/>
            <p:cNvSpPr>
              <a:spLocks noChangeArrowheads="1"/>
            </p:cNvSpPr>
            <p:nvPr/>
          </p:nvSpPr>
          <p:spPr bwMode="auto">
            <a:xfrm>
              <a:off x="3747" y="2400"/>
              <a:ext cx="634" cy="480"/>
            </a:xfrm>
            <a:prstGeom prst="rect">
              <a:avLst/>
            </a:prstGeom>
            <a:noFill/>
            <a:ln w="7">
              <a:solidFill>
                <a:srgbClr val="A0A0A0"/>
              </a:solidFill>
              <a:miter lim="800000"/>
              <a:headEnd/>
              <a:tailEnd/>
            </a:ln>
            <a:effectLst/>
          </p:spPr>
          <p:txBody>
            <a:bodyPr/>
            <a:lstStyle/>
            <a:p>
              <a:endParaRPr lang="en-US"/>
            </a:p>
          </p:txBody>
        </p:sp>
      </p:grpSp>
      <p:grpSp>
        <p:nvGrpSpPr>
          <p:cNvPr id="22" name="Group 667"/>
          <p:cNvGrpSpPr>
            <a:grpSpLocks/>
          </p:cNvGrpSpPr>
          <p:nvPr/>
        </p:nvGrpSpPr>
        <p:grpSpPr bwMode="auto">
          <a:xfrm>
            <a:off x="6573838" y="4343400"/>
            <a:ext cx="706437" cy="381000"/>
            <a:chOff x="4381" y="2400"/>
            <a:chExt cx="382" cy="480"/>
          </a:xfrm>
        </p:grpSpPr>
        <p:sp>
          <p:nvSpPr>
            <p:cNvPr id="214566" name="Rectangle 550"/>
            <p:cNvSpPr>
              <a:spLocks noChangeArrowheads="1"/>
            </p:cNvSpPr>
            <p:nvPr/>
          </p:nvSpPr>
          <p:spPr bwMode="auto">
            <a:xfrm>
              <a:off x="4410" y="240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4682" name="Rectangle 666"/>
            <p:cNvSpPr>
              <a:spLocks noChangeArrowheads="1"/>
            </p:cNvSpPr>
            <p:nvPr/>
          </p:nvSpPr>
          <p:spPr bwMode="auto">
            <a:xfrm>
              <a:off x="4381" y="2400"/>
              <a:ext cx="382" cy="480"/>
            </a:xfrm>
            <a:prstGeom prst="rect">
              <a:avLst/>
            </a:prstGeom>
            <a:noFill/>
            <a:ln w="7">
              <a:solidFill>
                <a:srgbClr val="A0A0A0"/>
              </a:solidFill>
              <a:miter lim="800000"/>
              <a:headEnd/>
              <a:tailEnd/>
            </a:ln>
            <a:effectLst/>
          </p:spPr>
          <p:txBody>
            <a:bodyPr/>
            <a:lstStyle/>
            <a:p>
              <a:endParaRPr lang="en-US"/>
            </a:p>
          </p:txBody>
        </p:sp>
      </p:grpSp>
      <p:grpSp>
        <p:nvGrpSpPr>
          <p:cNvPr id="23" name="Group 669"/>
          <p:cNvGrpSpPr>
            <a:grpSpLocks/>
          </p:cNvGrpSpPr>
          <p:nvPr/>
        </p:nvGrpSpPr>
        <p:grpSpPr bwMode="auto">
          <a:xfrm>
            <a:off x="568325" y="4724400"/>
            <a:ext cx="1063625" cy="381000"/>
            <a:chOff x="0" y="2880"/>
            <a:chExt cx="627" cy="480"/>
          </a:xfrm>
        </p:grpSpPr>
        <p:sp>
          <p:nvSpPr>
            <p:cNvPr id="214567" name="Rectangle 551"/>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1-22-233700-0</a:t>
              </a:r>
            </a:p>
            <a:p>
              <a:pPr eaLnBrk="0" hangingPunct="0">
                <a:spcBef>
                  <a:spcPct val="0"/>
                </a:spcBef>
              </a:pPr>
              <a:endParaRPr lang="en-US" b="0">
                <a:solidFill>
                  <a:schemeClr val="tx1"/>
                </a:solidFill>
                <a:latin typeface="Times New Roman" pitchFamily="18" charset="0"/>
              </a:endParaRPr>
            </a:p>
          </p:txBody>
        </p:sp>
        <p:sp>
          <p:nvSpPr>
            <p:cNvPr id="214684" name="Rectangle 668"/>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24" name="Group 671"/>
          <p:cNvGrpSpPr>
            <a:grpSpLocks/>
          </p:cNvGrpSpPr>
          <p:nvPr/>
        </p:nvGrpSpPr>
        <p:grpSpPr bwMode="auto">
          <a:xfrm>
            <a:off x="1631950" y="4724400"/>
            <a:ext cx="881063" cy="381000"/>
            <a:chOff x="627" y="2880"/>
            <a:chExt cx="598" cy="480"/>
          </a:xfrm>
        </p:grpSpPr>
        <p:sp>
          <p:nvSpPr>
            <p:cNvPr id="214568" name="Rectangle 552"/>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Visual Basic</a:t>
              </a:r>
            </a:p>
            <a:p>
              <a:pPr eaLnBrk="0" hangingPunct="0">
                <a:spcBef>
                  <a:spcPct val="0"/>
                </a:spcBef>
              </a:pPr>
              <a:endParaRPr lang="en-US" b="0">
                <a:solidFill>
                  <a:schemeClr val="tx1"/>
                </a:solidFill>
                <a:latin typeface="Times New Roman" pitchFamily="18" charset="0"/>
              </a:endParaRPr>
            </a:p>
          </p:txBody>
        </p:sp>
        <p:sp>
          <p:nvSpPr>
            <p:cNvPr id="214686" name="Rectangle 670"/>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25" name="Group 675"/>
          <p:cNvGrpSpPr>
            <a:grpSpLocks/>
          </p:cNvGrpSpPr>
          <p:nvPr/>
        </p:nvGrpSpPr>
        <p:grpSpPr bwMode="auto">
          <a:xfrm>
            <a:off x="2517775" y="4724400"/>
            <a:ext cx="911225" cy="381000"/>
            <a:chOff x="1549" y="2880"/>
            <a:chExt cx="548" cy="480"/>
          </a:xfrm>
        </p:grpSpPr>
        <p:sp>
          <p:nvSpPr>
            <p:cNvPr id="214570" name="Rectangle 554"/>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Roman</a:t>
              </a:r>
            </a:p>
            <a:p>
              <a:pPr eaLnBrk="0" hangingPunct="0">
                <a:spcBef>
                  <a:spcPct val="0"/>
                </a:spcBef>
              </a:pPr>
              <a:endParaRPr lang="en-US" b="0">
                <a:solidFill>
                  <a:schemeClr val="tx1"/>
                </a:solidFill>
                <a:latin typeface="Times New Roman" pitchFamily="18" charset="0"/>
              </a:endParaRPr>
            </a:p>
          </p:txBody>
        </p:sp>
        <p:sp>
          <p:nvSpPr>
            <p:cNvPr id="214690" name="Rectangle 674"/>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26" name="Group 677"/>
          <p:cNvGrpSpPr>
            <a:grpSpLocks/>
          </p:cNvGrpSpPr>
          <p:nvPr/>
        </p:nvGrpSpPr>
        <p:grpSpPr bwMode="auto">
          <a:xfrm>
            <a:off x="3429000" y="4724400"/>
            <a:ext cx="1087438" cy="381000"/>
            <a:chOff x="2097" y="2880"/>
            <a:chExt cx="598" cy="480"/>
          </a:xfrm>
        </p:grpSpPr>
        <p:sp>
          <p:nvSpPr>
            <p:cNvPr id="214571" name="Rectangle 555"/>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444-444-4444</a:t>
              </a:r>
            </a:p>
            <a:p>
              <a:pPr eaLnBrk="0" hangingPunct="0">
                <a:spcBef>
                  <a:spcPct val="0"/>
                </a:spcBef>
              </a:pPr>
              <a:endParaRPr lang="en-US" b="0">
                <a:solidFill>
                  <a:schemeClr val="tx1"/>
                </a:solidFill>
                <a:latin typeface="Times New Roman" pitchFamily="18" charset="0"/>
              </a:endParaRPr>
            </a:p>
          </p:txBody>
        </p:sp>
        <p:sp>
          <p:nvSpPr>
            <p:cNvPr id="214692" name="Rectangle 676"/>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27" name="Group 681"/>
          <p:cNvGrpSpPr>
            <a:grpSpLocks/>
          </p:cNvGrpSpPr>
          <p:nvPr/>
        </p:nvGrpSpPr>
        <p:grpSpPr bwMode="auto">
          <a:xfrm>
            <a:off x="4516438" y="4724400"/>
            <a:ext cx="998537" cy="381000"/>
            <a:chOff x="3077" y="2880"/>
            <a:chExt cx="670" cy="480"/>
          </a:xfrm>
        </p:grpSpPr>
        <p:sp>
          <p:nvSpPr>
            <p:cNvPr id="214573" name="Rectangle 557"/>
            <p:cNvSpPr>
              <a:spLocks noChangeArrowheads="1"/>
            </p:cNvSpPr>
            <p:nvPr/>
          </p:nvSpPr>
          <p:spPr bwMode="auto">
            <a:xfrm>
              <a:off x="3106" y="288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Big House</a:t>
              </a:r>
            </a:p>
            <a:p>
              <a:pPr eaLnBrk="0" hangingPunct="0">
                <a:spcBef>
                  <a:spcPct val="0"/>
                </a:spcBef>
              </a:pPr>
              <a:endParaRPr lang="en-US" b="0">
                <a:solidFill>
                  <a:schemeClr val="tx1"/>
                </a:solidFill>
                <a:latin typeface="Times New Roman" pitchFamily="18" charset="0"/>
              </a:endParaRPr>
            </a:p>
          </p:txBody>
        </p:sp>
        <p:sp>
          <p:nvSpPr>
            <p:cNvPr id="214696" name="Rectangle 680"/>
            <p:cNvSpPr>
              <a:spLocks noChangeArrowheads="1"/>
            </p:cNvSpPr>
            <p:nvPr/>
          </p:nvSpPr>
          <p:spPr bwMode="auto">
            <a:xfrm>
              <a:off x="3077" y="2880"/>
              <a:ext cx="670" cy="480"/>
            </a:xfrm>
            <a:prstGeom prst="rect">
              <a:avLst/>
            </a:prstGeom>
            <a:noFill/>
            <a:ln w="7">
              <a:solidFill>
                <a:srgbClr val="A0A0A0"/>
              </a:solidFill>
              <a:miter lim="800000"/>
              <a:headEnd/>
              <a:tailEnd/>
            </a:ln>
            <a:effectLst/>
          </p:spPr>
          <p:txBody>
            <a:bodyPr/>
            <a:lstStyle/>
            <a:p>
              <a:endParaRPr lang="en-US"/>
            </a:p>
          </p:txBody>
        </p:sp>
      </p:grpSp>
      <p:grpSp>
        <p:nvGrpSpPr>
          <p:cNvPr id="28" name="Group 683"/>
          <p:cNvGrpSpPr>
            <a:grpSpLocks/>
          </p:cNvGrpSpPr>
          <p:nvPr/>
        </p:nvGrpSpPr>
        <p:grpSpPr bwMode="auto">
          <a:xfrm>
            <a:off x="5514975" y="4724400"/>
            <a:ext cx="1058863" cy="381000"/>
            <a:chOff x="3747" y="2880"/>
            <a:chExt cx="634" cy="480"/>
          </a:xfrm>
        </p:grpSpPr>
        <p:sp>
          <p:nvSpPr>
            <p:cNvPr id="214574" name="Rectangle 558"/>
            <p:cNvSpPr>
              <a:spLocks noChangeArrowheads="1"/>
            </p:cNvSpPr>
            <p:nvPr/>
          </p:nvSpPr>
          <p:spPr bwMode="auto">
            <a:xfrm>
              <a:off x="3776" y="288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123-456-7890</a:t>
              </a:r>
            </a:p>
            <a:p>
              <a:pPr eaLnBrk="0" hangingPunct="0">
                <a:spcBef>
                  <a:spcPct val="0"/>
                </a:spcBef>
              </a:pPr>
              <a:endParaRPr lang="en-US" b="0">
                <a:solidFill>
                  <a:schemeClr val="tx1"/>
                </a:solidFill>
                <a:latin typeface="Times New Roman" pitchFamily="18" charset="0"/>
              </a:endParaRPr>
            </a:p>
          </p:txBody>
        </p:sp>
        <p:sp>
          <p:nvSpPr>
            <p:cNvPr id="214698" name="Rectangle 682"/>
            <p:cNvSpPr>
              <a:spLocks noChangeArrowheads="1"/>
            </p:cNvSpPr>
            <p:nvPr/>
          </p:nvSpPr>
          <p:spPr bwMode="auto">
            <a:xfrm>
              <a:off x="3747" y="2880"/>
              <a:ext cx="634" cy="480"/>
            </a:xfrm>
            <a:prstGeom prst="rect">
              <a:avLst/>
            </a:prstGeom>
            <a:noFill/>
            <a:ln w="7">
              <a:solidFill>
                <a:srgbClr val="A0A0A0"/>
              </a:solidFill>
              <a:miter lim="800000"/>
              <a:headEnd/>
              <a:tailEnd/>
            </a:ln>
            <a:effectLst/>
          </p:spPr>
          <p:txBody>
            <a:bodyPr/>
            <a:lstStyle/>
            <a:p>
              <a:endParaRPr lang="en-US"/>
            </a:p>
          </p:txBody>
        </p:sp>
      </p:grpSp>
      <p:grpSp>
        <p:nvGrpSpPr>
          <p:cNvPr id="29" name="Group 685"/>
          <p:cNvGrpSpPr>
            <a:grpSpLocks/>
          </p:cNvGrpSpPr>
          <p:nvPr/>
        </p:nvGrpSpPr>
        <p:grpSpPr bwMode="auto">
          <a:xfrm>
            <a:off x="6573838" y="4724400"/>
            <a:ext cx="706437" cy="381000"/>
            <a:chOff x="4381" y="2880"/>
            <a:chExt cx="382" cy="480"/>
          </a:xfrm>
        </p:grpSpPr>
        <p:sp>
          <p:nvSpPr>
            <p:cNvPr id="214575" name="Rectangle 559"/>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$25.00</a:t>
              </a:r>
            </a:p>
            <a:p>
              <a:pPr eaLnBrk="0" hangingPunct="0">
                <a:spcBef>
                  <a:spcPct val="0"/>
                </a:spcBef>
              </a:pPr>
              <a:endParaRPr lang="en-US" b="0">
                <a:solidFill>
                  <a:schemeClr val="tx1"/>
                </a:solidFill>
                <a:latin typeface="Times New Roman" pitchFamily="18" charset="0"/>
              </a:endParaRPr>
            </a:p>
          </p:txBody>
        </p:sp>
        <p:sp>
          <p:nvSpPr>
            <p:cNvPr id="214700" name="Rectangle 684"/>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grpSp>
        <p:nvGrpSpPr>
          <p:cNvPr id="30" name="Group 689"/>
          <p:cNvGrpSpPr>
            <a:grpSpLocks/>
          </p:cNvGrpSpPr>
          <p:nvPr/>
        </p:nvGrpSpPr>
        <p:grpSpPr bwMode="auto">
          <a:xfrm>
            <a:off x="565150" y="2971800"/>
            <a:ext cx="1063625" cy="381000"/>
            <a:chOff x="0" y="2880"/>
            <a:chExt cx="627" cy="480"/>
          </a:xfrm>
        </p:grpSpPr>
        <p:sp>
          <p:nvSpPr>
            <p:cNvPr id="214706" name="Rectangle 690"/>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ISBN</a:t>
              </a:r>
            </a:p>
            <a:p>
              <a:pPr eaLnBrk="0" hangingPunct="0">
                <a:spcBef>
                  <a:spcPct val="0"/>
                </a:spcBef>
              </a:pPr>
              <a:endParaRPr lang="en-US" sz="1200">
                <a:solidFill>
                  <a:schemeClr val="tx1"/>
                </a:solidFill>
                <a:latin typeface="Times New Roman" pitchFamily="18" charset="0"/>
              </a:endParaRPr>
            </a:p>
          </p:txBody>
        </p:sp>
        <p:sp>
          <p:nvSpPr>
            <p:cNvPr id="214707" name="Rectangle 691"/>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31" name="Group 692"/>
          <p:cNvGrpSpPr>
            <a:grpSpLocks/>
          </p:cNvGrpSpPr>
          <p:nvPr/>
        </p:nvGrpSpPr>
        <p:grpSpPr bwMode="auto">
          <a:xfrm>
            <a:off x="1628775" y="2971800"/>
            <a:ext cx="881063" cy="381000"/>
            <a:chOff x="627" y="2880"/>
            <a:chExt cx="598" cy="480"/>
          </a:xfrm>
        </p:grpSpPr>
        <p:sp>
          <p:nvSpPr>
            <p:cNvPr id="214709" name="Rectangle 693"/>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Title</a:t>
              </a:r>
            </a:p>
            <a:p>
              <a:pPr eaLnBrk="0" hangingPunct="0">
                <a:spcBef>
                  <a:spcPct val="0"/>
                </a:spcBef>
              </a:pPr>
              <a:endParaRPr lang="en-US" sz="1200">
                <a:solidFill>
                  <a:schemeClr val="tx1"/>
                </a:solidFill>
                <a:latin typeface="Times New Roman" pitchFamily="18" charset="0"/>
              </a:endParaRPr>
            </a:p>
          </p:txBody>
        </p:sp>
        <p:sp>
          <p:nvSpPr>
            <p:cNvPr id="214710" name="Rectangle 694"/>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214593" name="Group 698"/>
          <p:cNvGrpSpPr>
            <a:grpSpLocks/>
          </p:cNvGrpSpPr>
          <p:nvPr/>
        </p:nvGrpSpPr>
        <p:grpSpPr bwMode="auto">
          <a:xfrm>
            <a:off x="2513013" y="2971800"/>
            <a:ext cx="911225" cy="381000"/>
            <a:chOff x="1549" y="2880"/>
            <a:chExt cx="548" cy="480"/>
          </a:xfrm>
        </p:grpSpPr>
        <p:sp>
          <p:nvSpPr>
            <p:cNvPr id="214715" name="Rectangle 699"/>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AuName</a:t>
              </a:r>
            </a:p>
            <a:p>
              <a:pPr eaLnBrk="0" hangingPunct="0">
                <a:spcBef>
                  <a:spcPct val="0"/>
                </a:spcBef>
              </a:pPr>
              <a:endParaRPr lang="en-US" sz="1200">
                <a:solidFill>
                  <a:schemeClr val="tx1"/>
                </a:solidFill>
                <a:latin typeface="Times New Roman" pitchFamily="18" charset="0"/>
              </a:endParaRPr>
            </a:p>
          </p:txBody>
        </p:sp>
        <p:sp>
          <p:nvSpPr>
            <p:cNvPr id="214716" name="Rectangle 700"/>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214594" name="Group 701"/>
          <p:cNvGrpSpPr>
            <a:grpSpLocks/>
          </p:cNvGrpSpPr>
          <p:nvPr/>
        </p:nvGrpSpPr>
        <p:grpSpPr bwMode="auto">
          <a:xfrm>
            <a:off x="3427413" y="2971800"/>
            <a:ext cx="1087437" cy="381000"/>
            <a:chOff x="2097" y="2880"/>
            <a:chExt cx="598" cy="480"/>
          </a:xfrm>
        </p:grpSpPr>
        <p:sp>
          <p:nvSpPr>
            <p:cNvPr id="214718" name="Rectangle 702"/>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AuPhone</a:t>
              </a:r>
            </a:p>
            <a:p>
              <a:pPr eaLnBrk="0" hangingPunct="0">
                <a:spcBef>
                  <a:spcPct val="0"/>
                </a:spcBef>
              </a:pPr>
              <a:endParaRPr lang="en-US" sz="1200">
                <a:solidFill>
                  <a:schemeClr val="tx1"/>
                </a:solidFill>
                <a:latin typeface="Times New Roman" pitchFamily="18" charset="0"/>
              </a:endParaRPr>
            </a:p>
          </p:txBody>
        </p:sp>
        <p:sp>
          <p:nvSpPr>
            <p:cNvPr id="214719" name="Rectangle 703"/>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214595" name="Group 707"/>
          <p:cNvGrpSpPr>
            <a:grpSpLocks/>
          </p:cNvGrpSpPr>
          <p:nvPr/>
        </p:nvGrpSpPr>
        <p:grpSpPr bwMode="auto">
          <a:xfrm>
            <a:off x="4514850" y="2971800"/>
            <a:ext cx="998538" cy="381000"/>
            <a:chOff x="3077" y="2880"/>
            <a:chExt cx="670" cy="480"/>
          </a:xfrm>
        </p:grpSpPr>
        <p:sp>
          <p:nvSpPr>
            <p:cNvPr id="214724" name="Rectangle 708"/>
            <p:cNvSpPr>
              <a:spLocks noChangeArrowheads="1"/>
            </p:cNvSpPr>
            <p:nvPr/>
          </p:nvSpPr>
          <p:spPr bwMode="auto">
            <a:xfrm>
              <a:off x="3106" y="2880"/>
              <a:ext cx="612"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PubName</a:t>
              </a:r>
            </a:p>
            <a:p>
              <a:pPr eaLnBrk="0" hangingPunct="0">
                <a:spcBef>
                  <a:spcPct val="0"/>
                </a:spcBef>
              </a:pPr>
              <a:endParaRPr lang="en-US" sz="1200">
                <a:solidFill>
                  <a:schemeClr val="tx1"/>
                </a:solidFill>
                <a:latin typeface="Times New Roman" pitchFamily="18" charset="0"/>
              </a:endParaRPr>
            </a:p>
          </p:txBody>
        </p:sp>
        <p:sp>
          <p:nvSpPr>
            <p:cNvPr id="214725" name="Rectangle 709"/>
            <p:cNvSpPr>
              <a:spLocks noChangeArrowheads="1"/>
            </p:cNvSpPr>
            <p:nvPr/>
          </p:nvSpPr>
          <p:spPr bwMode="auto">
            <a:xfrm>
              <a:off x="3077" y="2880"/>
              <a:ext cx="670" cy="480"/>
            </a:xfrm>
            <a:prstGeom prst="rect">
              <a:avLst/>
            </a:prstGeom>
            <a:noFill/>
            <a:ln w="7">
              <a:solidFill>
                <a:srgbClr val="A0A0A0"/>
              </a:solidFill>
              <a:miter lim="800000"/>
              <a:headEnd/>
              <a:tailEnd/>
            </a:ln>
            <a:effectLst/>
          </p:spPr>
          <p:txBody>
            <a:bodyPr/>
            <a:lstStyle/>
            <a:p>
              <a:endParaRPr lang="en-US"/>
            </a:p>
          </p:txBody>
        </p:sp>
      </p:grpSp>
      <p:grpSp>
        <p:nvGrpSpPr>
          <p:cNvPr id="214596" name="Group 710"/>
          <p:cNvGrpSpPr>
            <a:grpSpLocks/>
          </p:cNvGrpSpPr>
          <p:nvPr/>
        </p:nvGrpSpPr>
        <p:grpSpPr bwMode="auto">
          <a:xfrm>
            <a:off x="5513388" y="2971800"/>
            <a:ext cx="1058862" cy="381000"/>
            <a:chOff x="3747" y="2880"/>
            <a:chExt cx="634" cy="480"/>
          </a:xfrm>
        </p:grpSpPr>
        <p:sp>
          <p:nvSpPr>
            <p:cNvPr id="214727" name="Rectangle 711"/>
            <p:cNvSpPr>
              <a:spLocks noChangeArrowheads="1"/>
            </p:cNvSpPr>
            <p:nvPr/>
          </p:nvSpPr>
          <p:spPr bwMode="auto">
            <a:xfrm>
              <a:off x="3776" y="2880"/>
              <a:ext cx="576"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PubPhone</a:t>
              </a:r>
            </a:p>
            <a:p>
              <a:pPr eaLnBrk="0" hangingPunct="0">
                <a:spcBef>
                  <a:spcPct val="0"/>
                </a:spcBef>
              </a:pPr>
              <a:endParaRPr lang="en-US" sz="1200">
                <a:solidFill>
                  <a:schemeClr val="tx1"/>
                </a:solidFill>
                <a:latin typeface="Times New Roman" pitchFamily="18" charset="0"/>
              </a:endParaRPr>
            </a:p>
          </p:txBody>
        </p:sp>
        <p:sp>
          <p:nvSpPr>
            <p:cNvPr id="214728" name="Rectangle 712"/>
            <p:cNvSpPr>
              <a:spLocks noChangeArrowheads="1"/>
            </p:cNvSpPr>
            <p:nvPr/>
          </p:nvSpPr>
          <p:spPr bwMode="auto">
            <a:xfrm>
              <a:off x="3747" y="2880"/>
              <a:ext cx="634" cy="480"/>
            </a:xfrm>
            <a:prstGeom prst="rect">
              <a:avLst/>
            </a:prstGeom>
            <a:noFill/>
            <a:ln w="7">
              <a:solidFill>
                <a:srgbClr val="A0A0A0"/>
              </a:solidFill>
              <a:miter lim="800000"/>
              <a:headEnd/>
              <a:tailEnd/>
            </a:ln>
            <a:effectLst/>
          </p:spPr>
          <p:txBody>
            <a:bodyPr/>
            <a:lstStyle/>
            <a:p>
              <a:endParaRPr lang="en-US"/>
            </a:p>
          </p:txBody>
        </p:sp>
      </p:grpSp>
      <p:grpSp>
        <p:nvGrpSpPr>
          <p:cNvPr id="214597" name="Group 713"/>
          <p:cNvGrpSpPr>
            <a:grpSpLocks/>
          </p:cNvGrpSpPr>
          <p:nvPr/>
        </p:nvGrpSpPr>
        <p:grpSpPr bwMode="auto">
          <a:xfrm>
            <a:off x="6572250" y="2971800"/>
            <a:ext cx="706438" cy="381000"/>
            <a:chOff x="4381" y="2880"/>
            <a:chExt cx="382" cy="480"/>
          </a:xfrm>
        </p:grpSpPr>
        <p:sp>
          <p:nvSpPr>
            <p:cNvPr id="214730" name="Rectangle 714"/>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Price</a:t>
              </a:r>
            </a:p>
            <a:p>
              <a:pPr eaLnBrk="0" hangingPunct="0">
                <a:spcBef>
                  <a:spcPct val="0"/>
                </a:spcBef>
              </a:pPr>
              <a:endParaRPr lang="en-US" sz="1200">
                <a:solidFill>
                  <a:schemeClr val="tx1"/>
                </a:solidFill>
                <a:latin typeface="Times New Roman" pitchFamily="18" charset="0"/>
              </a:endParaRPr>
            </a:p>
          </p:txBody>
        </p:sp>
        <p:sp>
          <p:nvSpPr>
            <p:cNvPr id="214731" name="Rectangle 715"/>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body" idx="1"/>
          </p:nvPr>
        </p:nvSpPr>
        <p:spPr>
          <a:xfrm>
            <a:off x="304800" y="1143000"/>
            <a:ext cx="8001000" cy="5181600"/>
          </a:xfrm>
        </p:spPr>
        <p:txBody>
          <a:bodyPr/>
          <a:lstStyle/>
          <a:p>
            <a:pPr marL="609600" indent="-609600" algn="just">
              <a:buFontTx/>
              <a:buAutoNum type="arabicPeriod"/>
            </a:pPr>
            <a:r>
              <a:rPr lang="en-US" sz="2200">
                <a:latin typeface="Arial Unicode MS" pitchFamily="34" charset="-128"/>
                <a:cs typeface="Times New Roman" pitchFamily="18" charset="0"/>
              </a:rPr>
              <a:t>Place all items that appear in the repeating group in a new table</a:t>
            </a:r>
          </a:p>
          <a:p>
            <a:pPr marL="609600" indent="-609600" algn="just">
              <a:buFontTx/>
              <a:buAutoNum type="arabicPeriod"/>
            </a:pPr>
            <a:r>
              <a:rPr lang="en-US" sz="2200">
                <a:latin typeface="Arial Unicode MS" pitchFamily="34" charset="-128"/>
                <a:cs typeface="Times New Roman" pitchFamily="18" charset="0"/>
              </a:rPr>
              <a:t>Designate a primary key for each new table produced. </a:t>
            </a:r>
          </a:p>
          <a:p>
            <a:pPr marL="609600" indent="-609600" algn="just">
              <a:buFontTx/>
              <a:buAutoNum type="arabicPeriod"/>
            </a:pPr>
            <a:r>
              <a:rPr lang="en-US" sz="2200">
                <a:latin typeface="Arial Unicode MS" pitchFamily="34" charset="-128"/>
                <a:cs typeface="Times New Roman" pitchFamily="18" charset="0"/>
              </a:rPr>
              <a:t>Duplicate in the new table the primary key of the table from which the repeating group was extracted or vice versa. </a:t>
            </a:r>
            <a:endParaRPr lang="en-US" sz="2200">
              <a:solidFill>
                <a:srgbClr val="CC0000"/>
              </a:solidFill>
              <a:latin typeface="Arial Unicode MS" pitchFamily="34" charset="-128"/>
              <a:cs typeface="Times New Roman" pitchFamily="18" charset="0"/>
            </a:endParaRPr>
          </a:p>
          <a:p>
            <a:pPr marL="609600" indent="-609600" algn="just">
              <a:buFontTx/>
              <a:buNone/>
            </a:pPr>
            <a:r>
              <a:rPr lang="en-US" sz="2400" b="1">
                <a:solidFill>
                  <a:srgbClr val="CC0000"/>
                </a:solidFill>
                <a:latin typeface="Arial Unicode MS" pitchFamily="34" charset="-128"/>
                <a:cs typeface="Times New Roman" pitchFamily="18" charset="0"/>
              </a:rPr>
              <a:t>Example (1NF)</a:t>
            </a:r>
          </a:p>
        </p:txBody>
      </p:sp>
      <p:sp>
        <p:nvSpPr>
          <p:cNvPr id="216067"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1NF - Decomposition</a:t>
            </a:r>
          </a:p>
        </p:txBody>
      </p:sp>
      <p:grpSp>
        <p:nvGrpSpPr>
          <p:cNvPr id="2" name="Group 131"/>
          <p:cNvGrpSpPr>
            <a:grpSpLocks/>
          </p:cNvGrpSpPr>
          <p:nvPr/>
        </p:nvGrpSpPr>
        <p:grpSpPr bwMode="auto">
          <a:xfrm>
            <a:off x="569913" y="4724400"/>
            <a:ext cx="1063625" cy="381000"/>
            <a:chOff x="0" y="0"/>
            <a:chExt cx="627" cy="480"/>
          </a:xfrm>
        </p:grpSpPr>
        <p:sp>
          <p:nvSpPr>
            <p:cNvPr id="216196" name="Rectangle 132"/>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6197" name="Rectangle 133"/>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3" name="Group 134"/>
          <p:cNvGrpSpPr>
            <a:grpSpLocks/>
          </p:cNvGrpSpPr>
          <p:nvPr/>
        </p:nvGrpSpPr>
        <p:grpSpPr bwMode="auto">
          <a:xfrm>
            <a:off x="1633538" y="4724400"/>
            <a:ext cx="881062" cy="381000"/>
            <a:chOff x="627" y="0"/>
            <a:chExt cx="598" cy="480"/>
          </a:xfrm>
        </p:grpSpPr>
        <p:sp>
          <p:nvSpPr>
            <p:cNvPr id="216199" name="Rectangle 135"/>
            <p:cNvSpPr>
              <a:spLocks noChangeArrowheads="1"/>
            </p:cNvSpPr>
            <p:nvPr/>
          </p:nvSpPr>
          <p:spPr bwMode="auto">
            <a:xfrm>
              <a:off x="65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Balloon</a:t>
              </a:r>
            </a:p>
            <a:p>
              <a:pPr eaLnBrk="0" hangingPunct="0">
                <a:spcBef>
                  <a:spcPct val="0"/>
                </a:spcBef>
              </a:pPr>
              <a:endParaRPr lang="en-US" b="0">
                <a:solidFill>
                  <a:schemeClr val="tx1"/>
                </a:solidFill>
                <a:latin typeface="Times New Roman" pitchFamily="18" charset="0"/>
              </a:endParaRPr>
            </a:p>
          </p:txBody>
        </p:sp>
        <p:sp>
          <p:nvSpPr>
            <p:cNvPr id="216200" name="Rectangle 136"/>
            <p:cNvSpPr>
              <a:spLocks noChangeArrowheads="1"/>
            </p:cNvSpPr>
            <p:nvPr/>
          </p:nvSpPr>
          <p:spPr bwMode="auto">
            <a:xfrm>
              <a:off x="627" y="0"/>
              <a:ext cx="598" cy="480"/>
            </a:xfrm>
            <a:prstGeom prst="rect">
              <a:avLst/>
            </a:prstGeom>
            <a:noFill/>
            <a:ln w="7">
              <a:solidFill>
                <a:srgbClr val="A0A0A0"/>
              </a:solidFill>
              <a:miter lim="800000"/>
              <a:headEnd/>
              <a:tailEnd/>
            </a:ln>
            <a:effectLst/>
          </p:spPr>
          <p:txBody>
            <a:bodyPr/>
            <a:lstStyle/>
            <a:p>
              <a:endParaRPr lang="en-US"/>
            </a:p>
          </p:txBody>
        </p:sp>
      </p:grpSp>
      <p:grpSp>
        <p:nvGrpSpPr>
          <p:cNvPr id="4" name="Group 146"/>
          <p:cNvGrpSpPr>
            <a:grpSpLocks/>
          </p:cNvGrpSpPr>
          <p:nvPr/>
        </p:nvGrpSpPr>
        <p:grpSpPr bwMode="auto">
          <a:xfrm>
            <a:off x="2516188" y="4724400"/>
            <a:ext cx="998537" cy="381000"/>
            <a:chOff x="3077" y="0"/>
            <a:chExt cx="670" cy="480"/>
          </a:xfrm>
        </p:grpSpPr>
        <p:sp>
          <p:nvSpPr>
            <p:cNvPr id="216211" name="Rectangle 147"/>
            <p:cNvSpPr>
              <a:spLocks noChangeArrowheads="1"/>
            </p:cNvSpPr>
            <p:nvPr/>
          </p:nvSpPr>
          <p:spPr bwMode="auto">
            <a:xfrm>
              <a:off x="3106" y="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Small House</a:t>
              </a:r>
            </a:p>
            <a:p>
              <a:pPr eaLnBrk="0" hangingPunct="0">
                <a:spcBef>
                  <a:spcPct val="0"/>
                </a:spcBef>
              </a:pPr>
              <a:endParaRPr lang="en-US" b="0">
                <a:solidFill>
                  <a:schemeClr val="tx1"/>
                </a:solidFill>
                <a:latin typeface="Times New Roman" pitchFamily="18" charset="0"/>
              </a:endParaRPr>
            </a:p>
          </p:txBody>
        </p:sp>
        <p:sp>
          <p:nvSpPr>
            <p:cNvPr id="216212" name="Rectangle 148"/>
            <p:cNvSpPr>
              <a:spLocks noChangeArrowheads="1"/>
            </p:cNvSpPr>
            <p:nvPr/>
          </p:nvSpPr>
          <p:spPr bwMode="auto">
            <a:xfrm>
              <a:off x="3077" y="0"/>
              <a:ext cx="670" cy="480"/>
            </a:xfrm>
            <a:prstGeom prst="rect">
              <a:avLst/>
            </a:prstGeom>
            <a:noFill/>
            <a:ln w="7">
              <a:solidFill>
                <a:srgbClr val="A0A0A0"/>
              </a:solidFill>
              <a:miter lim="800000"/>
              <a:headEnd/>
              <a:tailEnd/>
            </a:ln>
            <a:effectLst/>
          </p:spPr>
          <p:txBody>
            <a:bodyPr/>
            <a:lstStyle/>
            <a:p>
              <a:endParaRPr lang="en-US"/>
            </a:p>
          </p:txBody>
        </p:sp>
      </p:grpSp>
      <p:grpSp>
        <p:nvGrpSpPr>
          <p:cNvPr id="5" name="Group 149"/>
          <p:cNvGrpSpPr>
            <a:grpSpLocks/>
          </p:cNvGrpSpPr>
          <p:nvPr/>
        </p:nvGrpSpPr>
        <p:grpSpPr bwMode="auto">
          <a:xfrm>
            <a:off x="3514725" y="4724400"/>
            <a:ext cx="1058863" cy="381000"/>
            <a:chOff x="3747" y="0"/>
            <a:chExt cx="634" cy="480"/>
          </a:xfrm>
        </p:grpSpPr>
        <p:sp>
          <p:nvSpPr>
            <p:cNvPr id="216214" name="Rectangle 150"/>
            <p:cNvSpPr>
              <a:spLocks noChangeArrowheads="1"/>
            </p:cNvSpPr>
            <p:nvPr/>
          </p:nvSpPr>
          <p:spPr bwMode="auto">
            <a:xfrm>
              <a:off x="3776" y="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714-000-0000</a:t>
              </a:r>
            </a:p>
            <a:p>
              <a:pPr eaLnBrk="0" hangingPunct="0">
                <a:spcBef>
                  <a:spcPct val="0"/>
                </a:spcBef>
              </a:pPr>
              <a:endParaRPr lang="en-US" b="0">
                <a:solidFill>
                  <a:schemeClr val="tx1"/>
                </a:solidFill>
                <a:latin typeface="Times New Roman" pitchFamily="18" charset="0"/>
              </a:endParaRPr>
            </a:p>
          </p:txBody>
        </p:sp>
        <p:sp>
          <p:nvSpPr>
            <p:cNvPr id="216215" name="Rectangle 151"/>
            <p:cNvSpPr>
              <a:spLocks noChangeArrowheads="1"/>
            </p:cNvSpPr>
            <p:nvPr/>
          </p:nvSpPr>
          <p:spPr bwMode="auto">
            <a:xfrm>
              <a:off x="3747" y="0"/>
              <a:ext cx="634" cy="480"/>
            </a:xfrm>
            <a:prstGeom prst="rect">
              <a:avLst/>
            </a:prstGeom>
            <a:noFill/>
            <a:ln w="7">
              <a:solidFill>
                <a:srgbClr val="A0A0A0"/>
              </a:solidFill>
              <a:miter lim="800000"/>
              <a:headEnd/>
              <a:tailEnd/>
            </a:ln>
            <a:effectLst/>
          </p:spPr>
          <p:txBody>
            <a:bodyPr/>
            <a:lstStyle/>
            <a:p>
              <a:endParaRPr lang="en-US"/>
            </a:p>
          </p:txBody>
        </p:sp>
      </p:grpSp>
      <p:grpSp>
        <p:nvGrpSpPr>
          <p:cNvPr id="6" name="Group 152"/>
          <p:cNvGrpSpPr>
            <a:grpSpLocks/>
          </p:cNvGrpSpPr>
          <p:nvPr/>
        </p:nvGrpSpPr>
        <p:grpSpPr bwMode="auto">
          <a:xfrm>
            <a:off x="4573588" y="4724400"/>
            <a:ext cx="706437" cy="381000"/>
            <a:chOff x="4381" y="0"/>
            <a:chExt cx="382" cy="480"/>
          </a:xfrm>
        </p:grpSpPr>
        <p:sp>
          <p:nvSpPr>
            <p:cNvPr id="216217" name="Rectangle 153"/>
            <p:cNvSpPr>
              <a:spLocks noChangeArrowheads="1"/>
            </p:cNvSpPr>
            <p:nvPr/>
          </p:nvSpPr>
          <p:spPr bwMode="auto">
            <a:xfrm>
              <a:off x="4410" y="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6218" name="Rectangle 154"/>
            <p:cNvSpPr>
              <a:spLocks noChangeArrowheads="1"/>
            </p:cNvSpPr>
            <p:nvPr/>
          </p:nvSpPr>
          <p:spPr bwMode="auto">
            <a:xfrm>
              <a:off x="4381" y="0"/>
              <a:ext cx="382" cy="480"/>
            </a:xfrm>
            <a:prstGeom prst="rect">
              <a:avLst/>
            </a:prstGeom>
            <a:noFill/>
            <a:ln w="7">
              <a:solidFill>
                <a:srgbClr val="A0A0A0"/>
              </a:solidFill>
              <a:miter lim="800000"/>
              <a:headEnd/>
              <a:tailEnd/>
            </a:ln>
            <a:effectLst/>
          </p:spPr>
          <p:txBody>
            <a:bodyPr/>
            <a:lstStyle/>
            <a:p>
              <a:endParaRPr lang="en-US"/>
            </a:p>
          </p:txBody>
        </p:sp>
      </p:grpSp>
      <p:grpSp>
        <p:nvGrpSpPr>
          <p:cNvPr id="7" name="Group 155"/>
          <p:cNvGrpSpPr>
            <a:grpSpLocks/>
          </p:cNvGrpSpPr>
          <p:nvPr/>
        </p:nvGrpSpPr>
        <p:grpSpPr bwMode="auto">
          <a:xfrm>
            <a:off x="569913" y="5105400"/>
            <a:ext cx="1063625" cy="381000"/>
            <a:chOff x="0" y="1440"/>
            <a:chExt cx="627" cy="480"/>
          </a:xfrm>
        </p:grpSpPr>
        <p:sp>
          <p:nvSpPr>
            <p:cNvPr id="216220" name="Rectangle 156"/>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0-55-123456-9</a:t>
              </a:r>
            </a:p>
            <a:p>
              <a:pPr eaLnBrk="0" hangingPunct="0">
                <a:spcBef>
                  <a:spcPct val="0"/>
                </a:spcBef>
              </a:pPr>
              <a:endParaRPr lang="en-US" b="0">
                <a:solidFill>
                  <a:schemeClr val="tx1"/>
                </a:solidFill>
                <a:latin typeface="Times New Roman" pitchFamily="18" charset="0"/>
              </a:endParaRPr>
            </a:p>
          </p:txBody>
        </p:sp>
        <p:sp>
          <p:nvSpPr>
            <p:cNvPr id="216221" name="Rectangle 157"/>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8" name="Group 158"/>
          <p:cNvGrpSpPr>
            <a:grpSpLocks/>
          </p:cNvGrpSpPr>
          <p:nvPr/>
        </p:nvGrpSpPr>
        <p:grpSpPr bwMode="auto">
          <a:xfrm>
            <a:off x="1633538" y="5105400"/>
            <a:ext cx="881062" cy="381000"/>
            <a:chOff x="627" y="1440"/>
            <a:chExt cx="598" cy="480"/>
          </a:xfrm>
        </p:grpSpPr>
        <p:sp>
          <p:nvSpPr>
            <p:cNvPr id="216223" name="Rectangle 159"/>
            <p:cNvSpPr>
              <a:spLocks noChangeArrowheads="1"/>
            </p:cNvSpPr>
            <p:nvPr/>
          </p:nvSpPr>
          <p:spPr bwMode="auto">
            <a:xfrm>
              <a:off x="65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Main Street</a:t>
              </a:r>
            </a:p>
            <a:p>
              <a:pPr eaLnBrk="0" hangingPunct="0">
                <a:spcBef>
                  <a:spcPct val="0"/>
                </a:spcBef>
              </a:pPr>
              <a:endParaRPr lang="en-US" b="0">
                <a:solidFill>
                  <a:schemeClr val="tx1"/>
                </a:solidFill>
                <a:latin typeface="Times New Roman" pitchFamily="18" charset="0"/>
              </a:endParaRPr>
            </a:p>
          </p:txBody>
        </p:sp>
        <p:sp>
          <p:nvSpPr>
            <p:cNvPr id="216224" name="Rectangle 160"/>
            <p:cNvSpPr>
              <a:spLocks noChangeArrowheads="1"/>
            </p:cNvSpPr>
            <p:nvPr/>
          </p:nvSpPr>
          <p:spPr bwMode="auto">
            <a:xfrm>
              <a:off x="627" y="1440"/>
              <a:ext cx="598" cy="480"/>
            </a:xfrm>
            <a:prstGeom prst="rect">
              <a:avLst/>
            </a:prstGeom>
            <a:noFill/>
            <a:ln w="7">
              <a:solidFill>
                <a:srgbClr val="A0A0A0"/>
              </a:solidFill>
              <a:miter lim="800000"/>
              <a:headEnd/>
              <a:tailEnd/>
            </a:ln>
            <a:effectLst/>
          </p:spPr>
          <p:txBody>
            <a:bodyPr/>
            <a:lstStyle/>
            <a:p>
              <a:endParaRPr lang="en-US"/>
            </a:p>
          </p:txBody>
        </p:sp>
      </p:grpSp>
      <p:grpSp>
        <p:nvGrpSpPr>
          <p:cNvPr id="9" name="Group 170"/>
          <p:cNvGrpSpPr>
            <a:grpSpLocks/>
          </p:cNvGrpSpPr>
          <p:nvPr/>
        </p:nvGrpSpPr>
        <p:grpSpPr bwMode="auto">
          <a:xfrm>
            <a:off x="2516188" y="5105400"/>
            <a:ext cx="998537" cy="381000"/>
            <a:chOff x="3077" y="1440"/>
            <a:chExt cx="670" cy="480"/>
          </a:xfrm>
        </p:grpSpPr>
        <p:sp>
          <p:nvSpPr>
            <p:cNvPr id="216235" name="Rectangle 171"/>
            <p:cNvSpPr>
              <a:spLocks noChangeArrowheads="1"/>
            </p:cNvSpPr>
            <p:nvPr/>
          </p:nvSpPr>
          <p:spPr bwMode="auto">
            <a:xfrm>
              <a:off x="3106" y="144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Small House</a:t>
              </a:r>
            </a:p>
            <a:p>
              <a:pPr eaLnBrk="0" hangingPunct="0">
                <a:spcBef>
                  <a:spcPct val="0"/>
                </a:spcBef>
              </a:pPr>
              <a:endParaRPr lang="en-US" b="0">
                <a:solidFill>
                  <a:schemeClr val="tx1"/>
                </a:solidFill>
                <a:latin typeface="Times New Roman" pitchFamily="18" charset="0"/>
              </a:endParaRPr>
            </a:p>
          </p:txBody>
        </p:sp>
        <p:sp>
          <p:nvSpPr>
            <p:cNvPr id="216236" name="Rectangle 172"/>
            <p:cNvSpPr>
              <a:spLocks noChangeArrowheads="1"/>
            </p:cNvSpPr>
            <p:nvPr/>
          </p:nvSpPr>
          <p:spPr bwMode="auto">
            <a:xfrm>
              <a:off x="3077" y="1440"/>
              <a:ext cx="670" cy="480"/>
            </a:xfrm>
            <a:prstGeom prst="rect">
              <a:avLst/>
            </a:prstGeom>
            <a:noFill/>
            <a:ln w="7">
              <a:solidFill>
                <a:srgbClr val="A0A0A0"/>
              </a:solidFill>
              <a:miter lim="800000"/>
              <a:headEnd/>
              <a:tailEnd/>
            </a:ln>
            <a:effectLst/>
          </p:spPr>
          <p:txBody>
            <a:bodyPr/>
            <a:lstStyle/>
            <a:p>
              <a:endParaRPr lang="en-US"/>
            </a:p>
          </p:txBody>
        </p:sp>
      </p:grpSp>
      <p:grpSp>
        <p:nvGrpSpPr>
          <p:cNvPr id="10" name="Group 173"/>
          <p:cNvGrpSpPr>
            <a:grpSpLocks/>
          </p:cNvGrpSpPr>
          <p:nvPr/>
        </p:nvGrpSpPr>
        <p:grpSpPr bwMode="auto">
          <a:xfrm>
            <a:off x="3514725" y="5105400"/>
            <a:ext cx="1058863" cy="381000"/>
            <a:chOff x="3747" y="1440"/>
            <a:chExt cx="634" cy="480"/>
          </a:xfrm>
        </p:grpSpPr>
        <p:sp>
          <p:nvSpPr>
            <p:cNvPr id="216238" name="Rectangle 174"/>
            <p:cNvSpPr>
              <a:spLocks noChangeArrowheads="1"/>
            </p:cNvSpPr>
            <p:nvPr/>
          </p:nvSpPr>
          <p:spPr bwMode="auto">
            <a:xfrm>
              <a:off x="3776" y="144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714-000-0000</a:t>
              </a:r>
            </a:p>
            <a:p>
              <a:pPr eaLnBrk="0" hangingPunct="0">
                <a:spcBef>
                  <a:spcPct val="0"/>
                </a:spcBef>
              </a:pPr>
              <a:endParaRPr lang="en-US" b="0">
                <a:solidFill>
                  <a:schemeClr val="tx1"/>
                </a:solidFill>
                <a:latin typeface="Times New Roman" pitchFamily="18" charset="0"/>
              </a:endParaRPr>
            </a:p>
          </p:txBody>
        </p:sp>
        <p:sp>
          <p:nvSpPr>
            <p:cNvPr id="216239" name="Rectangle 175"/>
            <p:cNvSpPr>
              <a:spLocks noChangeArrowheads="1"/>
            </p:cNvSpPr>
            <p:nvPr/>
          </p:nvSpPr>
          <p:spPr bwMode="auto">
            <a:xfrm>
              <a:off x="3747" y="1440"/>
              <a:ext cx="634" cy="480"/>
            </a:xfrm>
            <a:prstGeom prst="rect">
              <a:avLst/>
            </a:prstGeom>
            <a:noFill/>
            <a:ln w="7">
              <a:solidFill>
                <a:srgbClr val="A0A0A0"/>
              </a:solidFill>
              <a:miter lim="800000"/>
              <a:headEnd/>
              <a:tailEnd/>
            </a:ln>
            <a:effectLst/>
          </p:spPr>
          <p:txBody>
            <a:bodyPr/>
            <a:lstStyle/>
            <a:p>
              <a:endParaRPr lang="en-US"/>
            </a:p>
          </p:txBody>
        </p:sp>
      </p:grpSp>
      <p:grpSp>
        <p:nvGrpSpPr>
          <p:cNvPr id="11" name="Group 176"/>
          <p:cNvGrpSpPr>
            <a:grpSpLocks/>
          </p:cNvGrpSpPr>
          <p:nvPr/>
        </p:nvGrpSpPr>
        <p:grpSpPr bwMode="auto">
          <a:xfrm>
            <a:off x="4573588" y="5105400"/>
            <a:ext cx="706437" cy="381000"/>
            <a:chOff x="4381" y="1440"/>
            <a:chExt cx="382" cy="480"/>
          </a:xfrm>
        </p:grpSpPr>
        <p:sp>
          <p:nvSpPr>
            <p:cNvPr id="216241" name="Rectangle 177"/>
            <p:cNvSpPr>
              <a:spLocks noChangeArrowheads="1"/>
            </p:cNvSpPr>
            <p:nvPr/>
          </p:nvSpPr>
          <p:spPr bwMode="auto">
            <a:xfrm>
              <a:off x="4410" y="144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$22.95</a:t>
              </a:r>
            </a:p>
            <a:p>
              <a:pPr eaLnBrk="0" hangingPunct="0">
                <a:spcBef>
                  <a:spcPct val="0"/>
                </a:spcBef>
              </a:pPr>
              <a:endParaRPr lang="en-US" b="0">
                <a:solidFill>
                  <a:schemeClr val="tx1"/>
                </a:solidFill>
                <a:latin typeface="Times New Roman" pitchFamily="18" charset="0"/>
              </a:endParaRPr>
            </a:p>
          </p:txBody>
        </p:sp>
        <p:sp>
          <p:nvSpPr>
            <p:cNvPr id="216242" name="Rectangle 178"/>
            <p:cNvSpPr>
              <a:spLocks noChangeArrowheads="1"/>
            </p:cNvSpPr>
            <p:nvPr/>
          </p:nvSpPr>
          <p:spPr bwMode="auto">
            <a:xfrm>
              <a:off x="4381" y="1440"/>
              <a:ext cx="382" cy="480"/>
            </a:xfrm>
            <a:prstGeom prst="rect">
              <a:avLst/>
            </a:prstGeom>
            <a:noFill/>
            <a:ln w="7">
              <a:solidFill>
                <a:srgbClr val="A0A0A0"/>
              </a:solidFill>
              <a:miter lim="800000"/>
              <a:headEnd/>
              <a:tailEnd/>
            </a:ln>
            <a:effectLst/>
          </p:spPr>
          <p:txBody>
            <a:bodyPr/>
            <a:lstStyle/>
            <a:p>
              <a:endParaRPr lang="en-US"/>
            </a:p>
          </p:txBody>
        </p:sp>
      </p:grpSp>
      <p:grpSp>
        <p:nvGrpSpPr>
          <p:cNvPr id="12" name="Group 179"/>
          <p:cNvGrpSpPr>
            <a:grpSpLocks/>
          </p:cNvGrpSpPr>
          <p:nvPr/>
        </p:nvGrpSpPr>
        <p:grpSpPr bwMode="auto">
          <a:xfrm>
            <a:off x="569913" y="5486400"/>
            <a:ext cx="1063625" cy="381000"/>
            <a:chOff x="0" y="2400"/>
            <a:chExt cx="627" cy="480"/>
          </a:xfrm>
        </p:grpSpPr>
        <p:sp>
          <p:nvSpPr>
            <p:cNvPr id="216244" name="Rectangle 180"/>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0-123-45678-0</a:t>
              </a:r>
            </a:p>
            <a:p>
              <a:pPr eaLnBrk="0" hangingPunct="0">
                <a:spcBef>
                  <a:spcPct val="0"/>
                </a:spcBef>
              </a:pPr>
              <a:endParaRPr lang="en-US" b="0">
                <a:solidFill>
                  <a:schemeClr val="tx1"/>
                </a:solidFill>
                <a:latin typeface="Times New Roman" pitchFamily="18" charset="0"/>
              </a:endParaRPr>
            </a:p>
          </p:txBody>
        </p:sp>
        <p:sp>
          <p:nvSpPr>
            <p:cNvPr id="216245" name="Rectangle 181"/>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13" name="Group 182"/>
          <p:cNvGrpSpPr>
            <a:grpSpLocks/>
          </p:cNvGrpSpPr>
          <p:nvPr/>
        </p:nvGrpSpPr>
        <p:grpSpPr bwMode="auto">
          <a:xfrm>
            <a:off x="1633538" y="5486400"/>
            <a:ext cx="881062" cy="381000"/>
            <a:chOff x="627" y="2400"/>
            <a:chExt cx="598" cy="480"/>
          </a:xfrm>
        </p:grpSpPr>
        <p:sp>
          <p:nvSpPr>
            <p:cNvPr id="216247" name="Rectangle 183"/>
            <p:cNvSpPr>
              <a:spLocks noChangeArrowheads="1"/>
            </p:cNvSpPr>
            <p:nvPr/>
          </p:nvSpPr>
          <p:spPr bwMode="auto">
            <a:xfrm>
              <a:off x="65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Ulysses</a:t>
              </a:r>
            </a:p>
            <a:p>
              <a:pPr eaLnBrk="0" hangingPunct="0">
                <a:spcBef>
                  <a:spcPct val="0"/>
                </a:spcBef>
              </a:pPr>
              <a:endParaRPr lang="en-US" b="0">
                <a:solidFill>
                  <a:schemeClr val="tx1"/>
                </a:solidFill>
                <a:latin typeface="Times New Roman" pitchFamily="18" charset="0"/>
              </a:endParaRPr>
            </a:p>
          </p:txBody>
        </p:sp>
        <p:sp>
          <p:nvSpPr>
            <p:cNvPr id="216248" name="Rectangle 184"/>
            <p:cNvSpPr>
              <a:spLocks noChangeArrowheads="1"/>
            </p:cNvSpPr>
            <p:nvPr/>
          </p:nvSpPr>
          <p:spPr bwMode="auto">
            <a:xfrm>
              <a:off x="627" y="2400"/>
              <a:ext cx="598" cy="480"/>
            </a:xfrm>
            <a:prstGeom prst="rect">
              <a:avLst/>
            </a:prstGeom>
            <a:noFill/>
            <a:ln w="7">
              <a:solidFill>
                <a:srgbClr val="A0A0A0"/>
              </a:solidFill>
              <a:miter lim="800000"/>
              <a:headEnd/>
              <a:tailEnd/>
            </a:ln>
            <a:effectLst/>
          </p:spPr>
          <p:txBody>
            <a:bodyPr/>
            <a:lstStyle/>
            <a:p>
              <a:endParaRPr lang="en-US"/>
            </a:p>
          </p:txBody>
        </p:sp>
      </p:grpSp>
      <p:grpSp>
        <p:nvGrpSpPr>
          <p:cNvPr id="14" name="Group 194"/>
          <p:cNvGrpSpPr>
            <a:grpSpLocks/>
          </p:cNvGrpSpPr>
          <p:nvPr/>
        </p:nvGrpSpPr>
        <p:grpSpPr bwMode="auto">
          <a:xfrm>
            <a:off x="2516188" y="5486400"/>
            <a:ext cx="998537" cy="381000"/>
            <a:chOff x="3077" y="2400"/>
            <a:chExt cx="670" cy="480"/>
          </a:xfrm>
        </p:grpSpPr>
        <p:sp>
          <p:nvSpPr>
            <p:cNvPr id="216259" name="Rectangle 195"/>
            <p:cNvSpPr>
              <a:spLocks noChangeArrowheads="1"/>
            </p:cNvSpPr>
            <p:nvPr/>
          </p:nvSpPr>
          <p:spPr bwMode="auto">
            <a:xfrm>
              <a:off x="3106" y="240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Alpha Press</a:t>
              </a:r>
            </a:p>
            <a:p>
              <a:pPr eaLnBrk="0" hangingPunct="0">
                <a:spcBef>
                  <a:spcPct val="0"/>
                </a:spcBef>
              </a:pPr>
              <a:endParaRPr lang="en-US" b="0">
                <a:solidFill>
                  <a:schemeClr val="tx1"/>
                </a:solidFill>
                <a:latin typeface="Times New Roman" pitchFamily="18" charset="0"/>
              </a:endParaRPr>
            </a:p>
          </p:txBody>
        </p:sp>
        <p:sp>
          <p:nvSpPr>
            <p:cNvPr id="216260" name="Rectangle 196"/>
            <p:cNvSpPr>
              <a:spLocks noChangeArrowheads="1"/>
            </p:cNvSpPr>
            <p:nvPr/>
          </p:nvSpPr>
          <p:spPr bwMode="auto">
            <a:xfrm>
              <a:off x="3077" y="2400"/>
              <a:ext cx="670" cy="480"/>
            </a:xfrm>
            <a:prstGeom prst="rect">
              <a:avLst/>
            </a:prstGeom>
            <a:noFill/>
            <a:ln w="7">
              <a:solidFill>
                <a:srgbClr val="A0A0A0"/>
              </a:solidFill>
              <a:miter lim="800000"/>
              <a:headEnd/>
              <a:tailEnd/>
            </a:ln>
            <a:effectLst/>
          </p:spPr>
          <p:txBody>
            <a:bodyPr/>
            <a:lstStyle/>
            <a:p>
              <a:endParaRPr lang="en-US"/>
            </a:p>
          </p:txBody>
        </p:sp>
      </p:grpSp>
      <p:grpSp>
        <p:nvGrpSpPr>
          <p:cNvPr id="15" name="Group 197"/>
          <p:cNvGrpSpPr>
            <a:grpSpLocks/>
          </p:cNvGrpSpPr>
          <p:nvPr/>
        </p:nvGrpSpPr>
        <p:grpSpPr bwMode="auto">
          <a:xfrm>
            <a:off x="3514725" y="5486400"/>
            <a:ext cx="1058863" cy="381000"/>
            <a:chOff x="3747" y="2400"/>
            <a:chExt cx="634" cy="480"/>
          </a:xfrm>
        </p:grpSpPr>
        <p:sp>
          <p:nvSpPr>
            <p:cNvPr id="216262" name="Rectangle 198"/>
            <p:cNvSpPr>
              <a:spLocks noChangeArrowheads="1"/>
            </p:cNvSpPr>
            <p:nvPr/>
          </p:nvSpPr>
          <p:spPr bwMode="auto">
            <a:xfrm>
              <a:off x="3776" y="240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999-999-9999</a:t>
              </a:r>
            </a:p>
            <a:p>
              <a:pPr eaLnBrk="0" hangingPunct="0">
                <a:spcBef>
                  <a:spcPct val="0"/>
                </a:spcBef>
              </a:pPr>
              <a:endParaRPr lang="en-US" b="0">
                <a:solidFill>
                  <a:schemeClr val="tx1"/>
                </a:solidFill>
                <a:latin typeface="Times New Roman" pitchFamily="18" charset="0"/>
              </a:endParaRPr>
            </a:p>
          </p:txBody>
        </p:sp>
        <p:sp>
          <p:nvSpPr>
            <p:cNvPr id="216263" name="Rectangle 199"/>
            <p:cNvSpPr>
              <a:spLocks noChangeArrowheads="1"/>
            </p:cNvSpPr>
            <p:nvPr/>
          </p:nvSpPr>
          <p:spPr bwMode="auto">
            <a:xfrm>
              <a:off x="3747" y="2400"/>
              <a:ext cx="634" cy="480"/>
            </a:xfrm>
            <a:prstGeom prst="rect">
              <a:avLst/>
            </a:prstGeom>
            <a:noFill/>
            <a:ln w="7">
              <a:solidFill>
                <a:srgbClr val="A0A0A0"/>
              </a:solidFill>
              <a:miter lim="800000"/>
              <a:headEnd/>
              <a:tailEnd/>
            </a:ln>
            <a:effectLst/>
          </p:spPr>
          <p:txBody>
            <a:bodyPr/>
            <a:lstStyle/>
            <a:p>
              <a:endParaRPr lang="en-US"/>
            </a:p>
          </p:txBody>
        </p:sp>
      </p:grpSp>
      <p:grpSp>
        <p:nvGrpSpPr>
          <p:cNvPr id="16" name="Group 200"/>
          <p:cNvGrpSpPr>
            <a:grpSpLocks/>
          </p:cNvGrpSpPr>
          <p:nvPr/>
        </p:nvGrpSpPr>
        <p:grpSpPr bwMode="auto">
          <a:xfrm>
            <a:off x="4573588" y="5486400"/>
            <a:ext cx="706437" cy="381000"/>
            <a:chOff x="4381" y="2400"/>
            <a:chExt cx="382" cy="480"/>
          </a:xfrm>
        </p:grpSpPr>
        <p:sp>
          <p:nvSpPr>
            <p:cNvPr id="216265" name="Rectangle 201"/>
            <p:cNvSpPr>
              <a:spLocks noChangeArrowheads="1"/>
            </p:cNvSpPr>
            <p:nvPr/>
          </p:nvSpPr>
          <p:spPr bwMode="auto">
            <a:xfrm>
              <a:off x="4410" y="240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6266" name="Rectangle 202"/>
            <p:cNvSpPr>
              <a:spLocks noChangeArrowheads="1"/>
            </p:cNvSpPr>
            <p:nvPr/>
          </p:nvSpPr>
          <p:spPr bwMode="auto">
            <a:xfrm>
              <a:off x="4381" y="2400"/>
              <a:ext cx="382" cy="480"/>
            </a:xfrm>
            <a:prstGeom prst="rect">
              <a:avLst/>
            </a:prstGeom>
            <a:noFill/>
            <a:ln w="7">
              <a:solidFill>
                <a:srgbClr val="A0A0A0"/>
              </a:solidFill>
              <a:miter lim="800000"/>
              <a:headEnd/>
              <a:tailEnd/>
            </a:ln>
            <a:effectLst/>
          </p:spPr>
          <p:txBody>
            <a:bodyPr/>
            <a:lstStyle/>
            <a:p>
              <a:endParaRPr lang="en-US"/>
            </a:p>
          </p:txBody>
        </p:sp>
      </p:grpSp>
      <p:grpSp>
        <p:nvGrpSpPr>
          <p:cNvPr id="17" name="Group 203"/>
          <p:cNvGrpSpPr>
            <a:grpSpLocks/>
          </p:cNvGrpSpPr>
          <p:nvPr/>
        </p:nvGrpSpPr>
        <p:grpSpPr bwMode="auto">
          <a:xfrm>
            <a:off x="569913" y="5867400"/>
            <a:ext cx="1063625" cy="381000"/>
            <a:chOff x="0" y="2880"/>
            <a:chExt cx="627" cy="480"/>
          </a:xfrm>
        </p:grpSpPr>
        <p:sp>
          <p:nvSpPr>
            <p:cNvPr id="216268" name="Rectangle 204"/>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1-22-233700-0</a:t>
              </a:r>
            </a:p>
            <a:p>
              <a:pPr eaLnBrk="0" hangingPunct="0">
                <a:spcBef>
                  <a:spcPct val="0"/>
                </a:spcBef>
              </a:pPr>
              <a:endParaRPr lang="en-US" b="0">
                <a:solidFill>
                  <a:schemeClr val="tx1"/>
                </a:solidFill>
                <a:latin typeface="Times New Roman" pitchFamily="18" charset="0"/>
              </a:endParaRPr>
            </a:p>
          </p:txBody>
        </p:sp>
        <p:sp>
          <p:nvSpPr>
            <p:cNvPr id="216269" name="Rectangle 205"/>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18" name="Group 206"/>
          <p:cNvGrpSpPr>
            <a:grpSpLocks/>
          </p:cNvGrpSpPr>
          <p:nvPr/>
        </p:nvGrpSpPr>
        <p:grpSpPr bwMode="auto">
          <a:xfrm>
            <a:off x="1633538" y="5867400"/>
            <a:ext cx="881062" cy="381000"/>
            <a:chOff x="627" y="2880"/>
            <a:chExt cx="598" cy="480"/>
          </a:xfrm>
        </p:grpSpPr>
        <p:sp>
          <p:nvSpPr>
            <p:cNvPr id="216271" name="Rectangle 207"/>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Visual Basic</a:t>
              </a:r>
            </a:p>
            <a:p>
              <a:pPr eaLnBrk="0" hangingPunct="0">
                <a:spcBef>
                  <a:spcPct val="0"/>
                </a:spcBef>
              </a:pPr>
              <a:endParaRPr lang="en-US" b="0">
                <a:solidFill>
                  <a:schemeClr val="tx1"/>
                </a:solidFill>
                <a:latin typeface="Times New Roman" pitchFamily="18" charset="0"/>
              </a:endParaRPr>
            </a:p>
          </p:txBody>
        </p:sp>
        <p:sp>
          <p:nvSpPr>
            <p:cNvPr id="216272" name="Rectangle 208"/>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19" name="Group 218"/>
          <p:cNvGrpSpPr>
            <a:grpSpLocks/>
          </p:cNvGrpSpPr>
          <p:nvPr/>
        </p:nvGrpSpPr>
        <p:grpSpPr bwMode="auto">
          <a:xfrm>
            <a:off x="2516188" y="5867400"/>
            <a:ext cx="998537" cy="381000"/>
            <a:chOff x="3077" y="2880"/>
            <a:chExt cx="670" cy="480"/>
          </a:xfrm>
        </p:grpSpPr>
        <p:sp>
          <p:nvSpPr>
            <p:cNvPr id="216283" name="Rectangle 219"/>
            <p:cNvSpPr>
              <a:spLocks noChangeArrowheads="1"/>
            </p:cNvSpPr>
            <p:nvPr/>
          </p:nvSpPr>
          <p:spPr bwMode="auto">
            <a:xfrm>
              <a:off x="3106" y="2880"/>
              <a:ext cx="612"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Big House</a:t>
              </a:r>
            </a:p>
            <a:p>
              <a:pPr eaLnBrk="0" hangingPunct="0">
                <a:spcBef>
                  <a:spcPct val="0"/>
                </a:spcBef>
              </a:pPr>
              <a:endParaRPr lang="en-US" b="0">
                <a:solidFill>
                  <a:schemeClr val="tx1"/>
                </a:solidFill>
                <a:latin typeface="Times New Roman" pitchFamily="18" charset="0"/>
              </a:endParaRPr>
            </a:p>
          </p:txBody>
        </p:sp>
        <p:sp>
          <p:nvSpPr>
            <p:cNvPr id="216284" name="Rectangle 220"/>
            <p:cNvSpPr>
              <a:spLocks noChangeArrowheads="1"/>
            </p:cNvSpPr>
            <p:nvPr/>
          </p:nvSpPr>
          <p:spPr bwMode="auto">
            <a:xfrm>
              <a:off x="3077" y="2880"/>
              <a:ext cx="670" cy="480"/>
            </a:xfrm>
            <a:prstGeom prst="rect">
              <a:avLst/>
            </a:prstGeom>
            <a:noFill/>
            <a:ln w="7">
              <a:solidFill>
                <a:srgbClr val="A0A0A0"/>
              </a:solidFill>
              <a:miter lim="800000"/>
              <a:headEnd/>
              <a:tailEnd/>
            </a:ln>
            <a:effectLst/>
          </p:spPr>
          <p:txBody>
            <a:bodyPr/>
            <a:lstStyle/>
            <a:p>
              <a:endParaRPr lang="en-US"/>
            </a:p>
          </p:txBody>
        </p:sp>
      </p:grpSp>
      <p:grpSp>
        <p:nvGrpSpPr>
          <p:cNvPr id="20" name="Group 221"/>
          <p:cNvGrpSpPr>
            <a:grpSpLocks/>
          </p:cNvGrpSpPr>
          <p:nvPr/>
        </p:nvGrpSpPr>
        <p:grpSpPr bwMode="auto">
          <a:xfrm>
            <a:off x="3514725" y="5867400"/>
            <a:ext cx="1058863" cy="381000"/>
            <a:chOff x="3747" y="2880"/>
            <a:chExt cx="634" cy="480"/>
          </a:xfrm>
        </p:grpSpPr>
        <p:sp>
          <p:nvSpPr>
            <p:cNvPr id="216286" name="Rectangle 222"/>
            <p:cNvSpPr>
              <a:spLocks noChangeArrowheads="1"/>
            </p:cNvSpPr>
            <p:nvPr/>
          </p:nvSpPr>
          <p:spPr bwMode="auto">
            <a:xfrm>
              <a:off x="3776" y="2880"/>
              <a:ext cx="576"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123-456-7890</a:t>
              </a:r>
            </a:p>
            <a:p>
              <a:pPr eaLnBrk="0" hangingPunct="0">
                <a:spcBef>
                  <a:spcPct val="0"/>
                </a:spcBef>
              </a:pPr>
              <a:endParaRPr lang="en-US" b="0">
                <a:solidFill>
                  <a:schemeClr val="tx1"/>
                </a:solidFill>
                <a:latin typeface="Times New Roman" pitchFamily="18" charset="0"/>
              </a:endParaRPr>
            </a:p>
          </p:txBody>
        </p:sp>
        <p:sp>
          <p:nvSpPr>
            <p:cNvPr id="216287" name="Rectangle 223"/>
            <p:cNvSpPr>
              <a:spLocks noChangeArrowheads="1"/>
            </p:cNvSpPr>
            <p:nvPr/>
          </p:nvSpPr>
          <p:spPr bwMode="auto">
            <a:xfrm>
              <a:off x="3747" y="2880"/>
              <a:ext cx="634" cy="480"/>
            </a:xfrm>
            <a:prstGeom prst="rect">
              <a:avLst/>
            </a:prstGeom>
            <a:noFill/>
            <a:ln w="7">
              <a:solidFill>
                <a:srgbClr val="A0A0A0"/>
              </a:solidFill>
              <a:miter lim="800000"/>
              <a:headEnd/>
              <a:tailEnd/>
            </a:ln>
            <a:effectLst/>
          </p:spPr>
          <p:txBody>
            <a:bodyPr/>
            <a:lstStyle/>
            <a:p>
              <a:endParaRPr lang="en-US"/>
            </a:p>
          </p:txBody>
        </p:sp>
      </p:grpSp>
      <p:grpSp>
        <p:nvGrpSpPr>
          <p:cNvPr id="21" name="Group 224"/>
          <p:cNvGrpSpPr>
            <a:grpSpLocks/>
          </p:cNvGrpSpPr>
          <p:nvPr/>
        </p:nvGrpSpPr>
        <p:grpSpPr bwMode="auto">
          <a:xfrm>
            <a:off x="4573588" y="5867400"/>
            <a:ext cx="706437" cy="381000"/>
            <a:chOff x="4381" y="2880"/>
            <a:chExt cx="382" cy="480"/>
          </a:xfrm>
        </p:grpSpPr>
        <p:sp>
          <p:nvSpPr>
            <p:cNvPr id="216289" name="Rectangle 225"/>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$25.00</a:t>
              </a:r>
            </a:p>
            <a:p>
              <a:pPr eaLnBrk="0" hangingPunct="0">
                <a:spcBef>
                  <a:spcPct val="0"/>
                </a:spcBef>
              </a:pPr>
              <a:endParaRPr lang="en-US" b="0">
                <a:solidFill>
                  <a:schemeClr val="tx1"/>
                </a:solidFill>
                <a:latin typeface="Times New Roman" pitchFamily="18" charset="0"/>
              </a:endParaRPr>
            </a:p>
          </p:txBody>
        </p:sp>
        <p:sp>
          <p:nvSpPr>
            <p:cNvPr id="216290" name="Rectangle 226"/>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grpSp>
        <p:nvGrpSpPr>
          <p:cNvPr id="22" name="Group 227"/>
          <p:cNvGrpSpPr>
            <a:grpSpLocks/>
          </p:cNvGrpSpPr>
          <p:nvPr/>
        </p:nvGrpSpPr>
        <p:grpSpPr bwMode="auto">
          <a:xfrm>
            <a:off x="566738" y="4343400"/>
            <a:ext cx="1063625" cy="381000"/>
            <a:chOff x="0" y="2880"/>
            <a:chExt cx="627" cy="480"/>
          </a:xfrm>
        </p:grpSpPr>
        <p:sp>
          <p:nvSpPr>
            <p:cNvPr id="216292" name="Rectangle 228"/>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ISBN</a:t>
              </a:r>
            </a:p>
            <a:p>
              <a:pPr eaLnBrk="0" hangingPunct="0">
                <a:spcBef>
                  <a:spcPct val="0"/>
                </a:spcBef>
              </a:pPr>
              <a:endParaRPr lang="en-US" sz="1200">
                <a:solidFill>
                  <a:schemeClr val="tx1"/>
                </a:solidFill>
                <a:latin typeface="Times New Roman" pitchFamily="18" charset="0"/>
              </a:endParaRPr>
            </a:p>
          </p:txBody>
        </p:sp>
        <p:sp>
          <p:nvSpPr>
            <p:cNvPr id="216293" name="Rectangle 229"/>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23" name="Group 230"/>
          <p:cNvGrpSpPr>
            <a:grpSpLocks/>
          </p:cNvGrpSpPr>
          <p:nvPr/>
        </p:nvGrpSpPr>
        <p:grpSpPr bwMode="auto">
          <a:xfrm>
            <a:off x="1630363" y="4343400"/>
            <a:ext cx="881062" cy="381000"/>
            <a:chOff x="627" y="2880"/>
            <a:chExt cx="598" cy="480"/>
          </a:xfrm>
        </p:grpSpPr>
        <p:sp>
          <p:nvSpPr>
            <p:cNvPr id="216295" name="Rectangle 231"/>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Title</a:t>
              </a:r>
            </a:p>
            <a:p>
              <a:pPr eaLnBrk="0" hangingPunct="0">
                <a:spcBef>
                  <a:spcPct val="0"/>
                </a:spcBef>
              </a:pPr>
              <a:endParaRPr lang="en-US" sz="1200">
                <a:solidFill>
                  <a:schemeClr val="tx1"/>
                </a:solidFill>
                <a:latin typeface="Times New Roman" pitchFamily="18" charset="0"/>
              </a:endParaRPr>
            </a:p>
          </p:txBody>
        </p:sp>
        <p:sp>
          <p:nvSpPr>
            <p:cNvPr id="216296" name="Rectangle 232"/>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24" name="Group 242"/>
          <p:cNvGrpSpPr>
            <a:grpSpLocks/>
          </p:cNvGrpSpPr>
          <p:nvPr/>
        </p:nvGrpSpPr>
        <p:grpSpPr bwMode="auto">
          <a:xfrm>
            <a:off x="2514600" y="4343400"/>
            <a:ext cx="998538" cy="381000"/>
            <a:chOff x="3077" y="2880"/>
            <a:chExt cx="670" cy="480"/>
          </a:xfrm>
        </p:grpSpPr>
        <p:sp>
          <p:nvSpPr>
            <p:cNvPr id="216307" name="Rectangle 243"/>
            <p:cNvSpPr>
              <a:spLocks noChangeArrowheads="1"/>
            </p:cNvSpPr>
            <p:nvPr/>
          </p:nvSpPr>
          <p:spPr bwMode="auto">
            <a:xfrm>
              <a:off x="3106" y="2880"/>
              <a:ext cx="612"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PubName</a:t>
              </a:r>
            </a:p>
            <a:p>
              <a:pPr eaLnBrk="0" hangingPunct="0">
                <a:spcBef>
                  <a:spcPct val="0"/>
                </a:spcBef>
              </a:pPr>
              <a:endParaRPr lang="en-US" sz="1200">
                <a:solidFill>
                  <a:schemeClr val="tx1"/>
                </a:solidFill>
                <a:latin typeface="Times New Roman" pitchFamily="18" charset="0"/>
              </a:endParaRPr>
            </a:p>
          </p:txBody>
        </p:sp>
        <p:sp>
          <p:nvSpPr>
            <p:cNvPr id="216308" name="Rectangle 244"/>
            <p:cNvSpPr>
              <a:spLocks noChangeArrowheads="1"/>
            </p:cNvSpPr>
            <p:nvPr/>
          </p:nvSpPr>
          <p:spPr bwMode="auto">
            <a:xfrm>
              <a:off x="3077" y="2880"/>
              <a:ext cx="670" cy="480"/>
            </a:xfrm>
            <a:prstGeom prst="rect">
              <a:avLst/>
            </a:prstGeom>
            <a:noFill/>
            <a:ln w="7">
              <a:solidFill>
                <a:srgbClr val="A0A0A0"/>
              </a:solidFill>
              <a:miter lim="800000"/>
              <a:headEnd/>
              <a:tailEnd/>
            </a:ln>
            <a:effectLst/>
          </p:spPr>
          <p:txBody>
            <a:bodyPr/>
            <a:lstStyle/>
            <a:p>
              <a:endParaRPr lang="en-US"/>
            </a:p>
          </p:txBody>
        </p:sp>
      </p:grpSp>
      <p:grpSp>
        <p:nvGrpSpPr>
          <p:cNvPr id="25" name="Group 245"/>
          <p:cNvGrpSpPr>
            <a:grpSpLocks/>
          </p:cNvGrpSpPr>
          <p:nvPr/>
        </p:nvGrpSpPr>
        <p:grpSpPr bwMode="auto">
          <a:xfrm>
            <a:off x="3513138" y="4343400"/>
            <a:ext cx="1058862" cy="381000"/>
            <a:chOff x="3747" y="2880"/>
            <a:chExt cx="634" cy="480"/>
          </a:xfrm>
        </p:grpSpPr>
        <p:sp>
          <p:nvSpPr>
            <p:cNvPr id="216310" name="Rectangle 246"/>
            <p:cNvSpPr>
              <a:spLocks noChangeArrowheads="1"/>
            </p:cNvSpPr>
            <p:nvPr/>
          </p:nvSpPr>
          <p:spPr bwMode="auto">
            <a:xfrm>
              <a:off x="3776" y="2880"/>
              <a:ext cx="576"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PubPhone</a:t>
              </a:r>
            </a:p>
            <a:p>
              <a:pPr eaLnBrk="0" hangingPunct="0">
                <a:spcBef>
                  <a:spcPct val="0"/>
                </a:spcBef>
              </a:pPr>
              <a:endParaRPr lang="en-US" sz="1200">
                <a:solidFill>
                  <a:schemeClr val="tx1"/>
                </a:solidFill>
                <a:latin typeface="Times New Roman" pitchFamily="18" charset="0"/>
              </a:endParaRPr>
            </a:p>
          </p:txBody>
        </p:sp>
        <p:sp>
          <p:nvSpPr>
            <p:cNvPr id="216311" name="Rectangle 247"/>
            <p:cNvSpPr>
              <a:spLocks noChangeArrowheads="1"/>
            </p:cNvSpPr>
            <p:nvPr/>
          </p:nvSpPr>
          <p:spPr bwMode="auto">
            <a:xfrm>
              <a:off x="3747" y="2880"/>
              <a:ext cx="634" cy="480"/>
            </a:xfrm>
            <a:prstGeom prst="rect">
              <a:avLst/>
            </a:prstGeom>
            <a:noFill/>
            <a:ln w="7">
              <a:solidFill>
                <a:srgbClr val="A0A0A0"/>
              </a:solidFill>
              <a:miter lim="800000"/>
              <a:headEnd/>
              <a:tailEnd/>
            </a:ln>
            <a:effectLst/>
          </p:spPr>
          <p:txBody>
            <a:bodyPr/>
            <a:lstStyle/>
            <a:p>
              <a:endParaRPr lang="en-US"/>
            </a:p>
          </p:txBody>
        </p:sp>
      </p:grpSp>
      <p:grpSp>
        <p:nvGrpSpPr>
          <p:cNvPr id="26" name="Group 248"/>
          <p:cNvGrpSpPr>
            <a:grpSpLocks/>
          </p:cNvGrpSpPr>
          <p:nvPr/>
        </p:nvGrpSpPr>
        <p:grpSpPr bwMode="auto">
          <a:xfrm>
            <a:off x="4572000" y="4343400"/>
            <a:ext cx="706438" cy="381000"/>
            <a:chOff x="4381" y="2880"/>
            <a:chExt cx="382" cy="480"/>
          </a:xfrm>
        </p:grpSpPr>
        <p:sp>
          <p:nvSpPr>
            <p:cNvPr id="216313" name="Rectangle 249"/>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Price</a:t>
              </a:r>
            </a:p>
            <a:p>
              <a:pPr eaLnBrk="0" hangingPunct="0">
                <a:spcBef>
                  <a:spcPct val="0"/>
                </a:spcBef>
              </a:pPr>
              <a:endParaRPr lang="en-US" sz="1200">
                <a:solidFill>
                  <a:schemeClr val="tx1"/>
                </a:solidFill>
                <a:latin typeface="Times New Roman" pitchFamily="18" charset="0"/>
              </a:endParaRPr>
            </a:p>
          </p:txBody>
        </p:sp>
        <p:sp>
          <p:nvSpPr>
            <p:cNvPr id="216314" name="Rectangle 250"/>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grpSp>
        <p:nvGrpSpPr>
          <p:cNvPr id="27" name="Group 299"/>
          <p:cNvGrpSpPr>
            <a:grpSpLocks/>
          </p:cNvGrpSpPr>
          <p:nvPr/>
        </p:nvGrpSpPr>
        <p:grpSpPr bwMode="auto">
          <a:xfrm>
            <a:off x="5716588" y="3581400"/>
            <a:ext cx="1063625" cy="381000"/>
            <a:chOff x="0" y="2880"/>
            <a:chExt cx="627" cy="480"/>
          </a:xfrm>
        </p:grpSpPr>
        <p:sp>
          <p:nvSpPr>
            <p:cNvPr id="216364" name="Rectangle 300"/>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ISBN</a:t>
              </a:r>
            </a:p>
            <a:p>
              <a:pPr eaLnBrk="0" hangingPunct="0">
                <a:spcBef>
                  <a:spcPct val="0"/>
                </a:spcBef>
              </a:pPr>
              <a:endParaRPr lang="en-US" sz="1200">
                <a:solidFill>
                  <a:schemeClr val="tx1"/>
                </a:solidFill>
                <a:latin typeface="Times New Roman" pitchFamily="18" charset="0"/>
              </a:endParaRPr>
            </a:p>
          </p:txBody>
        </p:sp>
        <p:sp>
          <p:nvSpPr>
            <p:cNvPr id="216365" name="Rectangle 301"/>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28" name="Group 305"/>
          <p:cNvGrpSpPr>
            <a:grpSpLocks/>
          </p:cNvGrpSpPr>
          <p:nvPr/>
        </p:nvGrpSpPr>
        <p:grpSpPr bwMode="auto">
          <a:xfrm>
            <a:off x="6781800" y="3581400"/>
            <a:ext cx="911225" cy="381000"/>
            <a:chOff x="1549" y="2880"/>
            <a:chExt cx="548" cy="480"/>
          </a:xfrm>
        </p:grpSpPr>
        <p:sp>
          <p:nvSpPr>
            <p:cNvPr id="216370" name="Rectangle 306"/>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AuName</a:t>
              </a:r>
            </a:p>
            <a:p>
              <a:pPr eaLnBrk="0" hangingPunct="0">
                <a:spcBef>
                  <a:spcPct val="0"/>
                </a:spcBef>
              </a:pPr>
              <a:endParaRPr lang="en-US" sz="1200">
                <a:solidFill>
                  <a:schemeClr val="tx1"/>
                </a:solidFill>
                <a:latin typeface="Times New Roman" pitchFamily="18" charset="0"/>
              </a:endParaRPr>
            </a:p>
          </p:txBody>
        </p:sp>
        <p:sp>
          <p:nvSpPr>
            <p:cNvPr id="216371" name="Rectangle 307"/>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29" name="Group 308"/>
          <p:cNvGrpSpPr>
            <a:grpSpLocks/>
          </p:cNvGrpSpPr>
          <p:nvPr/>
        </p:nvGrpSpPr>
        <p:grpSpPr bwMode="auto">
          <a:xfrm>
            <a:off x="7696200" y="3581400"/>
            <a:ext cx="1087438" cy="381000"/>
            <a:chOff x="2097" y="2880"/>
            <a:chExt cx="598" cy="480"/>
          </a:xfrm>
        </p:grpSpPr>
        <p:sp>
          <p:nvSpPr>
            <p:cNvPr id="216373" name="Rectangle 309"/>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AuPhone</a:t>
              </a:r>
            </a:p>
            <a:p>
              <a:pPr eaLnBrk="0" hangingPunct="0">
                <a:spcBef>
                  <a:spcPct val="0"/>
                </a:spcBef>
              </a:pPr>
              <a:endParaRPr lang="en-US" sz="1200">
                <a:solidFill>
                  <a:schemeClr val="tx1"/>
                </a:solidFill>
                <a:latin typeface="Times New Roman" pitchFamily="18" charset="0"/>
              </a:endParaRPr>
            </a:p>
          </p:txBody>
        </p:sp>
        <p:sp>
          <p:nvSpPr>
            <p:cNvPr id="216374" name="Rectangle 310"/>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30" name="Group 311"/>
          <p:cNvGrpSpPr>
            <a:grpSpLocks/>
          </p:cNvGrpSpPr>
          <p:nvPr/>
        </p:nvGrpSpPr>
        <p:grpSpPr bwMode="auto">
          <a:xfrm>
            <a:off x="5716588" y="5867400"/>
            <a:ext cx="1063625" cy="381000"/>
            <a:chOff x="0" y="2400"/>
            <a:chExt cx="627" cy="480"/>
          </a:xfrm>
        </p:grpSpPr>
        <p:sp>
          <p:nvSpPr>
            <p:cNvPr id="216376" name="Rectangle 312"/>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0-123-45678-0</a:t>
              </a:r>
            </a:p>
            <a:p>
              <a:pPr eaLnBrk="0" hangingPunct="0">
                <a:spcBef>
                  <a:spcPct val="0"/>
                </a:spcBef>
              </a:pPr>
              <a:endParaRPr lang="en-US" b="0">
                <a:solidFill>
                  <a:schemeClr val="tx1"/>
                </a:solidFill>
                <a:latin typeface="Times New Roman" pitchFamily="18" charset="0"/>
              </a:endParaRPr>
            </a:p>
          </p:txBody>
        </p:sp>
        <p:sp>
          <p:nvSpPr>
            <p:cNvPr id="216377" name="Rectangle 313"/>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31" name="Group 314"/>
          <p:cNvGrpSpPr>
            <a:grpSpLocks/>
          </p:cNvGrpSpPr>
          <p:nvPr/>
        </p:nvGrpSpPr>
        <p:grpSpPr bwMode="auto">
          <a:xfrm>
            <a:off x="6783388" y="5867400"/>
            <a:ext cx="911225" cy="381000"/>
            <a:chOff x="1549" y="2400"/>
            <a:chExt cx="548" cy="480"/>
          </a:xfrm>
        </p:grpSpPr>
        <p:sp>
          <p:nvSpPr>
            <p:cNvPr id="216379" name="Rectangle 315"/>
            <p:cNvSpPr>
              <a:spLocks noChangeArrowheads="1"/>
            </p:cNvSpPr>
            <p:nvPr/>
          </p:nvSpPr>
          <p:spPr bwMode="auto">
            <a:xfrm>
              <a:off x="1578" y="240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Joyce</a:t>
              </a:r>
            </a:p>
            <a:p>
              <a:pPr eaLnBrk="0" hangingPunct="0">
                <a:spcBef>
                  <a:spcPct val="0"/>
                </a:spcBef>
              </a:pPr>
              <a:endParaRPr lang="en-US" b="0">
                <a:solidFill>
                  <a:schemeClr val="tx1"/>
                </a:solidFill>
                <a:latin typeface="Times New Roman" pitchFamily="18" charset="0"/>
              </a:endParaRPr>
            </a:p>
          </p:txBody>
        </p:sp>
        <p:sp>
          <p:nvSpPr>
            <p:cNvPr id="216380" name="Rectangle 316"/>
            <p:cNvSpPr>
              <a:spLocks noChangeArrowheads="1"/>
            </p:cNvSpPr>
            <p:nvPr/>
          </p:nvSpPr>
          <p:spPr bwMode="auto">
            <a:xfrm>
              <a:off x="1549" y="2400"/>
              <a:ext cx="548" cy="480"/>
            </a:xfrm>
            <a:prstGeom prst="rect">
              <a:avLst/>
            </a:prstGeom>
            <a:noFill/>
            <a:ln w="7">
              <a:solidFill>
                <a:srgbClr val="A0A0A0"/>
              </a:solidFill>
              <a:miter lim="800000"/>
              <a:headEnd/>
              <a:tailEnd/>
            </a:ln>
            <a:effectLst/>
          </p:spPr>
          <p:txBody>
            <a:bodyPr/>
            <a:lstStyle/>
            <a:p>
              <a:endParaRPr lang="en-US"/>
            </a:p>
          </p:txBody>
        </p:sp>
      </p:grpSp>
      <p:grpSp>
        <p:nvGrpSpPr>
          <p:cNvPr id="216384" name="Group 317"/>
          <p:cNvGrpSpPr>
            <a:grpSpLocks/>
          </p:cNvGrpSpPr>
          <p:nvPr/>
        </p:nvGrpSpPr>
        <p:grpSpPr bwMode="auto">
          <a:xfrm>
            <a:off x="7694613" y="5867400"/>
            <a:ext cx="1087437" cy="381000"/>
            <a:chOff x="2097" y="2400"/>
            <a:chExt cx="598" cy="480"/>
          </a:xfrm>
        </p:grpSpPr>
        <p:sp>
          <p:nvSpPr>
            <p:cNvPr id="216382" name="Rectangle 318"/>
            <p:cNvSpPr>
              <a:spLocks noChangeArrowheads="1"/>
            </p:cNvSpPr>
            <p:nvPr/>
          </p:nvSpPr>
          <p:spPr bwMode="auto">
            <a:xfrm>
              <a:off x="212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666-666-6666</a:t>
              </a:r>
            </a:p>
            <a:p>
              <a:pPr eaLnBrk="0" hangingPunct="0">
                <a:spcBef>
                  <a:spcPct val="0"/>
                </a:spcBef>
              </a:pPr>
              <a:endParaRPr lang="en-US" b="0">
                <a:solidFill>
                  <a:schemeClr val="tx1"/>
                </a:solidFill>
                <a:latin typeface="Times New Roman" pitchFamily="18" charset="0"/>
              </a:endParaRPr>
            </a:p>
          </p:txBody>
        </p:sp>
        <p:sp>
          <p:nvSpPr>
            <p:cNvPr id="216383" name="Rectangle 319"/>
            <p:cNvSpPr>
              <a:spLocks noChangeArrowheads="1"/>
            </p:cNvSpPr>
            <p:nvPr/>
          </p:nvSpPr>
          <p:spPr bwMode="auto">
            <a:xfrm>
              <a:off x="2097" y="2400"/>
              <a:ext cx="598" cy="480"/>
            </a:xfrm>
            <a:prstGeom prst="rect">
              <a:avLst/>
            </a:prstGeom>
            <a:noFill/>
            <a:ln w="7">
              <a:solidFill>
                <a:srgbClr val="A0A0A0"/>
              </a:solidFill>
              <a:miter lim="800000"/>
              <a:headEnd/>
              <a:tailEnd/>
            </a:ln>
            <a:effectLst/>
          </p:spPr>
          <p:txBody>
            <a:bodyPr/>
            <a:lstStyle/>
            <a:p>
              <a:endParaRPr lang="en-US"/>
            </a:p>
          </p:txBody>
        </p:sp>
      </p:grpSp>
      <p:grpSp>
        <p:nvGrpSpPr>
          <p:cNvPr id="216387" name="Group 320"/>
          <p:cNvGrpSpPr>
            <a:grpSpLocks/>
          </p:cNvGrpSpPr>
          <p:nvPr/>
        </p:nvGrpSpPr>
        <p:grpSpPr bwMode="auto">
          <a:xfrm>
            <a:off x="5716588" y="6248400"/>
            <a:ext cx="1063625" cy="381000"/>
            <a:chOff x="0" y="2880"/>
            <a:chExt cx="627" cy="480"/>
          </a:xfrm>
        </p:grpSpPr>
        <p:sp>
          <p:nvSpPr>
            <p:cNvPr id="216385" name="Rectangle 321"/>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1-22-233700-0</a:t>
              </a:r>
            </a:p>
            <a:p>
              <a:pPr eaLnBrk="0" hangingPunct="0">
                <a:spcBef>
                  <a:spcPct val="0"/>
                </a:spcBef>
              </a:pPr>
              <a:endParaRPr lang="en-US" b="0">
                <a:solidFill>
                  <a:schemeClr val="tx1"/>
                </a:solidFill>
                <a:latin typeface="Times New Roman" pitchFamily="18" charset="0"/>
              </a:endParaRPr>
            </a:p>
          </p:txBody>
        </p:sp>
        <p:sp>
          <p:nvSpPr>
            <p:cNvPr id="216386" name="Rectangle 322"/>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216390" name="Group 323"/>
          <p:cNvGrpSpPr>
            <a:grpSpLocks/>
          </p:cNvGrpSpPr>
          <p:nvPr/>
        </p:nvGrpSpPr>
        <p:grpSpPr bwMode="auto">
          <a:xfrm>
            <a:off x="6783388" y="6248400"/>
            <a:ext cx="911225" cy="381000"/>
            <a:chOff x="1549" y="2880"/>
            <a:chExt cx="548" cy="480"/>
          </a:xfrm>
        </p:grpSpPr>
        <p:sp>
          <p:nvSpPr>
            <p:cNvPr id="216388" name="Rectangle 324"/>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Roman</a:t>
              </a:r>
            </a:p>
            <a:p>
              <a:pPr eaLnBrk="0" hangingPunct="0">
                <a:spcBef>
                  <a:spcPct val="0"/>
                </a:spcBef>
              </a:pPr>
              <a:endParaRPr lang="en-US" b="0">
                <a:solidFill>
                  <a:schemeClr val="tx1"/>
                </a:solidFill>
                <a:latin typeface="Times New Roman" pitchFamily="18" charset="0"/>
              </a:endParaRPr>
            </a:p>
          </p:txBody>
        </p:sp>
        <p:sp>
          <p:nvSpPr>
            <p:cNvPr id="216389" name="Rectangle 325"/>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216393" name="Group 326"/>
          <p:cNvGrpSpPr>
            <a:grpSpLocks/>
          </p:cNvGrpSpPr>
          <p:nvPr/>
        </p:nvGrpSpPr>
        <p:grpSpPr bwMode="auto">
          <a:xfrm>
            <a:off x="7694613" y="6248400"/>
            <a:ext cx="1087437" cy="381000"/>
            <a:chOff x="2097" y="2880"/>
            <a:chExt cx="598" cy="480"/>
          </a:xfrm>
        </p:grpSpPr>
        <p:sp>
          <p:nvSpPr>
            <p:cNvPr id="216391" name="Rectangle 327"/>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444-444-4444</a:t>
              </a:r>
            </a:p>
            <a:p>
              <a:pPr eaLnBrk="0" hangingPunct="0">
                <a:spcBef>
                  <a:spcPct val="0"/>
                </a:spcBef>
              </a:pPr>
              <a:endParaRPr lang="en-US" b="0">
                <a:solidFill>
                  <a:schemeClr val="tx1"/>
                </a:solidFill>
                <a:latin typeface="Times New Roman" pitchFamily="18" charset="0"/>
              </a:endParaRPr>
            </a:p>
          </p:txBody>
        </p:sp>
        <p:sp>
          <p:nvSpPr>
            <p:cNvPr id="216392" name="Rectangle 328"/>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216394" name="Group 347"/>
          <p:cNvGrpSpPr>
            <a:grpSpLocks/>
          </p:cNvGrpSpPr>
          <p:nvPr/>
        </p:nvGrpSpPr>
        <p:grpSpPr bwMode="auto">
          <a:xfrm>
            <a:off x="5716588" y="5486400"/>
            <a:ext cx="1063625" cy="381000"/>
            <a:chOff x="0" y="1440"/>
            <a:chExt cx="627" cy="480"/>
          </a:xfrm>
        </p:grpSpPr>
        <p:sp>
          <p:nvSpPr>
            <p:cNvPr id="216412" name="Rectangle 348"/>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0-55-123456-9</a:t>
              </a:r>
            </a:p>
            <a:p>
              <a:pPr eaLnBrk="0" hangingPunct="0">
                <a:spcBef>
                  <a:spcPct val="0"/>
                </a:spcBef>
              </a:pPr>
              <a:endParaRPr lang="en-US" b="0">
                <a:solidFill>
                  <a:schemeClr val="tx1"/>
                </a:solidFill>
                <a:latin typeface="Times New Roman" pitchFamily="18" charset="0"/>
              </a:endParaRPr>
            </a:p>
          </p:txBody>
        </p:sp>
        <p:sp>
          <p:nvSpPr>
            <p:cNvPr id="216413" name="Rectangle 349"/>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216395" name="Group 350"/>
          <p:cNvGrpSpPr>
            <a:grpSpLocks/>
          </p:cNvGrpSpPr>
          <p:nvPr/>
        </p:nvGrpSpPr>
        <p:grpSpPr bwMode="auto">
          <a:xfrm>
            <a:off x="6783388" y="5486400"/>
            <a:ext cx="911225" cy="381000"/>
            <a:chOff x="1549" y="1440"/>
            <a:chExt cx="548" cy="480"/>
          </a:xfrm>
        </p:grpSpPr>
        <p:sp>
          <p:nvSpPr>
            <p:cNvPr id="216415" name="Rectangle 351"/>
            <p:cNvSpPr>
              <a:spLocks noChangeArrowheads="1"/>
            </p:cNvSpPr>
            <p:nvPr/>
          </p:nvSpPr>
          <p:spPr bwMode="auto">
            <a:xfrm>
              <a:off x="1578" y="144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Smith</a:t>
              </a:r>
            </a:p>
            <a:p>
              <a:pPr eaLnBrk="0" hangingPunct="0">
                <a:spcBef>
                  <a:spcPct val="0"/>
                </a:spcBef>
              </a:pPr>
              <a:endParaRPr lang="en-US" b="0">
                <a:solidFill>
                  <a:schemeClr val="tx1"/>
                </a:solidFill>
                <a:latin typeface="Times New Roman" pitchFamily="18" charset="0"/>
              </a:endParaRPr>
            </a:p>
          </p:txBody>
        </p:sp>
        <p:sp>
          <p:nvSpPr>
            <p:cNvPr id="216416" name="Rectangle 352"/>
            <p:cNvSpPr>
              <a:spLocks noChangeArrowheads="1"/>
            </p:cNvSpPr>
            <p:nvPr/>
          </p:nvSpPr>
          <p:spPr bwMode="auto">
            <a:xfrm>
              <a:off x="1549" y="1440"/>
              <a:ext cx="548" cy="480"/>
            </a:xfrm>
            <a:prstGeom prst="rect">
              <a:avLst/>
            </a:prstGeom>
            <a:noFill/>
            <a:ln w="7">
              <a:solidFill>
                <a:srgbClr val="A0A0A0"/>
              </a:solidFill>
              <a:miter lim="800000"/>
              <a:headEnd/>
              <a:tailEnd/>
            </a:ln>
            <a:effectLst/>
          </p:spPr>
          <p:txBody>
            <a:bodyPr/>
            <a:lstStyle/>
            <a:p>
              <a:endParaRPr lang="en-US"/>
            </a:p>
          </p:txBody>
        </p:sp>
      </p:grpSp>
      <p:grpSp>
        <p:nvGrpSpPr>
          <p:cNvPr id="216396" name="Group 353"/>
          <p:cNvGrpSpPr>
            <a:grpSpLocks/>
          </p:cNvGrpSpPr>
          <p:nvPr/>
        </p:nvGrpSpPr>
        <p:grpSpPr bwMode="auto">
          <a:xfrm>
            <a:off x="7694613" y="5486400"/>
            <a:ext cx="1087437" cy="381000"/>
            <a:chOff x="2097" y="1440"/>
            <a:chExt cx="598" cy="480"/>
          </a:xfrm>
        </p:grpSpPr>
        <p:sp>
          <p:nvSpPr>
            <p:cNvPr id="216418" name="Rectangle 354"/>
            <p:cNvSpPr>
              <a:spLocks noChangeArrowheads="1"/>
            </p:cNvSpPr>
            <p:nvPr/>
          </p:nvSpPr>
          <p:spPr bwMode="auto">
            <a:xfrm>
              <a:off x="212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654-223-3455</a:t>
              </a:r>
            </a:p>
            <a:p>
              <a:pPr eaLnBrk="0" hangingPunct="0">
                <a:spcBef>
                  <a:spcPct val="0"/>
                </a:spcBef>
              </a:pPr>
              <a:endParaRPr lang="en-US" b="0">
                <a:solidFill>
                  <a:schemeClr val="tx1"/>
                </a:solidFill>
                <a:latin typeface="Times New Roman" pitchFamily="18" charset="0"/>
              </a:endParaRPr>
            </a:p>
          </p:txBody>
        </p:sp>
        <p:sp>
          <p:nvSpPr>
            <p:cNvPr id="216419" name="Rectangle 355"/>
            <p:cNvSpPr>
              <a:spLocks noChangeArrowheads="1"/>
            </p:cNvSpPr>
            <p:nvPr/>
          </p:nvSpPr>
          <p:spPr bwMode="auto">
            <a:xfrm>
              <a:off x="2097" y="1440"/>
              <a:ext cx="598" cy="480"/>
            </a:xfrm>
            <a:prstGeom prst="rect">
              <a:avLst/>
            </a:prstGeom>
            <a:noFill/>
            <a:ln w="7">
              <a:solidFill>
                <a:srgbClr val="A0A0A0"/>
              </a:solidFill>
              <a:miter lim="800000"/>
              <a:headEnd/>
              <a:tailEnd/>
            </a:ln>
            <a:effectLst/>
          </p:spPr>
          <p:txBody>
            <a:bodyPr/>
            <a:lstStyle/>
            <a:p>
              <a:endParaRPr lang="en-US"/>
            </a:p>
          </p:txBody>
        </p:sp>
      </p:grpSp>
      <p:grpSp>
        <p:nvGrpSpPr>
          <p:cNvPr id="216397" name="Group 356"/>
          <p:cNvGrpSpPr>
            <a:grpSpLocks/>
          </p:cNvGrpSpPr>
          <p:nvPr/>
        </p:nvGrpSpPr>
        <p:grpSpPr bwMode="auto">
          <a:xfrm>
            <a:off x="5715000" y="5105400"/>
            <a:ext cx="1063625" cy="381000"/>
            <a:chOff x="0" y="1440"/>
            <a:chExt cx="627" cy="480"/>
          </a:xfrm>
        </p:grpSpPr>
        <p:sp>
          <p:nvSpPr>
            <p:cNvPr id="216421" name="Rectangle 357"/>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0-55-123456-9</a:t>
              </a:r>
            </a:p>
            <a:p>
              <a:pPr eaLnBrk="0" hangingPunct="0">
                <a:spcBef>
                  <a:spcPct val="0"/>
                </a:spcBef>
              </a:pPr>
              <a:endParaRPr lang="en-US" b="0">
                <a:solidFill>
                  <a:schemeClr val="tx1"/>
                </a:solidFill>
                <a:latin typeface="Times New Roman" pitchFamily="18" charset="0"/>
              </a:endParaRPr>
            </a:p>
          </p:txBody>
        </p:sp>
        <p:sp>
          <p:nvSpPr>
            <p:cNvPr id="216422" name="Rectangle 358"/>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216398" name="Group 359"/>
          <p:cNvGrpSpPr>
            <a:grpSpLocks/>
          </p:cNvGrpSpPr>
          <p:nvPr/>
        </p:nvGrpSpPr>
        <p:grpSpPr bwMode="auto">
          <a:xfrm>
            <a:off x="6781800" y="5105400"/>
            <a:ext cx="911225" cy="381000"/>
            <a:chOff x="1549" y="1440"/>
            <a:chExt cx="548" cy="480"/>
          </a:xfrm>
        </p:grpSpPr>
        <p:sp>
          <p:nvSpPr>
            <p:cNvPr id="216424" name="Rectangle 360"/>
            <p:cNvSpPr>
              <a:spLocks noChangeArrowheads="1"/>
            </p:cNvSpPr>
            <p:nvPr/>
          </p:nvSpPr>
          <p:spPr bwMode="auto">
            <a:xfrm>
              <a:off x="1578" y="144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Jones</a:t>
              </a:r>
            </a:p>
            <a:p>
              <a:pPr eaLnBrk="0" hangingPunct="0">
                <a:spcBef>
                  <a:spcPct val="0"/>
                </a:spcBef>
              </a:pPr>
              <a:endParaRPr lang="en-US" b="0">
                <a:solidFill>
                  <a:schemeClr val="tx1"/>
                </a:solidFill>
                <a:latin typeface="Times New Roman" pitchFamily="18" charset="0"/>
              </a:endParaRPr>
            </a:p>
          </p:txBody>
        </p:sp>
        <p:sp>
          <p:nvSpPr>
            <p:cNvPr id="216425" name="Rectangle 361"/>
            <p:cNvSpPr>
              <a:spLocks noChangeArrowheads="1"/>
            </p:cNvSpPr>
            <p:nvPr/>
          </p:nvSpPr>
          <p:spPr bwMode="auto">
            <a:xfrm>
              <a:off x="1549" y="1440"/>
              <a:ext cx="548" cy="480"/>
            </a:xfrm>
            <a:prstGeom prst="rect">
              <a:avLst/>
            </a:prstGeom>
            <a:noFill/>
            <a:ln w="7">
              <a:solidFill>
                <a:srgbClr val="A0A0A0"/>
              </a:solidFill>
              <a:miter lim="800000"/>
              <a:headEnd/>
              <a:tailEnd/>
            </a:ln>
            <a:effectLst/>
          </p:spPr>
          <p:txBody>
            <a:bodyPr/>
            <a:lstStyle/>
            <a:p>
              <a:endParaRPr lang="en-US"/>
            </a:p>
          </p:txBody>
        </p:sp>
      </p:grpSp>
      <p:grpSp>
        <p:nvGrpSpPr>
          <p:cNvPr id="216399" name="Group 362"/>
          <p:cNvGrpSpPr>
            <a:grpSpLocks/>
          </p:cNvGrpSpPr>
          <p:nvPr/>
        </p:nvGrpSpPr>
        <p:grpSpPr bwMode="auto">
          <a:xfrm>
            <a:off x="7693025" y="5105400"/>
            <a:ext cx="1087438" cy="381000"/>
            <a:chOff x="2097" y="1440"/>
            <a:chExt cx="598" cy="480"/>
          </a:xfrm>
        </p:grpSpPr>
        <p:sp>
          <p:nvSpPr>
            <p:cNvPr id="216427" name="Rectangle 363"/>
            <p:cNvSpPr>
              <a:spLocks noChangeArrowheads="1"/>
            </p:cNvSpPr>
            <p:nvPr/>
          </p:nvSpPr>
          <p:spPr bwMode="auto">
            <a:xfrm>
              <a:off x="212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123-333-3333</a:t>
              </a:r>
              <a:endParaRPr lang="en-US" b="0">
                <a:solidFill>
                  <a:schemeClr val="tx1"/>
                </a:solidFill>
                <a:latin typeface="Times New Roman" pitchFamily="18" charset="0"/>
              </a:endParaRPr>
            </a:p>
          </p:txBody>
        </p:sp>
        <p:sp>
          <p:nvSpPr>
            <p:cNvPr id="216428" name="Rectangle 364"/>
            <p:cNvSpPr>
              <a:spLocks noChangeArrowheads="1"/>
            </p:cNvSpPr>
            <p:nvPr/>
          </p:nvSpPr>
          <p:spPr bwMode="auto">
            <a:xfrm>
              <a:off x="2097" y="1440"/>
              <a:ext cx="598" cy="480"/>
            </a:xfrm>
            <a:prstGeom prst="rect">
              <a:avLst/>
            </a:prstGeom>
            <a:noFill/>
            <a:ln w="7">
              <a:solidFill>
                <a:srgbClr val="A0A0A0"/>
              </a:solidFill>
              <a:miter lim="800000"/>
              <a:headEnd/>
              <a:tailEnd/>
            </a:ln>
            <a:effectLst/>
          </p:spPr>
          <p:txBody>
            <a:bodyPr/>
            <a:lstStyle/>
            <a:p>
              <a:endParaRPr lang="en-US"/>
            </a:p>
          </p:txBody>
        </p:sp>
      </p:grpSp>
      <p:grpSp>
        <p:nvGrpSpPr>
          <p:cNvPr id="216400" name="Group 365"/>
          <p:cNvGrpSpPr>
            <a:grpSpLocks/>
          </p:cNvGrpSpPr>
          <p:nvPr/>
        </p:nvGrpSpPr>
        <p:grpSpPr bwMode="auto">
          <a:xfrm>
            <a:off x="5716588" y="4724400"/>
            <a:ext cx="1063625" cy="381000"/>
            <a:chOff x="0" y="0"/>
            <a:chExt cx="627" cy="480"/>
          </a:xfrm>
        </p:grpSpPr>
        <p:sp>
          <p:nvSpPr>
            <p:cNvPr id="216430" name="Rectangle 366"/>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6431" name="Rectangle 367"/>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216401" name="Group 368"/>
          <p:cNvGrpSpPr>
            <a:grpSpLocks/>
          </p:cNvGrpSpPr>
          <p:nvPr/>
        </p:nvGrpSpPr>
        <p:grpSpPr bwMode="auto">
          <a:xfrm>
            <a:off x="6783388" y="4724400"/>
            <a:ext cx="911225" cy="381000"/>
            <a:chOff x="1549" y="0"/>
            <a:chExt cx="548" cy="480"/>
          </a:xfrm>
        </p:grpSpPr>
        <p:sp>
          <p:nvSpPr>
            <p:cNvPr id="216433" name="Rectangle 369"/>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Grumpy</a:t>
              </a:r>
              <a:endParaRPr lang="en-US" b="0">
                <a:solidFill>
                  <a:schemeClr val="tx1"/>
                </a:solidFill>
                <a:latin typeface="Times New Roman" pitchFamily="18" charset="0"/>
              </a:endParaRPr>
            </a:p>
          </p:txBody>
        </p:sp>
        <p:sp>
          <p:nvSpPr>
            <p:cNvPr id="216434" name="Rectangle 370"/>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216402" name="Group 371"/>
          <p:cNvGrpSpPr>
            <a:grpSpLocks/>
          </p:cNvGrpSpPr>
          <p:nvPr/>
        </p:nvGrpSpPr>
        <p:grpSpPr bwMode="auto">
          <a:xfrm>
            <a:off x="7694613" y="4724400"/>
            <a:ext cx="1087437" cy="381000"/>
            <a:chOff x="2097" y="0"/>
            <a:chExt cx="598" cy="480"/>
          </a:xfrm>
        </p:grpSpPr>
        <p:sp>
          <p:nvSpPr>
            <p:cNvPr id="216436" name="Rectangle 372"/>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665-235-6532</a:t>
              </a:r>
            </a:p>
            <a:p>
              <a:pPr eaLnBrk="0" hangingPunct="0">
                <a:spcBef>
                  <a:spcPct val="0"/>
                </a:spcBef>
              </a:pPr>
              <a:endParaRPr lang="en-US" b="0">
                <a:solidFill>
                  <a:schemeClr val="tx1"/>
                </a:solidFill>
                <a:latin typeface="Times New Roman" pitchFamily="18" charset="0"/>
              </a:endParaRPr>
            </a:p>
          </p:txBody>
        </p:sp>
        <p:sp>
          <p:nvSpPr>
            <p:cNvPr id="216437" name="Rectangle 373"/>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grpSp>
        <p:nvGrpSpPr>
          <p:cNvPr id="216403" name="Group 374"/>
          <p:cNvGrpSpPr>
            <a:grpSpLocks/>
          </p:cNvGrpSpPr>
          <p:nvPr/>
        </p:nvGrpSpPr>
        <p:grpSpPr bwMode="auto">
          <a:xfrm>
            <a:off x="5716588" y="4343400"/>
            <a:ext cx="1063625" cy="381000"/>
            <a:chOff x="0" y="0"/>
            <a:chExt cx="627" cy="480"/>
          </a:xfrm>
        </p:grpSpPr>
        <p:sp>
          <p:nvSpPr>
            <p:cNvPr id="216439" name="Rectangle 375"/>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6440" name="Rectangle 376"/>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216404" name="Group 377"/>
          <p:cNvGrpSpPr>
            <a:grpSpLocks/>
          </p:cNvGrpSpPr>
          <p:nvPr/>
        </p:nvGrpSpPr>
        <p:grpSpPr bwMode="auto">
          <a:xfrm>
            <a:off x="6783388" y="4343400"/>
            <a:ext cx="911225" cy="381000"/>
            <a:chOff x="1549" y="0"/>
            <a:chExt cx="548" cy="480"/>
          </a:xfrm>
        </p:grpSpPr>
        <p:sp>
          <p:nvSpPr>
            <p:cNvPr id="216442" name="Rectangle 378"/>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Snoopy</a:t>
              </a:r>
              <a:endParaRPr lang="en-US" b="0">
                <a:solidFill>
                  <a:schemeClr val="tx1"/>
                </a:solidFill>
                <a:latin typeface="Times New Roman" pitchFamily="18" charset="0"/>
              </a:endParaRPr>
            </a:p>
          </p:txBody>
        </p:sp>
        <p:sp>
          <p:nvSpPr>
            <p:cNvPr id="216443" name="Rectangle 379"/>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216405" name="Group 380"/>
          <p:cNvGrpSpPr>
            <a:grpSpLocks/>
          </p:cNvGrpSpPr>
          <p:nvPr/>
        </p:nvGrpSpPr>
        <p:grpSpPr bwMode="auto">
          <a:xfrm>
            <a:off x="7694613" y="4343400"/>
            <a:ext cx="1087437" cy="381000"/>
            <a:chOff x="2097" y="0"/>
            <a:chExt cx="598" cy="480"/>
          </a:xfrm>
        </p:grpSpPr>
        <p:sp>
          <p:nvSpPr>
            <p:cNvPr id="216445" name="Rectangle 381"/>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232-234-1234</a:t>
              </a:r>
              <a:endParaRPr lang="en-US" b="0">
                <a:solidFill>
                  <a:schemeClr val="tx1"/>
                </a:solidFill>
                <a:latin typeface="Times New Roman" pitchFamily="18" charset="0"/>
              </a:endParaRPr>
            </a:p>
          </p:txBody>
        </p:sp>
        <p:sp>
          <p:nvSpPr>
            <p:cNvPr id="216446" name="Rectangle 382"/>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grpSp>
        <p:nvGrpSpPr>
          <p:cNvPr id="216406" name="Group 383"/>
          <p:cNvGrpSpPr>
            <a:grpSpLocks/>
          </p:cNvGrpSpPr>
          <p:nvPr/>
        </p:nvGrpSpPr>
        <p:grpSpPr bwMode="auto">
          <a:xfrm>
            <a:off x="5715000" y="3962400"/>
            <a:ext cx="1063625" cy="381000"/>
            <a:chOff x="0" y="0"/>
            <a:chExt cx="627" cy="480"/>
          </a:xfrm>
        </p:grpSpPr>
        <p:sp>
          <p:nvSpPr>
            <p:cNvPr id="216448" name="Rectangle 384"/>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6449" name="Rectangle 385"/>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216407" name="Group 386"/>
          <p:cNvGrpSpPr>
            <a:grpSpLocks/>
          </p:cNvGrpSpPr>
          <p:nvPr/>
        </p:nvGrpSpPr>
        <p:grpSpPr bwMode="auto">
          <a:xfrm>
            <a:off x="6781800" y="3962400"/>
            <a:ext cx="911225" cy="381000"/>
            <a:chOff x="1549" y="0"/>
            <a:chExt cx="548" cy="480"/>
          </a:xfrm>
        </p:grpSpPr>
        <p:sp>
          <p:nvSpPr>
            <p:cNvPr id="216451" name="Rectangle 387"/>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Sleepy</a:t>
              </a:r>
              <a:endParaRPr lang="en-US" b="0">
                <a:solidFill>
                  <a:schemeClr val="tx1"/>
                </a:solidFill>
                <a:latin typeface="Times New Roman" pitchFamily="18" charset="0"/>
              </a:endParaRPr>
            </a:p>
          </p:txBody>
        </p:sp>
        <p:sp>
          <p:nvSpPr>
            <p:cNvPr id="216452" name="Rectangle 388"/>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216408" name="Group 389"/>
          <p:cNvGrpSpPr>
            <a:grpSpLocks/>
          </p:cNvGrpSpPr>
          <p:nvPr/>
        </p:nvGrpSpPr>
        <p:grpSpPr bwMode="auto">
          <a:xfrm>
            <a:off x="7693025" y="3962400"/>
            <a:ext cx="1087438" cy="381000"/>
            <a:chOff x="2097" y="0"/>
            <a:chExt cx="598" cy="480"/>
          </a:xfrm>
        </p:grpSpPr>
        <p:sp>
          <p:nvSpPr>
            <p:cNvPr id="216454" name="Rectangle 390"/>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321-321-1111</a:t>
              </a:r>
              <a:endParaRPr lang="en-US" b="0">
                <a:solidFill>
                  <a:schemeClr val="tx1"/>
                </a:solidFill>
                <a:latin typeface="Times New Roman" pitchFamily="18" charset="0"/>
              </a:endParaRPr>
            </a:p>
          </p:txBody>
        </p:sp>
        <p:sp>
          <p:nvSpPr>
            <p:cNvPr id="216455" name="Rectangle 391"/>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body" idx="1"/>
          </p:nvPr>
        </p:nvSpPr>
        <p:spPr>
          <a:xfrm>
            <a:off x="304800" y="1143000"/>
            <a:ext cx="8001000" cy="2667000"/>
          </a:xfrm>
        </p:spPr>
        <p:txBody>
          <a:bodyPr/>
          <a:lstStyle/>
          <a:p>
            <a:pPr marL="609600" indent="-609600" algn="just">
              <a:buFontTx/>
              <a:buAutoNum type="arabicPeriod"/>
            </a:pPr>
            <a:r>
              <a:rPr lang="en-US" sz="2400">
                <a:latin typeface="Arial Unicode MS" pitchFamily="34" charset="-128"/>
                <a:ea typeface="Arial Unicode MS" pitchFamily="34" charset="-128"/>
                <a:cs typeface="Arial Unicode MS" pitchFamily="34" charset="-128"/>
              </a:rPr>
              <a:t>If one set of attributes in a table determines another set of attributes in the table, then the second set of attributes is said to be functionally dependent on the first set of attributes.</a:t>
            </a:r>
          </a:p>
          <a:p>
            <a:pPr marL="609600" indent="-609600" algn="just">
              <a:buFontTx/>
              <a:buNone/>
            </a:pPr>
            <a:endParaRPr lang="en-US" sz="2400">
              <a:solidFill>
                <a:srgbClr val="CC0000"/>
              </a:solidFill>
              <a:latin typeface="Arial Unicode MS" pitchFamily="34" charset="-128"/>
              <a:cs typeface="Times New Roman" pitchFamily="18" charset="0"/>
            </a:endParaRPr>
          </a:p>
          <a:p>
            <a:pPr marL="609600" indent="-609600" algn="just">
              <a:buFontTx/>
              <a:buNone/>
            </a:pPr>
            <a:r>
              <a:rPr lang="en-US" sz="2400" b="1">
                <a:solidFill>
                  <a:srgbClr val="CC0000"/>
                </a:solidFill>
                <a:latin typeface="Arial Unicode MS" pitchFamily="34" charset="-128"/>
                <a:cs typeface="Times New Roman" pitchFamily="18" charset="0"/>
              </a:rPr>
              <a:t>Example 1</a:t>
            </a:r>
          </a:p>
        </p:txBody>
      </p:sp>
      <p:sp>
        <p:nvSpPr>
          <p:cNvPr id="218115"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Functional Dependencies</a:t>
            </a:r>
          </a:p>
        </p:txBody>
      </p:sp>
      <p:grpSp>
        <p:nvGrpSpPr>
          <p:cNvPr id="2" name="Group 166"/>
          <p:cNvGrpSpPr>
            <a:grpSpLocks/>
          </p:cNvGrpSpPr>
          <p:nvPr/>
        </p:nvGrpSpPr>
        <p:grpSpPr bwMode="auto">
          <a:xfrm>
            <a:off x="542925" y="4267200"/>
            <a:ext cx="1063625" cy="381000"/>
            <a:chOff x="0" y="0"/>
            <a:chExt cx="627" cy="480"/>
          </a:xfrm>
        </p:grpSpPr>
        <p:sp>
          <p:nvSpPr>
            <p:cNvPr id="218279" name="Rectangle 167"/>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0-321-32132-1</a:t>
              </a:r>
            </a:p>
            <a:p>
              <a:pPr eaLnBrk="0" hangingPunct="0">
                <a:spcBef>
                  <a:spcPct val="0"/>
                </a:spcBef>
              </a:pPr>
              <a:endParaRPr lang="en-US" b="0">
                <a:solidFill>
                  <a:schemeClr val="tx1"/>
                </a:solidFill>
                <a:latin typeface="Times New Roman" pitchFamily="18" charset="0"/>
              </a:endParaRPr>
            </a:p>
          </p:txBody>
        </p:sp>
        <p:sp>
          <p:nvSpPr>
            <p:cNvPr id="218280" name="Rectangle 168"/>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3" name="Group 169"/>
          <p:cNvGrpSpPr>
            <a:grpSpLocks/>
          </p:cNvGrpSpPr>
          <p:nvPr/>
        </p:nvGrpSpPr>
        <p:grpSpPr bwMode="auto">
          <a:xfrm>
            <a:off x="1606550" y="4267200"/>
            <a:ext cx="881063" cy="381000"/>
            <a:chOff x="627" y="0"/>
            <a:chExt cx="598" cy="480"/>
          </a:xfrm>
        </p:grpSpPr>
        <p:sp>
          <p:nvSpPr>
            <p:cNvPr id="218282" name="Rectangle 170"/>
            <p:cNvSpPr>
              <a:spLocks noChangeArrowheads="1"/>
            </p:cNvSpPr>
            <p:nvPr/>
          </p:nvSpPr>
          <p:spPr bwMode="auto">
            <a:xfrm>
              <a:off x="65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Balloon</a:t>
              </a:r>
            </a:p>
            <a:p>
              <a:pPr eaLnBrk="0" hangingPunct="0">
                <a:spcBef>
                  <a:spcPct val="0"/>
                </a:spcBef>
              </a:pPr>
              <a:endParaRPr lang="en-US" b="0">
                <a:solidFill>
                  <a:schemeClr val="tx1"/>
                </a:solidFill>
                <a:latin typeface="Times New Roman" pitchFamily="18" charset="0"/>
              </a:endParaRPr>
            </a:p>
          </p:txBody>
        </p:sp>
        <p:sp>
          <p:nvSpPr>
            <p:cNvPr id="218283" name="Rectangle 171"/>
            <p:cNvSpPr>
              <a:spLocks noChangeArrowheads="1"/>
            </p:cNvSpPr>
            <p:nvPr/>
          </p:nvSpPr>
          <p:spPr bwMode="auto">
            <a:xfrm>
              <a:off x="627" y="0"/>
              <a:ext cx="598" cy="480"/>
            </a:xfrm>
            <a:prstGeom prst="rect">
              <a:avLst/>
            </a:prstGeom>
            <a:noFill/>
            <a:ln w="7">
              <a:solidFill>
                <a:srgbClr val="A0A0A0"/>
              </a:solidFill>
              <a:miter lim="800000"/>
              <a:headEnd/>
              <a:tailEnd/>
            </a:ln>
            <a:effectLst/>
          </p:spPr>
          <p:txBody>
            <a:bodyPr/>
            <a:lstStyle/>
            <a:p>
              <a:endParaRPr lang="en-US"/>
            </a:p>
          </p:txBody>
        </p:sp>
      </p:grpSp>
      <p:grpSp>
        <p:nvGrpSpPr>
          <p:cNvPr id="4" name="Group 178"/>
          <p:cNvGrpSpPr>
            <a:grpSpLocks/>
          </p:cNvGrpSpPr>
          <p:nvPr/>
        </p:nvGrpSpPr>
        <p:grpSpPr bwMode="auto">
          <a:xfrm>
            <a:off x="2484438" y="4267200"/>
            <a:ext cx="706437" cy="381000"/>
            <a:chOff x="4381" y="0"/>
            <a:chExt cx="382" cy="480"/>
          </a:xfrm>
        </p:grpSpPr>
        <p:sp>
          <p:nvSpPr>
            <p:cNvPr id="218291" name="Rectangle 179"/>
            <p:cNvSpPr>
              <a:spLocks noChangeArrowheads="1"/>
            </p:cNvSpPr>
            <p:nvPr/>
          </p:nvSpPr>
          <p:spPr bwMode="auto">
            <a:xfrm>
              <a:off x="4410" y="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8292" name="Rectangle 180"/>
            <p:cNvSpPr>
              <a:spLocks noChangeArrowheads="1"/>
            </p:cNvSpPr>
            <p:nvPr/>
          </p:nvSpPr>
          <p:spPr bwMode="auto">
            <a:xfrm>
              <a:off x="4381" y="0"/>
              <a:ext cx="382" cy="480"/>
            </a:xfrm>
            <a:prstGeom prst="rect">
              <a:avLst/>
            </a:prstGeom>
            <a:noFill/>
            <a:ln w="7">
              <a:solidFill>
                <a:srgbClr val="A0A0A0"/>
              </a:solidFill>
              <a:miter lim="800000"/>
              <a:headEnd/>
              <a:tailEnd/>
            </a:ln>
            <a:effectLst/>
          </p:spPr>
          <p:txBody>
            <a:bodyPr/>
            <a:lstStyle/>
            <a:p>
              <a:endParaRPr lang="en-US"/>
            </a:p>
          </p:txBody>
        </p:sp>
      </p:grpSp>
      <p:grpSp>
        <p:nvGrpSpPr>
          <p:cNvPr id="5" name="Group 181"/>
          <p:cNvGrpSpPr>
            <a:grpSpLocks/>
          </p:cNvGrpSpPr>
          <p:nvPr/>
        </p:nvGrpSpPr>
        <p:grpSpPr bwMode="auto">
          <a:xfrm>
            <a:off x="542925" y="4648200"/>
            <a:ext cx="1063625" cy="381000"/>
            <a:chOff x="0" y="1440"/>
            <a:chExt cx="627" cy="480"/>
          </a:xfrm>
        </p:grpSpPr>
        <p:sp>
          <p:nvSpPr>
            <p:cNvPr id="218294" name="Rectangle 182"/>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0-55-123456-9</a:t>
              </a:r>
            </a:p>
            <a:p>
              <a:pPr eaLnBrk="0" hangingPunct="0">
                <a:spcBef>
                  <a:spcPct val="0"/>
                </a:spcBef>
              </a:pPr>
              <a:endParaRPr lang="en-US" b="0">
                <a:solidFill>
                  <a:schemeClr val="tx1"/>
                </a:solidFill>
                <a:latin typeface="Times New Roman" pitchFamily="18" charset="0"/>
              </a:endParaRPr>
            </a:p>
          </p:txBody>
        </p:sp>
        <p:sp>
          <p:nvSpPr>
            <p:cNvPr id="218295" name="Rectangle 183"/>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6" name="Group 184"/>
          <p:cNvGrpSpPr>
            <a:grpSpLocks/>
          </p:cNvGrpSpPr>
          <p:nvPr/>
        </p:nvGrpSpPr>
        <p:grpSpPr bwMode="auto">
          <a:xfrm>
            <a:off x="1606550" y="4648200"/>
            <a:ext cx="881063" cy="381000"/>
            <a:chOff x="627" y="1440"/>
            <a:chExt cx="598" cy="480"/>
          </a:xfrm>
        </p:grpSpPr>
        <p:sp>
          <p:nvSpPr>
            <p:cNvPr id="218297" name="Rectangle 185"/>
            <p:cNvSpPr>
              <a:spLocks noChangeArrowheads="1"/>
            </p:cNvSpPr>
            <p:nvPr/>
          </p:nvSpPr>
          <p:spPr bwMode="auto">
            <a:xfrm>
              <a:off x="65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Main Street</a:t>
              </a:r>
            </a:p>
            <a:p>
              <a:pPr eaLnBrk="0" hangingPunct="0">
                <a:spcBef>
                  <a:spcPct val="0"/>
                </a:spcBef>
              </a:pPr>
              <a:endParaRPr lang="en-US" b="0">
                <a:solidFill>
                  <a:schemeClr val="tx1"/>
                </a:solidFill>
                <a:latin typeface="Times New Roman" pitchFamily="18" charset="0"/>
              </a:endParaRPr>
            </a:p>
          </p:txBody>
        </p:sp>
        <p:sp>
          <p:nvSpPr>
            <p:cNvPr id="218298" name="Rectangle 186"/>
            <p:cNvSpPr>
              <a:spLocks noChangeArrowheads="1"/>
            </p:cNvSpPr>
            <p:nvPr/>
          </p:nvSpPr>
          <p:spPr bwMode="auto">
            <a:xfrm>
              <a:off x="627" y="1440"/>
              <a:ext cx="598" cy="480"/>
            </a:xfrm>
            <a:prstGeom prst="rect">
              <a:avLst/>
            </a:prstGeom>
            <a:noFill/>
            <a:ln w="7">
              <a:solidFill>
                <a:srgbClr val="A0A0A0"/>
              </a:solidFill>
              <a:miter lim="800000"/>
              <a:headEnd/>
              <a:tailEnd/>
            </a:ln>
            <a:effectLst/>
          </p:spPr>
          <p:txBody>
            <a:bodyPr/>
            <a:lstStyle/>
            <a:p>
              <a:endParaRPr lang="en-US"/>
            </a:p>
          </p:txBody>
        </p:sp>
      </p:grpSp>
      <p:grpSp>
        <p:nvGrpSpPr>
          <p:cNvPr id="7" name="Group 193"/>
          <p:cNvGrpSpPr>
            <a:grpSpLocks/>
          </p:cNvGrpSpPr>
          <p:nvPr/>
        </p:nvGrpSpPr>
        <p:grpSpPr bwMode="auto">
          <a:xfrm>
            <a:off x="2484438" y="4648200"/>
            <a:ext cx="706437" cy="381000"/>
            <a:chOff x="4381" y="1440"/>
            <a:chExt cx="382" cy="480"/>
          </a:xfrm>
        </p:grpSpPr>
        <p:sp>
          <p:nvSpPr>
            <p:cNvPr id="218306" name="Rectangle 194"/>
            <p:cNvSpPr>
              <a:spLocks noChangeArrowheads="1"/>
            </p:cNvSpPr>
            <p:nvPr/>
          </p:nvSpPr>
          <p:spPr bwMode="auto">
            <a:xfrm>
              <a:off x="4410" y="144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$22.95</a:t>
              </a:r>
            </a:p>
            <a:p>
              <a:pPr eaLnBrk="0" hangingPunct="0">
                <a:spcBef>
                  <a:spcPct val="0"/>
                </a:spcBef>
              </a:pPr>
              <a:endParaRPr lang="en-US" b="0">
                <a:solidFill>
                  <a:schemeClr val="tx1"/>
                </a:solidFill>
                <a:latin typeface="Times New Roman" pitchFamily="18" charset="0"/>
              </a:endParaRPr>
            </a:p>
          </p:txBody>
        </p:sp>
        <p:sp>
          <p:nvSpPr>
            <p:cNvPr id="218307" name="Rectangle 195"/>
            <p:cNvSpPr>
              <a:spLocks noChangeArrowheads="1"/>
            </p:cNvSpPr>
            <p:nvPr/>
          </p:nvSpPr>
          <p:spPr bwMode="auto">
            <a:xfrm>
              <a:off x="4381" y="1440"/>
              <a:ext cx="382" cy="480"/>
            </a:xfrm>
            <a:prstGeom prst="rect">
              <a:avLst/>
            </a:prstGeom>
            <a:noFill/>
            <a:ln w="7">
              <a:solidFill>
                <a:srgbClr val="A0A0A0"/>
              </a:solidFill>
              <a:miter lim="800000"/>
              <a:headEnd/>
              <a:tailEnd/>
            </a:ln>
            <a:effectLst/>
          </p:spPr>
          <p:txBody>
            <a:bodyPr/>
            <a:lstStyle/>
            <a:p>
              <a:endParaRPr lang="en-US"/>
            </a:p>
          </p:txBody>
        </p:sp>
      </p:grpSp>
      <p:grpSp>
        <p:nvGrpSpPr>
          <p:cNvPr id="8" name="Group 196"/>
          <p:cNvGrpSpPr>
            <a:grpSpLocks/>
          </p:cNvGrpSpPr>
          <p:nvPr/>
        </p:nvGrpSpPr>
        <p:grpSpPr bwMode="auto">
          <a:xfrm>
            <a:off x="542925" y="5029200"/>
            <a:ext cx="1063625" cy="381000"/>
            <a:chOff x="0" y="2400"/>
            <a:chExt cx="627" cy="480"/>
          </a:xfrm>
        </p:grpSpPr>
        <p:sp>
          <p:nvSpPr>
            <p:cNvPr id="218309" name="Rectangle 197"/>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0-123-45678-0</a:t>
              </a:r>
            </a:p>
            <a:p>
              <a:pPr eaLnBrk="0" hangingPunct="0">
                <a:spcBef>
                  <a:spcPct val="0"/>
                </a:spcBef>
              </a:pPr>
              <a:endParaRPr lang="en-US" b="0">
                <a:solidFill>
                  <a:schemeClr val="tx1"/>
                </a:solidFill>
                <a:latin typeface="Times New Roman" pitchFamily="18" charset="0"/>
              </a:endParaRPr>
            </a:p>
          </p:txBody>
        </p:sp>
        <p:sp>
          <p:nvSpPr>
            <p:cNvPr id="218310" name="Rectangle 198"/>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9" name="Group 199"/>
          <p:cNvGrpSpPr>
            <a:grpSpLocks/>
          </p:cNvGrpSpPr>
          <p:nvPr/>
        </p:nvGrpSpPr>
        <p:grpSpPr bwMode="auto">
          <a:xfrm>
            <a:off x="1606550" y="5029200"/>
            <a:ext cx="881063" cy="381000"/>
            <a:chOff x="627" y="2400"/>
            <a:chExt cx="598" cy="480"/>
          </a:xfrm>
        </p:grpSpPr>
        <p:sp>
          <p:nvSpPr>
            <p:cNvPr id="218312" name="Rectangle 200"/>
            <p:cNvSpPr>
              <a:spLocks noChangeArrowheads="1"/>
            </p:cNvSpPr>
            <p:nvPr/>
          </p:nvSpPr>
          <p:spPr bwMode="auto">
            <a:xfrm>
              <a:off x="65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Ulysses</a:t>
              </a:r>
            </a:p>
            <a:p>
              <a:pPr eaLnBrk="0" hangingPunct="0">
                <a:spcBef>
                  <a:spcPct val="0"/>
                </a:spcBef>
              </a:pPr>
              <a:endParaRPr lang="en-US" b="0">
                <a:solidFill>
                  <a:schemeClr val="tx1"/>
                </a:solidFill>
                <a:latin typeface="Times New Roman" pitchFamily="18" charset="0"/>
              </a:endParaRPr>
            </a:p>
          </p:txBody>
        </p:sp>
        <p:sp>
          <p:nvSpPr>
            <p:cNvPr id="218313" name="Rectangle 201"/>
            <p:cNvSpPr>
              <a:spLocks noChangeArrowheads="1"/>
            </p:cNvSpPr>
            <p:nvPr/>
          </p:nvSpPr>
          <p:spPr bwMode="auto">
            <a:xfrm>
              <a:off x="627" y="2400"/>
              <a:ext cx="598" cy="480"/>
            </a:xfrm>
            <a:prstGeom prst="rect">
              <a:avLst/>
            </a:prstGeom>
            <a:noFill/>
            <a:ln w="7">
              <a:solidFill>
                <a:srgbClr val="A0A0A0"/>
              </a:solidFill>
              <a:miter lim="800000"/>
              <a:headEnd/>
              <a:tailEnd/>
            </a:ln>
            <a:effectLst/>
          </p:spPr>
          <p:txBody>
            <a:bodyPr/>
            <a:lstStyle/>
            <a:p>
              <a:endParaRPr lang="en-US"/>
            </a:p>
          </p:txBody>
        </p:sp>
      </p:grpSp>
      <p:grpSp>
        <p:nvGrpSpPr>
          <p:cNvPr id="10" name="Group 208"/>
          <p:cNvGrpSpPr>
            <a:grpSpLocks/>
          </p:cNvGrpSpPr>
          <p:nvPr/>
        </p:nvGrpSpPr>
        <p:grpSpPr bwMode="auto">
          <a:xfrm>
            <a:off x="2484438" y="5029200"/>
            <a:ext cx="706437" cy="381000"/>
            <a:chOff x="4381" y="2400"/>
            <a:chExt cx="382" cy="480"/>
          </a:xfrm>
        </p:grpSpPr>
        <p:sp>
          <p:nvSpPr>
            <p:cNvPr id="218321" name="Rectangle 209"/>
            <p:cNvSpPr>
              <a:spLocks noChangeArrowheads="1"/>
            </p:cNvSpPr>
            <p:nvPr/>
          </p:nvSpPr>
          <p:spPr bwMode="auto">
            <a:xfrm>
              <a:off x="4410" y="240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$34.00</a:t>
              </a:r>
            </a:p>
            <a:p>
              <a:pPr eaLnBrk="0" hangingPunct="0">
                <a:spcBef>
                  <a:spcPct val="0"/>
                </a:spcBef>
              </a:pPr>
              <a:endParaRPr lang="en-US" b="0">
                <a:solidFill>
                  <a:schemeClr val="tx1"/>
                </a:solidFill>
                <a:latin typeface="Times New Roman" pitchFamily="18" charset="0"/>
              </a:endParaRPr>
            </a:p>
          </p:txBody>
        </p:sp>
        <p:sp>
          <p:nvSpPr>
            <p:cNvPr id="218322" name="Rectangle 210"/>
            <p:cNvSpPr>
              <a:spLocks noChangeArrowheads="1"/>
            </p:cNvSpPr>
            <p:nvPr/>
          </p:nvSpPr>
          <p:spPr bwMode="auto">
            <a:xfrm>
              <a:off x="4381" y="2400"/>
              <a:ext cx="382" cy="480"/>
            </a:xfrm>
            <a:prstGeom prst="rect">
              <a:avLst/>
            </a:prstGeom>
            <a:noFill/>
            <a:ln w="7">
              <a:solidFill>
                <a:srgbClr val="A0A0A0"/>
              </a:solidFill>
              <a:miter lim="800000"/>
              <a:headEnd/>
              <a:tailEnd/>
            </a:ln>
            <a:effectLst/>
          </p:spPr>
          <p:txBody>
            <a:bodyPr/>
            <a:lstStyle/>
            <a:p>
              <a:endParaRPr lang="en-US"/>
            </a:p>
          </p:txBody>
        </p:sp>
      </p:grpSp>
      <p:grpSp>
        <p:nvGrpSpPr>
          <p:cNvPr id="11" name="Group 211"/>
          <p:cNvGrpSpPr>
            <a:grpSpLocks/>
          </p:cNvGrpSpPr>
          <p:nvPr/>
        </p:nvGrpSpPr>
        <p:grpSpPr bwMode="auto">
          <a:xfrm>
            <a:off x="542925" y="5410200"/>
            <a:ext cx="1063625" cy="381000"/>
            <a:chOff x="0" y="2880"/>
            <a:chExt cx="627" cy="480"/>
          </a:xfrm>
        </p:grpSpPr>
        <p:sp>
          <p:nvSpPr>
            <p:cNvPr id="218324" name="Rectangle 212"/>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1-22-233700-0</a:t>
              </a:r>
            </a:p>
            <a:p>
              <a:pPr eaLnBrk="0" hangingPunct="0">
                <a:spcBef>
                  <a:spcPct val="0"/>
                </a:spcBef>
              </a:pPr>
              <a:endParaRPr lang="en-US" b="0">
                <a:solidFill>
                  <a:schemeClr val="tx1"/>
                </a:solidFill>
                <a:latin typeface="Times New Roman" pitchFamily="18" charset="0"/>
              </a:endParaRPr>
            </a:p>
          </p:txBody>
        </p:sp>
        <p:sp>
          <p:nvSpPr>
            <p:cNvPr id="218325" name="Rectangle 213"/>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12" name="Group 214"/>
          <p:cNvGrpSpPr>
            <a:grpSpLocks/>
          </p:cNvGrpSpPr>
          <p:nvPr/>
        </p:nvGrpSpPr>
        <p:grpSpPr bwMode="auto">
          <a:xfrm>
            <a:off x="1606550" y="5410200"/>
            <a:ext cx="881063" cy="381000"/>
            <a:chOff x="627" y="2880"/>
            <a:chExt cx="598" cy="480"/>
          </a:xfrm>
        </p:grpSpPr>
        <p:sp>
          <p:nvSpPr>
            <p:cNvPr id="218327" name="Rectangle 215"/>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Visual Basic</a:t>
              </a:r>
            </a:p>
            <a:p>
              <a:pPr eaLnBrk="0" hangingPunct="0">
                <a:spcBef>
                  <a:spcPct val="0"/>
                </a:spcBef>
              </a:pPr>
              <a:endParaRPr lang="en-US" b="0">
                <a:solidFill>
                  <a:schemeClr val="tx1"/>
                </a:solidFill>
                <a:latin typeface="Times New Roman" pitchFamily="18" charset="0"/>
              </a:endParaRPr>
            </a:p>
          </p:txBody>
        </p:sp>
        <p:sp>
          <p:nvSpPr>
            <p:cNvPr id="218328" name="Rectangle 216"/>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13" name="Group 223"/>
          <p:cNvGrpSpPr>
            <a:grpSpLocks/>
          </p:cNvGrpSpPr>
          <p:nvPr/>
        </p:nvGrpSpPr>
        <p:grpSpPr bwMode="auto">
          <a:xfrm>
            <a:off x="2484438" y="5410200"/>
            <a:ext cx="706437" cy="381000"/>
            <a:chOff x="4381" y="2880"/>
            <a:chExt cx="382" cy="480"/>
          </a:xfrm>
        </p:grpSpPr>
        <p:sp>
          <p:nvSpPr>
            <p:cNvPr id="218336" name="Rectangle 224"/>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$25.00</a:t>
              </a:r>
            </a:p>
            <a:p>
              <a:pPr eaLnBrk="0" hangingPunct="0">
                <a:spcBef>
                  <a:spcPct val="0"/>
                </a:spcBef>
              </a:pPr>
              <a:endParaRPr lang="en-US" b="0">
                <a:solidFill>
                  <a:schemeClr val="tx1"/>
                </a:solidFill>
                <a:latin typeface="Times New Roman" pitchFamily="18" charset="0"/>
              </a:endParaRPr>
            </a:p>
          </p:txBody>
        </p:sp>
        <p:sp>
          <p:nvSpPr>
            <p:cNvPr id="218337" name="Rectangle 225"/>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grpSp>
        <p:nvGrpSpPr>
          <p:cNvPr id="14" name="Group 226"/>
          <p:cNvGrpSpPr>
            <a:grpSpLocks/>
          </p:cNvGrpSpPr>
          <p:nvPr/>
        </p:nvGrpSpPr>
        <p:grpSpPr bwMode="auto">
          <a:xfrm>
            <a:off x="539750" y="3886200"/>
            <a:ext cx="1063625" cy="381000"/>
            <a:chOff x="0" y="2880"/>
            <a:chExt cx="627" cy="480"/>
          </a:xfrm>
        </p:grpSpPr>
        <p:sp>
          <p:nvSpPr>
            <p:cNvPr id="218339" name="Rectangle 227"/>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ISBN</a:t>
              </a:r>
            </a:p>
            <a:p>
              <a:pPr eaLnBrk="0" hangingPunct="0">
                <a:spcBef>
                  <a:spcPct val="0"/>
                </a:spcBef>
              </a:pPr>
              <a:endParaRPr lang="en-US" sz="1200">
                <a:solidFill>
                  <a:schemeClr val="tx1"/>
                </a:solidFill>
                <a:latin typeface="Times New Roman" pitchFamily="18" charset="0"/>
              </a:endParaRPr>
            </a:p>
          </p:txBody>
        </p:sp>
        <p:sp>
          <p:nvSpPr>
            <p:cNvPr id="218340" name="Rectangle 228"/>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15" name="Group 229"/>
          <p:cNvGrpSpPr>
            <a:grpSpLocks/>
          </p:cNvGrpSpPr>
          <p:nvPr/>
        </p:nvGrpSpPr>
        <p:grpSpPr bwMode="auto">
          <a:xfrm>
            <a:off x="1603375" y="3886200"/>
            <a:ext cx="881063" cy="381000"/>
            <a:chOff x="627" y="2880"/>
            <a:chExt cx="598" cy="480"/>
          </a:xfrm>
        </p:grpSpPr>
        <p:sp>
          <p:nvSpPr>
            <p:cNvPr id="218342" name="Rectangle 230"/>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Title</a:t>
              </a:r>
            </a:p>
            <a:p>
              <a:pPr eaLnBrk="0" hangingPunct="0">
                <a:spcBef>
                  <a:spcPct val="0"/>
                </a:spcBef>
              </a:pPr>
              <a:endParaRPr lang="en-US" sz="1200">
                <a:solidFill>
                  <a:schemeClr val="tx1"/>
                </a:solidFill>
                <a:latin typeface="Times New Roman" pitchFamily="18" charset="0"/>
              </a:endParaRPr>
            </a:p>
          </p:txBody>
        </p:sp>
        <p:sp>
          <p:nvSpPr>
            <p:cNvPr id="218343" name="Rectangle 231"/>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16" name="Group 238"/>
          <p:cNvGrpSpPr>
            <a:grpSpLocks/>
          </p:cNvGrpSpPr>
          <p:nvPr/>
        </p:nvGrpSpPr>
        <p:grpSpPr bwMode="auto">
          <a:xfrm>
            <a:off x="2482850" y="3886200"/>
            <a:ext cx="706438" cy="381000"/>
            <a:chOff x="4381" y="2880"/>
            <a:chExt cx="382" cy="480"/>
          </a:xfrm>
        </p:grpSpPr>
        <p:sp>
          <p:nvSpPr>
            <p:cNvPr id="218351" name="Rectangle 239"/>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Price</a:t>
              </a:r>
            </a:p>
            <a:p>
              <a:pPr eaLnBrk="0" hangingPunct="0">
                <a:spcBef>
                  <a:spcPct val="0"/>
                </a:spcBef>
              </a:pPr>
              <a:endParaRPr lang="en-US" sz="1200">
                <a:solidFill>
                  <a:schemeClr val="tx1"/>
                </a:solidFill>
                <a:latin typeface="Times New Roman" pitchFamily="18" charset="0"/>
              </a:endParaRPr>
            </a:p>
          </p:txBody>
        </p:sp>
        <p:sp>
          <p:nvSpPr>
            <p:cNvPr id="218352" name="Rectangle 240"/>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sp>
        <p:nvSpPr>
          <p:cNvPr id="218353" name="Rectangle 241"/>
          <p:cNvSpPr>
            <a:spLocks noChangeArrowheads="1"/>
          </p:cNvSpPr>
          <p:nvPr/>
        </p:nvSpPr>
        <p:spPr bwMode="auto">
          <a:xfrm>
            <a:off x="3429000" y="3810000"/>
            <a:ext cx="5334000" cy="2133600"/>
          </a:xfrm>
          <a:prstGeom prst="rect">
            <a:avLst/>
          </a:prstGeom>
          <a:noFill/>
          <a:ln w="9525">
            <a:noFill/>
            <a:miter lim="800000"/>
            <a:headEnd/>
            <a:tailEnd/>
          </a:ln>
          <a:effectLst/>
        </p:spPr>
        <p:txBody>
          <a:bodyPr/>
          <a:lstStyle/>
          <a:p>
            <a:pPr marL="609600" indent="-609600" algn="just"/>
            <a:r>
              <a:rPr lang="en-US" sz="2000">
                <a:solidFill>
                  <a:schemeClr val="tx1"/>
                </a:solidFill>
                <a:latin typeface="Arial Unicode MS" pitchFamily="34" charset="-128"/>
                <a:cs typeface="Times New Roman" pitchFamily="18" charset="0"/>
              </a:rPr>
              <a:t>Table Scheme: {ISBN, Title, Price}</a:t>
            </a:r>
          </a:p>
          <a:p>
            <a:pPr marL="609600" indent="-609600" algn="just"/>
            <a:r>
              <a:rPr lang="en-US" sz="2000">
                <a:solidFill>
                  <a:schemeClr val="tx1"/>
                </a:solidFill>
                <a:latin typeface="Arial Unicode MS" pitchFamily="34" charset="-128"/>
                <a:cs typeface="Times New Roman" pitchFamily="18" charset="0"/>
              </a:rPr>
              <a:t>Functional Dependencies: {ISBN} </a:t>
            </a:r>
            <a:r>
              <a:rPr lang="en-US" sz="2000">
                <a:solidFill>
                  <a:schemeClr val="tx1"/>
                </a:solidFill>
                <a:latin typeface="Arial Unicode MS" pitchFamily="34" charset="-128"/>
                <a:cs typeface="Times New Roman" pitchFamily="18" charset="0"/>
                <a:sym typeface="Wingdings" pitchFamily="2" charset="2"/>
              </a:rPr>
              <a:t> {Title}</a:t>
            </a:r>
          </a:p>
          <a:p>
            <a:pPr marL="609600" indent="-609600" algn="just"/>
            <a:r>
              <a:rPr lang="en-US" sz="2000">
                <a:solidFill>
                  <a:schemeClr val="tx1"/>
                </a:solidFill>
                <a:latin typeface="Arial Unicode MS" pitchFamily="34" charset="-128"/>
                <a:cs typeface="Times New Roman" pitchFamily="18" charset="0"/>
                <a:sym typeface="Wingdings" pitchFamily="2" charset="2"/>
              </a:rPr>
              <a:t>				    {ISBN}  {Price}</a:t>
            </a:r>
            <a:endParaRPr lang="en-US" sz="2000">
              <a:solidFill>
                <a:schemeClr val="tx1"/>
              </a:solidFill>
              <a:latin typeface="Arial Unicode MS" pitchFamily="34" charset="-128"/>
              <a:cs typeface="Times New Roman" pitchFamily="18" charset="0"/>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a:xfrm>
            <a:off x="304800" y="1143000"/>
            <a:ext cx="8001000" cy="457200"/>
          </a:xfrm>
        </p:spPr>
        <p:txBody>
          <a:bodyPr/>
          <a:lstStyle/>
          <a:p>
            <a:pPr marL="609600" indent="-609600" algn="just">
              <a:buFontTx/>
              <a:buNone/>
            </a:pPr>
            <a:r>
              <a:rPr lang="en-US" sz="2400" b="1">
                <a:solidFill>
                  <a:srgbClr val="CC0000"/>
                </a:solidFill>
                <a:latin typeface="Arial Unicode MS" pitchFamily="34" charset="-128"/>
                <a:cs typeface="Times New Roman" pitchFamily="18" charset="0"/>
              </a:rPr>
              <a:t>Example 2</a:t>
            </a:r>
          </a:p>
        </p:txBody>
      </p:sp>
      <p:sp>
        <p:nvSpPr>
          <p:cNvPr id="220163"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Functional Dependencies</a:t>
            </a:r>
          </a:p>
        </p:txBody>
      </p:sp>
      <p:grpSp>
        <p:nvGrpSpPr>
          <p:cNvPr id="2" name="Group 4"/>
          <p:cNvGrpSpPr>
            <a:grpSpLocks/>
          </p:cNvGrpSpPr>
          <p:nvPr/>
        </p:nvGrpSpPr>
        <p:grpSpPr bwMode="auto">
          <a:xfrm>
            <a:off x="228600" y="1981200"/>
            <a:ext cx="679450" cy="304800"/>
            <a:chOff x="0" y="0"/>
            <a:chExt cx="627" cy="480"/>
          </a:xfrm>
        </p:grpSpPr>
        <p:sp>
          <p:nvSpPr>
            <p:cNvPr id="220165" name="Rectangle 5"/>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a:t>
              </a:r>
            </a:p>
            <a:p>
              <a:pPr eaLnBrk="0" hangingPunct="0">
                <a:spcBef>
                  <a:spcPct val="0"/>
                </a:spcBef>
              </a:pPr>
              <a:endParaRPr lang="en-US" b="0">
                <a:solidFill>
                  <a:schemeClr val="tx1"/>
                </a:solidFill>
                <a:latin typeface="Times New Roman" pitchFamily="18" charset="0"/>
              </a:endParaRPr>
            </a:p>
          </p:txBody>
        </p:sp>
        <p:sp>
          <p:nvSpPr>
            <p:cNvPr id="220166" name="Rectangle 6"/>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3" name="Group 7"/>
          <p:cNvGrpSpPr>
            <a:grpSpLocks/>
          </p:cNvGrpSpPr>
          <p:nvPr/>
        </p:nvGrpSpPr>
        <p:grpSpPr bwMode="auto">
          <a:xfrm>
            <a:off x="901700" y="1981200"/>
            <a:ext cx="987425" cy="304800"/>
            <a:chOff x="627" y="0"/>
            <a:chExt cx="598" cy="480"/>
          </a:xfrm>
        </p:grpSpPr>
        <p:sp>
          <p:nvSpPr>
            <p:cNvPr id="220168" name="Rectangle 8"/>
            <p:cNvSpPr>
              <a:spLocks noChangeArrowheads="1"/>
            </p:cNvSpPr>
            <p:nvPr/>
          </p:nvSpPr>
          <p:spPr bwMode="auto">
            <a:xfrm>
              <a:off x="65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Big House</a:t>
              </a:r>
            </a:p>
            <a:p>
              <a:pPr eaLnBrk="0" hangingPunct="0">
                <a:spcBef>
                  <a:spcPct val="0"/>
                </a:spcBef>
              </a:pPr>
              <a:endParaRPr lang="en-US" b="0">
                <a:solidFill>
                  <a:schemeClr val="tx1"/>
                </a:solidFill>
                <a:latin typeface="Times New Roman" pitchFamily="18" charset="0"/>
              </a:endParaRPr>
            </a:p>
          </p:txBody>
        </p:sp>
        <p:sp>
          <p:nvSpPr>
            <p:cNvPr id="220169" name="Rectangle 9"/>
            <p:cNvSpPr>
              <a:spLocks noChangeArrowheads="1"/>
            </p:cNvSpPr>
            <p:nvPr/>
          </p:nvSpPr>
          <p:spPr bwMode="auto">
            <a:xfrm>
              <a:off x="627" y="0"/>
              <a:ext cx="598" cy="480"/>
            </a:xfrm>
            <a:prstGeom prst="rect">
              <a:avLst/>
            </a:prstGeom>
            <a:noFill/>
            <a:ln w="7">
              <a:solidFill>
                <a:srgbClr val="A0A0A0"/>
              </a:solidFill>
              <a:miter lim="800000"/>
              <a:headEnd/>
              <a:tailEnd/>
            </a:ln>
            <a:effectLst/>
          </p:spPr>
          <p:txBody>
            <a:bodyPr/>
            <a:lstStyle/>
            <a:p>
              <a:endParaRPr lang="en-US"/>
            </a:p>
          </p:txBody>
        </p:sp>
      </p:grpSp>
      <p:grpSp>
        <p:nvGrpSpPr>
          <p:cNvPr id="4" name="Group 10"/>
          <p:cNvGrpSpPr>
            <a:grpSpLocks/>
          </p:cNvGrpSpPr>
          <p:nvPr/>
        </p:nvGrpSpPr>
        <p:grpSpPr bwMode="auto">
          <a:xfrm>
            <a:off x="1889125" y="1981200"/>
            <a:ext cx="1143000" cy="304800"/>
            <a:chOff x="4381" y="0"/>
            <a:chExt cx="382" cy="480"/>
          </a:xfrm>
        </p:grpSpPr>
        <p:sp>
          <p:nvSpPr>
            <p:cNvPr id="220171" name="Rectangle 11"/>
            <p:cNvSpPr>
              <a:spLocks noChangeArrowheads="1"/>
            </p:cNvSpPr>
            <p:nvPr/>
          </p:nvSpPr>
          <p:spPr bwMode="auto">
            <a:xfrm>
              <a:off x="4410" y="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999-999-9999</a:t>
              </a:r>
            </a:p>
          </p:txBody>
        </p:sp>
        <p:sp>
          <p:nvSpPr>
            <p:cNvPr id="220172" name="Rectangle 12"/>
            <p:cNvSpPr>
              <a:spLocks noChangeArrowheads="1"/>
            </p:cNvSpPr>
            <p:nvPr/>
          </p:nvSpPr>
          <p:spPr bwMode="auto">
            <a:xfrm>
              <a:off x="4381" y="0"/>
              <a:ext cx="382" cy="480"/>
            </a:xfrm>
            <a:prstGeom prst="rect">
              <a:avLst/>
            </a:prstGeom>
            <a:noFill/>
            <a:ln w="7">
              <a:solidFill>
                <a:srgbClr val="A0A0A0"/>
              </a:solidFill>
              <a:miter lim="800000"/>
              <a:headEnd/>
              <a:tailEnd/>
            </a:ln>
            <a:effectLst/>
          </p:spPr>
          <p:txBody>
            <a:bodyPr/>
            <a:lstStyle/>
            <a:p>
              <a:endParaRPr lang="en-US"/>
            </a:p>
          </p:txBody>
        </p:sp>
      </p:grpSp>
      <p:grpSp>
        <p:nvGrpSpPr>
          <p:cNvPr id="5" name="Group 13"/>
          <p:cNvGrpSpPr>
            <a:grpSpLocks/>
          </p:cNvGrpSpPr>
          <p:nvPr/>
        </p:nvGrpSpPr>
        <p:grpSpPr bwMode="auto">
          <a:xfrm>
            <a:off x="228600" y="2286000"/>
            <a:ext cx="679450" cy="304800"/>
            <a:chOff x="0" y="1440"/>
            <a:chExt cx="627" cy="480"/>
          </a:xfrm>
        </p:grpSpPr>
        <p:sp>
          <p:nvSpPr>
            <p:cNvPr id="220174" name="Rectangle 14"/>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a:t>
              </a:r>
            </a:p>
            <a:p>
              <a:pPr eaLnBrk="0" hangingPunct="0">
                <a:spcBef>
                  <a:spcPct val="0"/>
                </a:spcBef>
              </a:pPr>
              <a:endParaRPr lang="en-US" b="0">
                <a:solidFill>
                  <a:schemeClr val="tx1"/>
                </a:solidFill>
                <a:latin typeface="Times New Roman" pitchFamily="18" charset="0"/>
              </a:endParaRPr>
            </a:p>
          </p:txBody>
        </p:sp>
        <p:sp>
          <p:nvSpPr>
            <p:cNvPr id="220175" name="Rectangle 15"/>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6" name="Group 16"/>
          <p:cNvGrpSpPr>
            <a:grpSpLocks/>
          </p:cNvGrpSpPr>
          <p:nvPr/>
        </p:nvGrpSpPr>
        <p:grpSpPr bwMode="auto">
          <a:xfrm>
            <a:off x="901700" y="2286000"/>
            <a:ext cx="987425" cy="304800"/>
            <a:chOff x="627" y="1440"/>
            <a:chExt cx="598" cy="480"/>
          </a:xfrm>
        </p:grpSpPr>
        <p:sp>
          <p:nvSpPr>
            <p:cNvPr id="220177" name="Rectangle 17"/>
            <p:cNvSpPr>
              <a:spLocks noChangeArrowheads="1"/>
            </p:cNvSpPr>
            <p:nvPr/>
          </p:nvSpPr>
          <p:spPr bwMode="auto">
            <a:xfrm>
              <a:off x="65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Small House</a:t>
              </a:r>
            </a:p>
            <a:p>
              <a:pPr eaLnBrk="0" hangingPunct="0">
                <a:spcBef>
                  <a:spcPct val="0"/>
                </a:spcBef>
              </a:pPr>
              <a:endParaRPr lang="en-US" b="0">
                <a:solidFill>
                  <a:schemeClr val="tx1"/>
                </a:solidFill>
                <a:latin typeface="Times New Roman" pitchFamily="18" charset="0"/>
              </a:endParaRPr>
            </a:p>
          </p:txBody>
        </p:sp>
        <p:sp>
          <p:nvSpPr>
            <p:cNvPr id="220178" name="Rectangle 18"/>
            <p:cNvSpPr>
              <a:spLocks noChangeArrowheads="1"/>
            </p:cNvSpPr>
            <p:nvPr/>
          </p:nvSpPr>
          <p:spPr bwMode="auto">
            <a:xfrm>
              <a:off x="627" y="1440"/>
              <a:ext cx="598" cy="480"/>
            </a:xfrm>
            <a:prstGeom prst="rect">
              <a:avLst/>
            </a:prstGeom>
            <a:noFill/>
            <a:ln w="7">
              <a:solidFill>
                <a:srgbClr val="A0A0A0"/>
              </a:solidFill>
              <a:miter lim="800000"/>
              <a:headEnd/>
              <a:tailEnd/>
            </a:ln>
            <a:effectLst/>
          </p:spPr>
          <p:txBody>
            <a:bodyPr/>
            <a:lstStyle/>
            <a:p>
              <a:endParaRPr lang="en-US"/>
            </a:p>
          </p:txBody>
        </p:sp>
      </p:grpSp>
      <p:grpSp>
        <p:nvGrpSpPr>
          <p:cNvPr id="7" name="Group 19"/>
          <p:cNvGrpSpPr>
            <a:grpSpLocks/>
          </p:cNvGrpSpPr>
          <p:nvPr/>
        </p:nvGrpSpPr>
        <p:grpSpPr bwMode="auto">
          <a:xfrm>
            <a:off x="1889125" y="2286000"/>
            <a:ext cx="1143000" cy="304800"/>
            <a:chOff x="4381" y="1440"/>
            <a:chExt cx="382" cy="480"/>
          </a:xfrm>
        </p:grpSpPr>
        <p:sp>
          <p:nvSpPr>
            <p:cNvPr id="220180" name="Rectangle 20"/>
            <p:cNvSpPr>
              <a:spLocks noChangeArrowheads="1"/>
            </p:cNvSpPr>
            <p:nvPr/>
          </p:nvSpPr>
          <p:spPr bwMode="auto">
            <a:xfrm>
              <a:off x="4410" y="144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123-456-7890</a:t>
              </a:r>
            </a:p>
            <a:p>
              <a:pPr eaLnBrk="0" hangingPunct="0">
                <a:spcBef>
                  <a:spcPct val="0"/>
                </a:spcBef>
              </a:pPr>
              <a:endParaRPr lang="en-US" b="0">
                <a:solidFill>
                  <a:schemeClr val="tx1"/>
                </a:solidFill>
                <a:latin typeface="Times New Roman" pitchFamily="18" charset="0"/>
              </a:endParaRPr>
            </a:p>
          </p:txBody>
        </p:sp>
        <p:sp>
          <p:nvSpPr>
            <p:cNvPr id="220181" name="Rectangle 21"/>
            <p:cNvSpPr>
              <a:spLocks noChangeArrowheads="1"/>
            </p:cNvSpPr>
            <p:nvPr/>
          </p:nvSpPr>
          <p:spPr bwMode="auto">
            <a:xfrm>
              <a:off x="4381" y="1440"/>
              <a:ext cx="382" cy="480"/>
            </a:xfrm>
            <a:prstGeom prst="rect">
              <a:avLst/>
            </a:prstGeom>
            <a:noFill/>
            <a:ln w="7">
              <a:solidFill>
                <a:srgbClr val="A0A0A0"/>
              </a:solidFill>
              <a:miter lim="800000"/>
              <a:headEnd/>
              <a:tailEnd/>
            </a:ln>
            <a:effectLst/>
          </p:spPr>
          <p:txBody>
            <a:bodyPr/>
            <a:lstStyle/>
            <a:p>
              <a:endParaRPr lang="en-US"/>
            </a:p>
          </p:txBody>
        </p:sp>
      </p:grpSp>
      <p:grpSp>
        <p:nvGrpSpPr>
          <p:cNvPr id="8" name="Group 22"/>
          <p:cNvGrpSpPr>
            <a:grpSpLocks/>
          </p:cNvGrpSpPr>
          <p:nvPr/>
        </p:nvGrpSpPr>
        <p:grpSpPr bwMode="auto">
          <a:xfrm>
            <a:off x="228600" y="2590800"/>
            <a:ext cx="679450" cy="304800"/>
            <a:chOff x="0" y="2400"/>
            <a:chExt cx="627" cy="480"/>
          </a:xfrm>
        </p:grpSpPr>
        <p:sp>
          <p:nvSpPr>
            <p:cNvPr id="220183" name="Rectangle 23"/>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a:t>
              </a:r>
            </a:p>
            <a:p>
              <a:pPr eaLnBrk="0" hangingPunct="0">
                <a:spcBef>
                  <a:spcPct val="0"/>
                </a:spcBef>
              </a:pPr>
              <a:endParaRPr lang="en-US" b="0">
                <a:solidFill>
                  <a:schemeClr val="tx1"/>
                </a:solidFill>
                <a:latin typeface="Times New Roman" pitchFamily="18" charset="0"/>
              </a:endParaRPr>
            </a:p>
          </p:txBody>
        </p:sp>
        <p:sp>
          <p:nvSpPr>
            <p:cNvPr id="220184" name="Rectangle 24"/>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9" name="Group 25"/>
          <p:cNvGrpSpPr>
            <a:grpSpLocks/>
          </p:cNvGrpSpPr>
          <p:nvPr/>
        </p:nvGrpSpPr>
        <p:grpSpPr bwMode="auto">
          <a:xfrm>
            <a:off x="901700" y="2590800"/>
            <a:ext cx="987425" cy="304800"/>
            <a:chOff x="627" y="2400"/>
            <a:chExt cx="598" cy="480"/>
          </a:xfrm>
        </p:grpSpPr>
        <p:sp>
          <p:nvSpPr>
            <p:cNvPr id="220186" name="Rectangle 26"/>
            <p:cNvSpPr>
              <a:spLocks noChangeArrowheads="1"/>
            </p:cNvSpPr>
            <p:nvPr/>
          </p:nvSpPr>
          <p:spPr bwMode="auto">
            <a:xfrm>
              <a:off x="65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Alpha Press</a:t>
              </a:r>
            </a:p>
            <a:p>
              <a:pPr eaLnBrk="0" hangingPunct="0">
                <a:spcBef>
                  <a:spcPct val="0"/>
                </a:spcBef>
              </a:pPr>
              <a:endParaRPr lang="en-US" b="0">
                <a:solidFill>
                  <a:schemeClr val="tx1"/>
                </a:solidFill>
                <a:latin typeface="Times New Roman" pitchFamily="18" charset="0"/>
              </a:endParaRPr>
            </a:p>
          </p:txBody>
        </p:sp>
        <p:sp>
          <p:nvSpPr>
            <p:cNvPr id="220187" name="Rectangle 27"/>
            <p:cNvSpPr>
              <a:spLocks noChangeArrowheads="1"/>
            </p:cNvSpPr>
            <p:nvPr/>
          </p:nvSpPr>
          <p:spPr bwMode="auto">
            <a:xfrm>
              <a:off x="627" y="2400"/>
              <a:ext cx="598" cy="480"/>
            </a:xfrm>
            <a:prstGeom prst="rect">
              <a:avLst/>
            </a:prstGeom>
            <a:noFill/>
            <a:ln w="7">
              <a:solidFill>
                <a:srgbClr val="A0A0A0"/>
              </a:solidFill>
              <a:miter lim="800000"/>
              <a:headEnd/>
              <a:tailEnd/>
            </a:ln>
            <a:effectLst/>
          </p:spPr>
          <p:txBody>
            <a:bodyPr/>
            <a:lstStyle/>
            <a:p>
              <a:endParaRPr lang="en-US"/>
            </a:p>
          </p:txBody>
        </p:sp>
      </p:grpSp>
      <p:grpSp>
        <p:nvGrpSpPr>
          <p:cNvPr id="10" name="Group 28"/>
          <p:cNvGrpSpPr>
            <a:grpSpLocks/>
          </p:cNvGrpSpPr>
          <p:nvPr/>
        </p:nvGrpSpPr>
        <p:grpSpPr bwMode="auto">
          <a:xfrm>
            <a:off x="1889125" y="2590800"/>
            <a:ext cx="1143000" cy="304800"/>
            <a:chOff x="4381" y="2400"/>
            <a:chExt cx="382" cy="480"/>
          </a:xfrm>
        </p:grpSpPr>
        <p:sp>
          <p:nvSpPr>
            <p:cNvPr id="220189" name="Rectangle 29"/>
            <p:cNvSpPr>
              <a:spLocks noChangeArrowheads="1"/>
            </p:cNvSpPr>
            <p:nvPr/>
          </p:nvSpPr>
          <p:spPr bwMode="auto">
            <a:xfrm>
              <a:off x="4410" y="2400"/>
              <a:ext cx="324"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111-111-1111</a:t>
              </a:r>
            </a:p>
            <a:p>
              <a:pPr eaLnBrk="0" hangingPunct="0">
                <a:spcBef>
                  <a:spcPct val="0"/>
                </a:spcBef>
              </a:pPr>
              <a:endParaRPr lang="en-US" b="0">
                <a:solidFill>
                  <a:schemeClr val="tx1"/>
                </a:solidFill>
                <a:latin typeface="Times New Roman" pitchFamily="18" charset="0"/>
              </a:endParaRPr>
            </a:p>
          </p:txBody>
        </p:sp>
        <p:sp>
          <p:nvSpPr>
            <p:cNvPr id="220190" name="Rectangle 30"/>
            <p:cNvSpPr>
              <a:spLocks noChangeArrowheads="1"/>
            </p:cNvSpPr>
            <p:nvPr/>
          </p:nvSpPr>
          <p:spPr bwMode="auto">
            <a:xfrm>
              <a:off x="4381" y="2400"/>
              <a:ext cx="382" cy="480"/>
            </a:xfrm>
            <a:prstGeom prst="rect">
              <a:avLst/>
            </a:prstGeom>
            <a:noFill/>
            <a:ln w="7">
              <a:solidFill>
                <a:srgbClr val="A0A0A0"/>
              </a:solidFill>
              <a:miter lim="800000"/>
              <a:headEnd/>
              <a:tailEnd/>
            </a:ln>
            <a:effectLst/>
          </p:spPr>
          <p:txBody>
            <a:bodyPr/>
            <a:lstStyle/>
            <a:p>
              <a:endParaRPr lang="en-US"/>
            </a:p>
          </p:txBody>
        </p:sp>
      </p:grpSp>
      <p:grpSp>
        <p:nvGrpSpPr>
          <p:cNvPr id="11" name="Group 40"/>
          <p:cNvGrpSpPr>
            <a:grpSpLocks/>
          </p:cNvGrpSpPr>
          <p:nvPr/>
        </p:nvGrpSpPr>
        <p:grpSpPr bwMode="auto">
          <a:xfrm>
            <a:off x="215900" y="1676400"/>
            <a:ext cx="679450" cy="304800"/>
            <a:chOff x="0" y="2880"/>
            <a:chExt cx="627" cy="480"/>
          </a:xfrm>
        </p:grpSpPr>
        <p:sp>
          <p:nvSpPr>
            <p:cNvPr id="220201" name="Rectangle 41"/>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PubID</a:t>
              </a:r>
            </a:p>
            <a:p>
              <a:pPr eaLnBrk="0" hangingPunct="0">
                <a:spcBef>
                  <a:spcPct val="0"/>
                </a:spcBef>
              </a:pPr>
              <a:endParaRPr lang="en-US" sz="1200">
                <a:solidFill>
                  <a:schemeClr val="tx1"/>
                </a:solidFill>
                <a:latin typeface="Times New Roman" pitchFamily="18" charset="0"/>
              </a:endParaRPr>
            </a:p>
          </p:txBody>
        </p:sp>
        <p:sp>
          <p:nvSpPr>
            <p:cNvPr id="220202" name="Rectangle 42"/>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12" name="Group 43"/>
          <p:cNvGrpSpPr>
            <a:grpSpLocks/>
          </p:cNvGrpSpPr>
          <p:nvPr/>
        </p:nvGrpSpPr>
        <p:grpSpPr bwMode="auto">
          <a:xfrm>
            <a:off x="898525" y="1676400"/>
            <a:ext cx="987425" cy="304800"/>
            <a:chOff x="627" y="2880"/>
            <a:chExt cx="598" cy="480"/>
          </a:xfrm>
        </p:grpSpPr>
        <p:sp>
          <p:nvSpPr>
            <p:cNvPr id="220204" name="Rectangle 44"/>
            <p:cNvSpPr>
              <a:spLocks noChangeArrowheads="1"/>
            </p:cNvSpPr>
            <p:nvPr/>
          </p:nvSpPr>
          <p:spPr bwMode="auto">
            <a:xfrm>
              <a:off x="65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PubName</a:t>
              </a:r>
            </a:p>
            <a:p>
              <a:pPr eaLnBrk="0" hangingPunct="0">
                <a:spcBef>
                  <a:spcPct val="0"/>
                </a:spcBef>
              </a:pPr>
              <a:endParaRPr lang="en-US" sz="1200">
                <a:solidFill>
                  <a:schemeClr val="tx1"/>
                </a:solidFill>
                <a:latin typeface="Times New Roman" pitchFamily="18" charset="0"/>
              </a:endParaRPr>
            </a:p>
          </p:txBody>
        </p:sp>
        <p:sp>
          <p:nvSpPr>
            <p:cNvPr id="220205" name="Rectangle 45"/>
            <p:cNvSpPr>
              <a:spLocks noChangeArrowheads="1"/>
            </p:cNvSpPr>
            <p:nvPr/>
          </p:nvSpPr>
          <p:spPr bwMode="auto">
            <a:xfrm>
              <a:off x="627" y="2880"/>
              <a:ext cx="598" cy="480"/>
            </a:xfrm>
            <a:prstGeom prst="rect">
              <a:avLst/>
            </a:prstGeom>
            <a:noFill/>
            <a:ln w="7">
              <a:solidFill>
                <a:srgbClr val="A0A0A0"/>
              </a:solidFill>
              <a:miter lim="800000"/>
              <a:headEnd/>
              <a:tailEnd/>
            </a:ln>
            <a:effectLst/>
          </p:spPr>
          <p:txBody>
            <a:bodyPr/>
            <a:lstStyle/>
            <a:p>
              <a:endParaRPr lang="en-US"/>
            </a:p>
          </p:txBody>
        </p:sp>
      </p:grpSp>
      <p:grpSp>
        <p:nvGrpSpPr>
          <p:cNvPr id="13" name="Group 46"/>
          <p:cNvGrpSpPr>
            <a:grpSpLocks/>
          </p:cNvGrpSpPr>
          <p:nvPr/>
        </p:nvGrpSpPr>
        <p:grpSpPr bwMode="auto">
          <a:xfrm>
            <a:off x="1887538" y="1676400"/>
            <a:ext cx="1143000" cy="304800"/>
            <a:chOff x="4381" y="2880"/>
            <a:chExt cx="382" cy="480"/>
          </a:xfrm>
        </p:grpSpPr>
        <p:sp>
          <p:nvSpPr>
            <p:cNvPr id="220207" name="Rectangle 47"/>
            <p:cNvSpPr>
              <a:spLocks noChangeArrowheads="1"/>
            </p:cNvSpPr>
            <p:nvPr/>
          </p:nvSpPr>
          <p:spPr bwMode="auto">
            <a:xfrm>
              <a:off x="4410" y="2880"/>
              <a:ext cx="324"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PubPhone</a:t>
              </a:r>
            </a:p>
            <a:p>
              <a:pPr eaLnBrk="0" hangingPunct="0">
                <a:spcBef>
                  <a:spcPct val="0"/>
                </a:spcBef>
              </a:pPr>
              <a:endParaRPr lang="en-US" sz="1200">
                <a:solidFill>
                  <a:schemeClr val="tx1"/>
                </a:solidFill>
                <a:latin typeface="Times New Roman" pitchFamily="18" charset="0"/>
              </a:endParaRPr>
            </a:p>
          </p:txBody>
        </p:sp>
        <p:sp>
          <p:nvSpPr>
            <p:cNvPr id="220208" name="Rectangle 48"/>
            <p:cNvSpPr>
              <a:spLocks noChangeArrowheads="1"/>
            </p:cNvSpPr>
            <p:nvPr/>
          </p:nvSpPr>
          <p:spPr bwMode="auto">
            <a:xfrm>
              <a:off x="4381" y="2880"/>
              <a:ext cx="382" cy="480"/>
            </a:xfrm>
            <a:prstGeom prst="rect">
              <a:avLst/>
            </a:prstGeom>
            <a:noFill/>
            <a:ln w="7">
              <a:solidFill>
                <a:srgbClr val="A0A0A0"/>
              </a:solidFill>
              <a:miter lim="800000"/>
              <a:headEnd/>
              <a:tailEnd/>
            </a:ln>
            <a:effectLst/>
          </p:spPr>
          <p:txBody>
            <a:bodyPr/>
            <a:lstStyle/>
            <a:p>
              <a:endParaRPr lang="en-US"/>
            </a:p>
          </p:txBody>
        </p:sp>
      </p:grpSp>
      <p:sp>
        <p:nvSpPr>
          <p:cNvPr id="220209" name="Rectangle 49"/>
          <p:cNvSpPr>
            <a:spLocks noChangeArrowheads="1"/>
          </p:cNvSpPr>
          <p:nvPr/>
        </p:nvSpPr>
        <p:spPr bwMode="auto">
          <a:xfrm>
            <a:off x="3200400" y="1524000"/>
            <a:ext cx="5791200" cy="1600200"/>
          </a:xfrm>
          <a:prstGeom prst="rect">
            <a:avLst/>
          </a:prstGeom>
          <a:noFill/>
          <a:ln w="9525">
            <a:noFill/>
            <a:miter lim="800000"/>
            <a:headEnd/>
            <a:tailEnd/>
          </a:ln>
          <a:effectLst/>
        </p:spPr>
        <p:txBody>
          <a:bodyPr/>
          <a:lstStyle/>
          <a:p>
            <a:pPr marL="609600" indent="-609600" algn="just"/>
            <a:r>
              <a:rPr lang="en-US" sz="2000">
                <a:solidFill>
                  <a:schemeClr val="tx1"/>
                </a:solidFill>
                <a:latin typeface="Arial Unicode MS" pitchFamily="34" charset="-128"/>
                <a:cs typeface="Times New Roman" pitchFamily="18" charset="0"/>
              </a:rPr>
              <a:t>Table Scheme: {PubID, PubName, PubPhone}</a:t>
            </a:r>
          </a:p>
          <a:p>
            <a:pPr marL="609600" indent="-609600" algn="just"/>
            <a:r>
              <a:rPr lang="en-US" sz="2000">
                <a:solidFill>
                  <a:schemeClr val="tx1"/>
                </a:solidFill>
                <a:latin typeface="Arial Unicode MS" pitchFamily="34" charset="-128"/>
                <a:cs typeface="Times New Roman" pitchFamily="18" charset="0"/>
              </a:rPr>
              <a:t>Functional Dependencies: {PubId} </a:t>
            </a:r>
            <a:r>
              <a:rPr lang="en-US" sz="2000">
                <a:solidFill>
                  <a:schemeClr val="tx1"/>
                </a:solidFill>
                <a:latin typeface="Arial Unicode MS" pitchFamily="34" charset="-128"/>
                <a:cs typeface="Times New Roman" pitchFamily="18" charset="0"/>
                <a:sym typeface="Wingdings" pitchFamily="2" charset="2"/>
              </a:rPr>
              <a:t> {PubPhone}</a:t>
            </a:r>
          </a:p>
          <a:p>
            <a:pPr marL="609600" indent="-609600" algn="just"/>
            <a:r>
              <a:rPr lang="en-US" sz="2000">
                <a:solidFill>
                  <a:schemeClr val="tx1"/>
                </a:solidFill>
                <a:latin typeface="Arial Unicode MS" pitchFamily="34" charset="-128"/>
                <a:cs typeface="Times New Roman" pitchFamily="18" charset="0"/>
                <a:sym typeface="Wingdings" pitchFamily="2" charset="2"/>
              </a:rPr>
              <a:t>				    {PubId}  {PubName}</a:t>
            </a:r>
          </a:p>
          <a:p>
            <a:pPr marL="609600" indent="-609600" algn="just"/>
            <a:r>
              <a:rPr lang="en-US" sz="2000">
                <a:solidFill>
                  <a:schemeClr val="tx1"/>
                </a:solidFill>
                <a:latin typeface="Arial Unicode MS" pitchFamily="34" charset="-128"/>
                <a:cs typeface="Times New Roman" pitchFamily="18" charset="0"/>
                <a:sym typeface="Wingdings" pitchFamily="2" charset="2"/>
              </a:rPr>
              <a:t>		     {PubName, PubPhone}  {PubID}</a:t>
            </a:r>
            <a:endParaRPr lang="en-US" sz="2000">
              <a:solidFill>
                <a:schemeClr val="tx1"/>
              </a:solidFill>
              <a:latin typeface="Arial Unicode MS" pitchFamily="34" charset="-128"/>
              <a:cs typeface="Times New Roman" pitchFamily="18" charset="0"/>
            </a:endParaRPr>
          </a:p>
        </p:txBody>
      </p:sp>
      <p:grpSp>
        <p:nvGrpSpPr>
          <p:cNvPr id="14" name="Group 50"/>
          <p:cNvGrpSpPr>
            <a:grpSpLocks/>
          </p:cNvGrpSpPr>
          <p:nvPr/>
        </p:nvGrpSpPr>
        <p:grpSpPr bwMode="auto">
          <a:xfrm>
            <a:off x="382588" y="3886200"/>
            <a:ext cx="663575" cy="304800"/>
            <a:chOff x="0" y="2880"/>
            <a:chExt cx="627" cy="480"/>
          </a:xfrm>
        </p:grpSpPr>
        <p:sp>
          <p:nvSpPr>
            <p:cNvPr id="220211" name="Rectangle 51"/>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AuID</a:t>
              </a:r>
            </a:p>
            <a:p>
              <a:pPr eaLnBrk="0" hangingPunct="0">
                <a:spcBef>
                  <a:spcPct val="0"/>
                </a:spcBef>
              </a:pPr>
              <a:endParaRPr lang="en-US" sz="1200">
                <a:solidFill>
                  <a:schemeClr val="tx1"/>
                </a:solidFill>
                <a:latin typeface="Times New Roman" pitchFamily="18" charset="0"/>
              </a:endParaRPr>
            </a:p>
          </p:txBody>
        </p:sp>
        <p:sp>
          <p:nvSpPr>
            <p:cNvPr id="220212" name="Rectangle 52"/>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15" name="Group 53"/>
          <p:cNvGrpSpPr>
            <a:grpSpLocks/>
          </p:cNvGrpSpPr>
          <p:nvPr/>
        </p:nvGrpSpPr>
        <p:grpSpPr bwMode="auto">
          <a:xfrm>
            <a:off x="1047750" y="3886200"/>
            <a:ext cx="911225" cy="304800"/>
            <a:chOff x="1549" y="2880"/>
            <a:chExt cx="548" cy="480"/>
          </a:xfrm>
        </p:grpSpPr>
        <p:sp>
          <p:nvSpPr>
            <p:cNvPr id="220214" name="Rectangle 54"/>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AuName</a:t>
              </a:r>
            </a:p>
            <a:p>
              <a:pPr eaLnBrk="0" hangingPunct="0">
                <a:spcBef>
                  <a:spcPct val="0"/>
                </a:spcBef>
              </a:pPr>
              <a:endParaRPr lang="en-US" sz="1200">
                <a:solidFill>
                  <a:schemeClr val="tx1"/>
                </a:solidFill>
                <a:latin typeface="Times New Roman" pitchFamily="18" charset="0"/>
              </a:endParaRPr>
            </a:p>
          </p:txBody>
        </p:sp>
        <p:sp>
          <p:nvSpPr>
            <p:cNvPr id="220215" name="Rectangle 55"/>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16" name="Group 56"/>
          <p:cNvGrpSpPr>
            <a:grpSpLocks/>
          </p:cNvGrpSpPr>
          <p:nvPr/>
        </p:nvGrpSpPr>
        <p:grpSpPr bwMode="auto">
          <a:xfrm>
            <a:off x="1962150" y="3886200"/>
            <a:ext cx="1087438" cy="304800"/>
            <a:chOff x="2097" y="2880"/>
            <a:chExt cx="598" cy="480"/>
          </a:xfrm>
        </p:grpSpPr>
        <p:sp>
          <p:nvSpPr>
            <p:cNvPr id="220217" name="Rectangle 57"/>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200">
                  <a:solidFill>
                    <a:schemeClr val="tx1"/>
                  </a:solidFill>
                  <a:latin typeface="Times New Roman" pitchFamily="18" charset="0"/>
                  <a:cs typeface="Times New Roman" pitchFamily="18" charset="0"/>
                </a:rPr>
                <a:t>AuPhone</a:t>
              </a:r>
            </a:p>
            <a:p>
              <a:pPr eaLnBrk="0" hangingPunct="0">
                <a:spcBef>
                  <a:spcPct val="0"/>
                </a:spcBef>
              </a:pPr>
              <a:endParaRPr lang="en-US" sz="1200">
                <a:solidFill>
                  <a:schemeClr val="tx1"/>
                </a:solidFill>
                <a:latin typeface="Times New Roman" pitchFamily="18" charset="0"/>
              </a:endParaRPr>
            </a:p>
          </p:txBody>
        </p:sp>
        <p:sp>
          <p:nvSpPr>
            <p:cNvPr id="220218" name="Rectangle 58"/>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17" name="Group 59"/>
          <p:cNvGrpSpPr>
            <a:grpSpLocks/>
          </p:cNvGrpSpPr>
          <p:nvPr/>
        </p:nvGrpSpPr>
        <p:grpSpPr bwMode="auto">
          <a:xfrm>
            <a:off x="382588" y="5715000"/>
            <a:ext cx="663575" cy="304800"/>
            <a:chOff x="0" y="2400"/>
            <a:chExt cx="627" cy="480"/>
          </a:xfrm>
        </p:grpSpPr>
        <p:sp>
          <p:nvSpPr>
            <p:cNvPr id="220220" name="Rectangle 60"/>
            <p:cNvSpPr>
              <a:spLocks noChangeArrowheads="1"/>
            </p:cNvSpPr>
            <p:nvPr/>
          </p:nvSpPr>
          <p:spPr bwMode="auto">
            <a:xfrm>
              <a:off x="29" y="240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a:t>
              </a:r>
              <a:endParaRPr lang="en-US" b="0">
                <a:solidFill>
                  <a:schemeClr val="tx1"/>
                </a:solidFill>
                <a:latin typeface="Times New Roman" pitchFamily="18" charset="0"/>
              </a:endParaRPr>
            </a:p>
          </p:txBody>
        </p:sp>
        <p:sp>
          <p:nvSpPr>
            <p:cNvPr id="220221" name="Rectangle 61"/>
            <p:cNvSpPr>
              <a:spLocks noChangeArrowheads="1"/>
            </p:cNvSpPr>
            <p:nvPr/>
          </p:nvSpPr>
          <p:spPr bwMode="auto">
            <a:xfrm>
              <a:off x="0" y="2400"/>
              <a:ext cx="627" cy="480"/>
            </a:xfrm>
            <a:prstGeom prst="rect">
              <a:avLst/>
            </a:prstGeom>
            <a:noFill/>
            <a:ln w="7">
              <a:solidFill>
                <a:srgbClr val="A0A0A0"/>
              </a:solidFill>
              <a:miter lim="800000"/>
              <a:headEnd/>
              <a:tailEnd/>
            </a:ln>
            <a:effectLst/>
          </p:spPr>
          <p:txBody>
            <a:bodyPr/>
            <a:lstStyle/>
            <a:p>
              <a:endParaRPr lang="en-US"/>
            </a:p>
          </p:txBody>
        </p:sp>
      </p:grpSp>
      <p:grpSp>
        <p:nvGrpSpPr>
          <p:cNvPr id="18" name="Group 62"/>
          <p:cNvGrpSpPr>
            <a:grpSpLocks/>
          </p:cNvGrpSpPr>
          <p:nvPr/>
        </p:nvGrpSpPr>
        <p:grpSpPr bwMode="auto">
          <a:xfrm>
            <a:off x="1049338" y="5715000"/>
            <a:ext cx="911225" cy="304800"/>
            <a:chOff x="1549" y="2400"/>
            <a:chExt cx="548" cy="480"/>
          </a:xfrm>
        </p:grpSpPr>
        <p:sp>
          <p:nvSpPr>
            <p:cNvPr id="220223" name="Rectangle 63"/>
            <p:cNvSpPr>
              <a:spLocks noChangeArrowheads="1"/>
            </p:cNvSpPr>
            <p:nvPr/>
          </p:nvSpPr>
          <p:spPr bwMode="auto">
            <a:xfrm>
              <a:off x="1578" y="240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Joyce</a:t>
              </a:r>
            </a:p>
            <a:p>
              <a:pPr eaLnBrk="0" hangingPunct="0">
                <a:spcBef>
                  <a:spcPct val="0"/>
                </a:spcBef>
              </a:pPr>
              <a:endParaRPr lang="en-US" b="0">
                <a:solidFill>
                  <a:schemeClr val="tx1"/>
                </a:solidFill>
                <a:latin typeface="Times New Roman" pitchFamily="18" charset="0"/>
              </a:endParaRPr>
            </a:p>
          </p:txBody>
        </p:sp>
        <p:sp>
          <p:nvSpPr>
            <p:cNvPr id="220224" name="Rectangle 64"/>
            <p:cNvSpPr>
              <a:spLocks noChangeArrowheads="1"/>
            </p:cNvSpPr>
            <p:nvPr/>
          </p:nvSpPr>
          <p:spPr bwMode="auto">
            <a:xfrm>
              <a:off x="1549" y="2400"/>
              <a:ext cx="548" cy="480"/>
            </a:xfrm>
            <a:prstGeom prst="rect">
              <a:avLst/>
            </a:prstGeom>
            <a:noFill/>
            <a:ln w="7">
              <a:solidFill>
                <a:srgbClr val="A0A0A0"/>
              </a:solidFill>
              <a:miter lim="800000"/>
              <a:headEnd/>
              <a:tailEnd/>
            </a:ln>
            <a:effectLst/>
          </p:spPr>
          <p:txBody>
            <a:bodyPr/>
            <a:lstStyle/>
            <a:p>
              <a:endParaRPr lang="en-US"/>
            </a:p>
          </p:txBody>
        </p:sp>
      </p:grpSp>
      <p:grpSp>
        <p:nvGrpSpPr>
          <p:cNvPr id="19" name="Group 65"/>
          <p:cNvGrpSpPr>
            <a:grpSpLocks/>
          </p:cNvGrpSpPr>
          <p:nvPr/>
        </p:nvGrpSpPr>
        <p:grpSpPr bwMode="auto">
          <a:xfrm>
            <a:off x="1960563" y="5715000"/>
            <a:ext cx="1087437" cy="304800"/>
            <a:chOff x="2097" y="2400"/>
            <a:chExt cx="598" cy="480"/>
          </a:xfrm>
        </p:grpSpPr>
        <p:sp>
          <p:nvSpPr>
            <p:cNvPr id="220226" name="Rectangle 66"/>
            <p:cNvSpPr>
              <a:spLocks noChangeArrowheads="1"/>
            </p:cNvSpPr>
            <p:nvPr/>
          </p:nvSpPr>
          <p:spPr bwMode="auto">
            <a:xfrm>
              <a:off x="2126" y="240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666-666-6666</a:t>
              </a:r>
            </a:p>
            <a:p>
              <a:pPr eaLnBrk="0" hangingPunct="0">
                <a:spcBef>
                  <a:spcPct val="0"/>
                </a:spcBef>
              </a:pPr>
              <a:endParaRPr lang="en-US" b="0">
                <a:solidFill>
                  <a:schemeClr val="tx1"/>
                </a:solidFill>
                <a:latin typeface="Times New Roman" pitchFamily="18" charset="0"/>
              </a:endParaRPr>
            </a:p>
          </p:txBody>
        </p:sp>
        <p:sp>
          <p:nvSpPr>
            <p:cNvPr id="220227" name="Rectangle 67"/>
            <p:cNvSpPr>
              <a:spLocks noChangeArrowheads="1"/>
            </p:cNvSpPr>
            <p:nvPr/>
          </p:nvSpPr>
          <p:spPr bwMode="auto">
            <a:xfrm>
              <a:off x="2097" y="2400"/>
              <a:ext cx="598" cy="480"/>
            </a:xfrm>
            <a:prstGeom prst="rect">
              <a:avLst/>
            </a:prstGeom>
            <a:noFill/>
            <a:ln w="7">
              <a:solidFill>
                <a:srgbClr val="A0A0A0"/>
              </a:solidFill>
              <a:miter lim="800000"/>
              <a:headEnd/>
              <a:tailEnd/>
            </a:ln>
            <a:effectLst/>
          </p:spPr>
          <p:txBody>
            <a:bodyPr/>
            <a:lstStyle/>
            <a:p>
              <a:endParaRPr lang="en-US"/>
            </a:p>
          </p:txBody>
        </p:sp>
      </p:grpSp>
      <p:grpSp>
        <p:nvGrpSpPr>
          <p:cNvPr id="20" name="Group 68"/>
          <p:cNvGrpSpPr>
            <a:grpSpLocks/>
          </p:cNvGrpSpPr>
          <p:nvPr/>
        </p:nvGrpSpPr>
        <p:grpSpPr bwMode="auto">
          <a:xfrm>
            <a:off x="382588" y="6019800"/>
            <a:ext cx="663575" cy="304800"/>
            <a:chOff x="0" y="2880"/>
            <a:chExt cx="627" cy="480"/>
          </a:xfrm>
        </p:grpSpPr>
        <p:sp>
          <p:nvSpPr>
            <p:cNvPr id="220229" name="Rectangle 69"/>
            <p:cNvSpPr>
              <a:spLocks noChangeArrowheads="1"/>
            </p:cNvSpPr>
            <p:nvPr/>
          </p:nvSpPr>
          <p:spPr bwMode="auto">
            <a:xfrm>
              <a:off x="29" y="288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7</a:t>
              </a:r>
              <a:endParaRPr lang="en-US" b="0">
                <a:solidFill>
                  <a:schemeClr val="tx1"/>
                </a:solidFill>
                <a:latin typeface="Times New Roman" pitchFamily="18" charset="0"/>
              </a:endParaRPr>
            </a:p>
          </p:txBody>
        </p:sp>
        <p:sp>
          <p:nvSpPr>
            <p:cNvPr id="220230" name="Rectangle 70"/>
            <p:cNvSpPr>
              <a:spLocks noChangeArrowheads="1"/>
            </p:cNvSpPr>
            <p:nvPr/>
          </p:nvSpPr>
          <p:spPr bwMode="auto">
            <a:xfrm>
              <a:off x="0" y="2880"/>
              <a:ext cx="627" cy="480"/>
            </a:xfrm>
            <a:prstGeom prst="rect">
              <a:avLst/>
            </a:prstGeom>
            <a:noFill/>
            <a:ln w="7">
              <a:solidFill>
                <a:srgbClr val="A0A0A0"/>
              </a:solidFill>
              <a:miter lim="800000"/>
              <a:headEnd/>
              <a:tailEnd/>
            </a:ln>
            <a:effectLst/>
          </p:spPr>
          <p:txBody>
            <a:bodyPr/>
            <a:lstStyle/>
            <a:p>
              <a:endParaRPr lang="en-US"/>
            </a:p>
          </p:txBody>
        </p:sp>
      </p:grpSp>
      <p:grpSp>
        <p:nvGrpSpPr>
          <p:cNvPr id="21" name="Group 71"/>
          <p:cNvGrpSpPr>
            <a:grpSpLocks/>
          </p:cNvGrpSpPr>
          <p:nvPr/>
        </p:nvGrpSpPr>
        <p:grpSpPr bwMode="auto">
          <a:xfrm>
            <a:off x="1049338" y="6019800"/>
            <a:ext cx="911225" cy="304800"/>
            <a:chOff x="1549" y="2880"/>
            <a:chExt cx="548" cy="480"/>
          </a:xfrm>
        </p:grpSpPr>
        <p:sp>
          <p:nvSpPr>
            <p:cNvPr id="220232" name="Rectangle 72"/>
            <p:cNvSpPr>
              <a:spLocks noChangeArrowheads="1"/>
            </p:cNvSpPr>
            <p:nvPr/>
          </p:nvSpPr>
          <p:spPr bwMode="auto">
            <a:xfrm>
              <a:off x="1578" y="288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Roman</a:t>
              </a:r>
            </a:p>
            <a:p>
              <a:pPr eaLnBrk="0" hangingPunct="0">
                <a:spcBef>
                  <a:spcPct val="0"/>
                </a:spcBef>
              </a:pPr>
              <a:endParaRPr lang="en-US" b="0">
                <a:solidFill>
                  <a:schemeClr val="tx1"/>
                </a:solidFill>
                <a:latin typeface="Times New Roman" pitchFamily="18" charset="0"/>
              </a:endParaRPr>
            </a:p>
          </p:txBody>
        </p:sp>
        <p:sp>
          <p:nvSpPr>
            <p:cNvPr id="220233" name="Rectangle 73"/>
            <p:cNvSpPr>
              <a:spLocks noChangeArrowheads="1"/>
            </p:cNvSpPr>
            <p:nvPr/>
          </p:nvSpPr>
          <p:spPr bwMode="auto">
            <a:xfrm>
              <a:off x="1549" y="2880"/>
              <a:ext cx="548" cy="480"/>
            </a:xfrm>
            <a:prstGeom prst="rect">
              <a:avLst/>
            </a:prstGeom>
            <a:noFill/>
            <a:ln w="7">
              <a:solidFill>
                <a:srgbClr val="A0A0A0"/>
              </a:solidFill>
              <a:miter lim="800000"/>
              <a:headEnd/>
              <a:tailEnd/>
            </a:ln>
            <a:effectLst/>
          </p:spPr>
          <p:txBody>
            <a:bodyPr/>
            <a:lstStyle/>
            <a:p>
              <a:endParaRPr lang="en-US"/>
            </a:p>
          </p:txBody>
        </p:sp>
      </p:grpSp>
      <p:grpSp>
        <p:nvGrpSpPr>
          <p:cNvPr id="22" name="Group 74"/>
          <p:cNvGrpSpPr>
            <a:grpSpLocks/>
          </p:cNvGrpSpPr>
          <p:nvPr/>
        </p:nvGrpSpPr>
        <p:grpSpPr bwMode="auto">
          <a:xfrm>
            <a:off x="1960563" y="6019800"/>
            <a:ext cx="1087437" cy="304800"/>
            <a:chOff x="2097" y="2880"/>
            <a:chExt cx="598" cy="480"/>
          </a:xfrm>
        </p:grpSpPr>
        <p:sp>
          <p:nvSpPr>
            <p:cNvPr id="220235" name="Rectangle 75"/>
            <p:cNvSpPr>
              <a:spLocks noChangeArrowheads="1"/>
            </p:cNvSpPr>
            <p:nvPr/>
          </p:nvSpPr>
          <p:spPr bwMode="auto">
            <a:xfrm>
              <a:off x="2126" y="288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444-444-4444</a:t>
              </a:r>
            </a:p>
            <a:p>
              <a:pPr eaLnBrk="0" hangingPunct="0">
                <a:spcBef>
                  <a:spcPct val="0"/>
                </a:spcBef>
              </a:pPr>
              <a:endParaRPr lang="en-US" b="0">
                <a:solidFill>
                  <a:schemeClr val="tx1"/>
                </a:solidFill>
                <a:latin typeface="Times New Roman" pitchFamily="18" charset="0"/>
              </a:endParaRPr>
            </a:p>
          </p:txBody>
        </p:sp>
        <p:sp>
          <p:nvSpPr>
            <p:cNvPr id="220236" name="Rectangle 76"/>
            <p:cNvSpPr>
              <a:spLocks noChangeArrowheads="1"/>
            </p:cNvSpPr>
            <p:nvPr/>
          </p:nvSpPr>
          <p:spPr bwMode="auto">
            <a:xfrm>
              <a:off x="2097" y="2880"/>
              <a:ext cx="598" cy="480"/>
            </a:xfrm>
            <a:prstGeom prst="rect">
              <a:avLst/>
            </a:prstGeom>
            <a:noFill/>
            <a:ln w="7">
              <a:solidFill>
                <a:srgbClr val="A0A0A0"/>
              </a:solidFill>
              <a:miter lim="800000"/>
              <a:headEnd/>
              <a:tailEnd/>
            </a:ln>
            <a:effectLst/>
          </p:spPr>
          <p:txBody>
            <a:bodyPr/>
            <a:lstStyle/>
            <a:p>
              <a:endParaRPr lang="en-US"/>
            </a:p>
          </p:txBody>
        </p:sp>
      </p:grpSp>
      <p:grpSp>
        <p:nvGrpSpPr>
          <p:cNvPr id="23" name="Group 77"/>
          <p:cNvGrpSpPr>
            <a:grpSpLocks/>
          </p:cNvGrpSpPr>
          <p:nvPr/>
        </p:nvGrpSpPr>
        <p:grpSpPr bwMode="auto">
          <a:xfrm>
            <a:off x="382588" y="5410200"/>
            <a:ext cx="663575" cy="304800"/>
            <a:chOff x="0" y="1440"/>
            <a:chExt cx="627" cy="480"/>
          </a:xfrm>
        </p:grpSpPr>
        <p:sp>
          <p:nvSpPr>
            <p:cNvPr id="220238" name="Rectangle 78"/>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5</a:t>
              </a:r>
              <a:endParaRPr lang="en-US" b="0">
                <a:solidFill>
                  <a:schemeClr val="tx1"/>
                </a:solidFill>
                <a:latin typeface="Times New Roman" pitchFamily="18" charset="0"/>
              </a:endParaRPr>
            </a:p>
          </p:txBody>
        </p:sp>
        <p:sp>
          <p:nvSpPr>
            <p:cNvPr id="220239" name="Rectangle 79"/>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24" name="Group 80"/>
          <p:cNvGrpSpPr>
            <a:grpSpLocks/>
          </p:cNvGrpSpPr>
          <p:nvPr/>
        </p:nvGrpSpPr>
        <p:grpSpPr bwMode="auto">
          <a:xfrm>
            <a:off x="1049338" y="5410200"/>
            <a:ext cx="911225" cy="304800"/>
            <a:chOff x="1549" y="1440"/>
            <a:chExt cx="548" cy="480"/>
          </a:xfrm>
        </p:grpSpPr>
        <p:sp>
          <p:nvSpPr>
            <p:cNvPr id="220241" name="Rectangle 81"/>
            <p:cNvSpPr>
              <a:spLocks noChangeArrowheads="1"/>
            </p:cNvSpPr>
            <p:nvPr/>
          </p:nvSpPr>
          <p:spPr bwMode="auto">
            <a:xfrm>
              <a:off x="1578" y="144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Smith</a:t>
              </a:r>
            </a:p>
            <a:p>
              <a:pPr eaLnBrk="0" hangingPunct="0">
                <a:spcBef>
                  <a:spcPct val="0"/>
                </a:spcBef>
              </a:pPr>
              <a:endParaRPr lang="en-US" b="0">
                <a:solidFill>
                  <a:schemeClr val="tx1"/>
                </a:solidFill>
                <a:latin typeface="Times New Roman" pitchFamily="18" charset="0"/>
              </a:endParaRPr>
            </a:p>
          </p:txBody>
        </p:sp>
        <p:sp>
          <p:nvSpPr>
            <p:cNvPr id="220242" name="Rectangle 82"/>
            <p:cNvSpPr>
              <a:spLocks noChangeArrowheads="1"/>
            </p:cNvSpPr>
            <p:nvPr/>
          </p:nvSpPr>
          <p:spPr bwMode="auto">
            <a:xfrm>
              <a:off x="1549" y="1440"/>
              <a:ext cx="548" cy="480"/>
            </a:xfrm>
            <a:prstGeom prst="rect">
              <a:avLst/>
            </a:prstGeom>
            <a:noFill/>
            <a:ln w="7">
              <a:solidFill>
                <a:srgbClr val="A0A0A0"/>
              </a:solidFill>
              <a:miter lim="800000"/>
              <a:headEnd/>
              <a:tailEnd/>
            </a:ln>
            <a:effectLst/>
          </p:spPr>
          <p:txBody>
            <a:bodyPr/>
            <a:lstStyle/>
            <a:p>
              <a:endParaRPr lang="en-US"/>
            </a:p>
          </p:txBody>
        </p:sp>
      </p:grpSp>
      <p:grpSp>
        <p:nvGrpSpPr>
          <p:cNvPr id="25" name="Group 83"/>
          <p:cNvGrpSpPr>
            <a:grpSpLocks/>
          </p:cNvGrpSpPr>
          <p:nvPr/>
        </p:nvGrpSpPr>
        <p:grpSpPr bwMode="auto">
          <a:xfrm>
            <a:off x="1960563" y="5410200"/>
            <a:ext cx="1087437" cy="304800"/>
            <a:chOff x="2097" y="1440"/>
            <a:chExt cx="598" cy="480"/>
          </a:xfrm>
        </p:grpSpPr>
        <p:sp>
          <p:nvSpPr>
            <p:cNvPr id="220244" name="Rectangle 84"/>
            <p:cNvSpPr>
              <a:spLocks noChangeArrowheads="1"/>
            </p:cNvSpPr>
            <p:nvPr/>
          </p:nvSpPr>
          <p:spPr bwMode="auto">
            <a:xfrm>
              <a:off x="212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654-223-3455</a:t>
              </a:r>
            </a:p>
            <a:p>
              <a:pPr eaLnBrk="0" hangingPunct="0">
                <a:spcBef>
                  <a:spcPct val="0"/>
                </a:spcBef>
              </a:pPr>
              <a:endParaRPr lang="en-US" b="0">
                <a:solidFill>
                  <a:schemeClr val="tx1"/>
                </a:solidFill>
                <a:latin typeface="Times New Roman" pitchFamily="18" charset="0"/>
              </a:endParaRPr>
            </a:p>
          </p:txBody>
        </p:sp>
        <p:sp>
          <p:nvSpPr>
            <p:cNvPr id="220245" name="Rectangle 85"/>
            <p:cNvSpPr>
              <a:spLocks noChangeArrowheads="1"/>
            </p:cNvSpPr>
            <p:nvPr/>
          </p:nvSpPr>
          <p:spPr bwMode="auto">
            <a:xfrm>
              <a:off x="2097" y="1440"/>
              <a:ext cx="598" cy="480"/>
            </a:xfrm>
            <a:prstGeom prst="rect">
              <a:avLst/>
            </a:prstGeom>
            <a:noFill/>
            <a:ln w="7">
              <a:solidFill>
                <a:srgbClr val="A0A0A0"/>
              </a:solidFill>
              <a:miter lim="800000"/>
              <a:headEnd/>
              <a:tailEnd/>
            </a:ln>
            <a:effectLst/>
          </p:spPr>
          <p:txBody>
            <a:bodyPr/>
            <a:lstStyle/>
            <a:p>
              <a:endParaRPr lang="en-US"/>
            </a:p>
          </p:txBody>
        </p:sp>
      </p:grpSp>
      <p:grpSp>
        <p:nvGrpSpPr>
          <p:cNvPr id="26" name="Group 86"/>
          <p:cNvGrpSpPr>
            <a:grpSpLocks/>
          </p:cNvGrpSpPr>
          <p:nvPr/>
        </p:nvGrpSpPr>
        <p:grpSpPr bwMode="auto">
          <a:xfrm>
            <a:off x="381000" y="5105400"/>
            <a:ext cx="663575" cy="304800"/>
            <a:chOff x="0" y="1440"/>
            <a:chExt cx="627" cy="480"/>
          </a:xfrm>
        </p:grpSpPr>
        <p:sp>
          <p:nvSpPr>
            <p:cNvPr id="220247" name="Rectangle 87"/>
            <p:cNvSpPr>
              <a:spLocks noChangeArrowheads="1"/>
            </p:cNvSpPr>
            <p:nvPr/>
          </p:nvSpPr>
          <p:spPr bwMode="auto">
            <a:xfrm>
              <a:off x="29" y="144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4</a:t>
              </a:r>
              <a:endParaRPr lang="en-US" b="0">
                <a:solidFill>
                  <a:schemeClr val="tx1"/>
                </a:solidFill>
                <a:latin typeface="Times New Roman" pitchFamily="18" charset="0"/>
              </a:endParaRPr>
            </a:p>
          </p:txBody>
        </p:sp>
        <p:sp>
          <p:nvSpPr>
            <p:cNvPr id="220248" name="Rectangle 88"/>
            <p:cNvSpPr>
              <a:spLocks noChangeArrowheads="1"/>
            </p:cNvSpPr>
            <p:nvPr/>
          </p:nvSpPr>
          <p:spPr bwMode="auto">
            <a:xfrm>
              <a:off x="0" y="1440"/>
              <a:ext cx="627" cy="480"/>
            </a:xfrm>
            <a:prstGeom prst="rect">
              <a:avLst/>
            </a:prstGeom>
            <a:noFill/>
            <a:ln w="7">
              <a:solidFill>
                <a:srgbClr val="A0A0A0"/>
              </a:solidFill>
              <a:miter lim="800000"/>
              <a:headEnd/>
              <a:tailEnd/>
            </a:ln>
            <a:effectLst/>
          </p:spPr>
          <p:txBody>
            <a:bodyPr/>
            <a:lstStyle/>
            <a:p>
              <a:endParaRPr lang="en-US"/>
            </a:p>
          </p:txBody>
        </p:sp>
      </p:grpSp>
      <p:grpSp>
        <p:nvGrpSpPr>
          <p:cNvPr id="27" name="Group 89"/>
          <p:cNvGrpSpPr>
            <a:grpSpLocks/>
          </p:cNvGrpSpPr>
          <p:nvPr/>
        </p:nvGrpSpPr>
        <p:grpSpPr bwMode="auto">
          <a:xfrm>
            <a:off x="1047750" y="5105400"/>
            <a:ext cx="911225" cy="304800"/>
            <a:chOff x="1549" y="1440"/>
            <a:chExt cx="548" cy="480"/>
          </a:xfrm>
        </p:grpSpPr>
        <p:sp>
          <p:nvSpPr>
            <p:cNvPr id="220250" name="Rectangle 90"/>
            <p:cNvSpPr>
              <a:spLocks noChangeArrowheads="1"/>
            </p:cNvSpPr>
            <p:nvPr/>
          </p:nvSpPr>
          <p:spPr bwMode="auto">
            <a:xfrm>
              <a:off x="1578" y="144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Jones</a:t>
              </a:r>
            </a:p>
            <a:p>
              <a:pPr eaLnBrk="0" hangingPunct="0">
                <a:spcBef>
                  <a:spcPct val="0"/>
                </a:spcBef>
              </a:pPr>
              <a:endParaRPr lang="en-US" b="0">
                <a:solidFill>
                  <a:schemeClr val="tx1"/>
                </a:solidFill>
                <a:latin typeface="Times New Roman" pitchFamily="18" charset="0"/>
              </a:endParaRPr>
            </a:p>
          </p:txBody>
        </p:sp>
        <p:sp>
          <p:nvSpPr>
            <p:cNvPr id="220251" name="Rectangle 91"/>
            <p:cNvSpPr>
              <a:spLocks noChangeArrowheads="1"/>
            </p:cNvSpPr>
            <p:nvPr/>
          </p:nvSpPr>
          <p:spPr bwMode="auto">
            <a:xfrm>
              <a:off x="1549" y="1440"/>
              <a:ext cx="548" cy="480"/>
            </a:xfrm>
            <a:prstGeom prst="rect">
              <a:avLst/>
            </a:prstGeom>
            <a:noFill/>
            <a:ln w="7">
              <a:solidFill>
                <a:srgbClr val="A0A0A0"/>
              </a:solidFill>
              <a:miter lim="800000"/>
              <a:headEnd/>
              <a:tailEnd/>
            </a:ln>
            <a:effectLst/>
          </p:spPr>
          <p:txBody>
            <a:bodyPr/>
            <a:lstStyle/>
            <a:p>
              <a:endParaRPr lang="en-US"/>
            </a:p>
          </p:txBody>
        </p:sp>
      </p:grpSp>
      <p:grpSp>
        <p:nvGrpSpPr>
          <p:cNvPr id="28" name="Group 92"/>
          <p:cNvGrpSpPr>
            <a:grpSpLocks/>
          </p:cNvGrpSpPr>
          <p:nvPr/>
        </p:nvGrpSpPr>
        <p:grpSpPr bwMode="auto">
          <a:xfrm>
            <a:off x="1958975" y="5105400"/>
            <a:ext cx="1087438" cy="304800"/>
            <a:chOff x="2097" y="1440"/>
            <a:chExt cx="598" cy="480"/>
          </a:xfrm>
        </p:grpSpPr>
        <p:sp>
          <p:nvSpPr>
            <p:cNvPr id="220253" name="Rectangle 93"/>
            <p:cNvSpPr>
              <a:spLocks noChangeArrowheads="1"/>
            </p:cNvSpPr>
            <p:nvPr/>
          </p:nvSpPr>
          <p:spPr bwMode="auto">
            <a:xfrm>
              <a:off x="2126" y="144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123-333-3333</a:t>
              </a:r>
              <a:endParaRPr lang="en-US" b="0">
                <a:solidFill>
                  <a:schemeClr val="tx1"/>
                </a:solidFill>
                <a:latin typeface="Times New Roman" pitchFamily="18" charset="0"/>
              </a:endParaRPr>
            </a:p>
          </p:txBody>
        </p:sp>
        <p:sp>
          <p:nvSpPr>
            <p:cNvPr id="220254" name="Rectangle 94"/>
            <p:cNvSpPr>
              <a:spLocks noChangeArrowheads="1"/>
            </p:cNvSpPr>
            <p:nvPr/>
          </p:nvSpPr>
          <p:spPr bwMode="auto">
            <a:xfrm>
              <a:off x="2097" y="1440"/>
              <a:ext cx="598" cy="480"/>
            </a:xfrm>
            <a:prstGeom prst="rect">
              <a:avLst/>
            </a:prstGeom>
            <a:noFill/>
            <a:ln w="7">
              <a:solidFill>
                <a:srgbClr val="A0A0A0"/>
              </a:solidFill>
              <a:miter lim="800000"/>
              <a:headEnd/>
              <a:tailEnd/>
            </a:ln>
            <a:effectLst/>
          </p:spPr>
          <p:txBody>
            <a:bodyPr/>
            <a:lstStyle/>
            <a:p>
              <a:endParaRPr lang="en-US"/>
            </a:p>
          </p:txBody>
        </p:sp>
      </p:grpSp>
      <p:grpSp>
        <p:nvGrpSpPr>
          <p:cNvPr id="29" name="Group 95"/>
          <p:cNvGrpSpPr>
            <a:grpSpLocks/>
          </p:cNvGrpSpPr>
          <p:nvPr/>
        </p:nvGrpSpPr>
        <p:grpSpPr bwMode="auto">
          <a:xfrm>
            <a:off x="382588" y="4800600"/>
            <a:ext cx="663575" cy="304800"/>
            <a:chOff x="0" y="0"/>
            <a:chExt cx="627" cy="480"/>
          </a:xfrm>
        </p:grpSpPr>
        <p:sp>
          <p:nvSpPr>
            <p:cNvPr id="220256" name="Rectangle 96"/>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a:t>
              </a:r>
              <a:endParaRPr lang="en-US" b="0">
                <a:solidFill>
                  <a:schemeClr val="tx1"/>
                </a:solidFill>
                <a:latin typeface="Times New Roman" pitchFamily="18" charset="0"/>
              </a:endParaRPr>
            </a:p>
          </p:txBody>
        </p:sp>
        <p:sp>
          <p:nvSpPr>
            <p:cNvPr id="220257" name="Rectangle 97"/>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30" name="Group 98"/>
          <p:cNvGrpSpPr>
            <a:grpSpLocks/>
          </p:cNvGrpSpPr>
          <p:nvPr/>
        </p:nvGrpSpPr>
        <p:grpSpPr bwMode="auto">
          <a:xfrm>
            <a:off x="1049338" y="4800600"/>
            <a:ext cx="911225" cy="304800"/>
            <a:chOff x="1549" y="0"/>
            <a:chExt cx="548" cy="480"/>
          </a:xfrm>
        </p:grpSpPr>
        <p:sp>
          <p:nvSpPr>
            <p:cNvPr id="220259" name="Rectangle 99"/>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Grumpy</a:t>
              </a:r>
              <a:endParaRPr lang="en-US" b="0">
                <a:solidFill>
                  <a:schemeClr val="tx1"/>
                </a:solidFill>
                <a:latin typeface="Times New Roman" pitchFamily="18" charset="0"/>
              </a:endParaRPr>
            </a:p>
          </p:txBody>
        </p:sp>
        <p:sp>
          <p:nvSpPr>
            <p:cNvPr id="220260" name="Rectangle 100"/>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31" name="Group 101"/>
          <p:cNvGrpSpPr>
            <a:grpSpLocks/>
          </p:cNvGrpSpPr>
          <p:nvPr/>
        </p:nvGrpSpPr>
        <p:grpSpPr bwMode="auto">
          <a:xfrm>
            <a:off x="1960563" y="4800600"/>
            <a:ext cx="1087437" cy="304800"/>
            <a:chOff x="2097" y="0"/>
            <a:chExt cx="598" cy="480"/>
          </a:xfrm>
        </p:grpSpPr>
        <p:sp>
          <p:nvSpPr>
            <p:cNvPr id="220262" name="Rectangle 102"/>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665-235-6532</a:t>
              </a:r>
            </a:p>
            <a:p>
              <a:pPr eaLnBrk="0" hangingPunct="0">
                <a:spcBef>
                  <a:spcPct val="0"/>
                </a:spcBef>
              </a:pPr>
              <a:endParaRPr lang="en-US" b="0">
                <a:solidFill>
                  <a:schemeClr val="tx1"/>
                </a:solidFill>
                <a:latin typeface="Times New Roman" pitchFamily="18" charset="0"/>
              </a:endParaRPr>
            </a:p>
          </p:txBody>
        </p:sp>
        <p:sp>
          <p:nvSpPr>
            <p:cNvPr id="220263" name="Rectangle 103"/>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grpSp>
        <p:nvGrpSpPr>
          <p:cNvPr id="220192" name="Group 104"/>
          <p:cNvGrpSpPr>
            <a:grpSpLocks/>
          </p:cNvGrpSpPr>
          <p:nvPr/>
        </p:nvGrpSpPr>
        <p:grpSpPr bwMode="auto">
          <a:xfrm>
            <a:off x="382588" y="4495800"/>
            <a:ext cx="663575" cy="304800"/>
            <a:chOff x="0" y="0"/>
            <a:chExt cx="627" cy="480"/>
          </a:xfrm>
        </p:grpSpPr>
        <p:sp>
          <p:nvSpPr>
            <p:cNvPr id="220265" name="Rectangle 105"/>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a:t>
              </a:r>
              <a:endParaRPr lang="en-US" b="0">
                <a:solidFill>
                  <a:schemeClr val="tx1"/>
                </a:solidFill>
                <a:latin typeface="Times New Roman" pitchFamily="18" charset="0"/>
              </a:endParaRPr>
            </a:p>
          </p:txBody>
        </p:sp>
        <p:sp>
          <p:nvSpPr>
            <p:cNvPr id="220266" name="Rectangle 106"/>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220193" name="Group 107"/>
          <p:cNvGrpSpPr>
            <a:grpSpLocks/>
          </p:cNvGrpSpPr>
          <p:nvPr/>
        </p:nvGrpSpPr>
        <p:grpSpPr bwMode="auto">
          <a:xfrm>
            <a:off x="1049338" y="4495800"/>
            <a:ext cx="911225" cy="304800"/>
            <a:chOff x="1549" y="0"/>
            <a:chExt cx="548" cy="480"/>
          </a:xfrm>
        </p:grpSpPr>
        <p:sp>
          <p:nvSpPr>
            <p:cNvPr id="220268" name="Rectangle 108"/>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Snoopy</a:t>
              </a:r>
              <a:endParaRPr lang="en-US" b="0">
                <a:solidFill>
                  <a:schemeClr val="tx1"/>
                </a:solidFill>
                <a:latin typeface="Times New Roman" pitchFamily="18" charset="0"/>
              </a:endParaRPr>
            </a:p>
          </p:txBody>
        </p:sp>
        <p:sp>
          <p:nvSpPr>
            <p:cNvPr id="220269" name="Rectangle 109"/>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220194" name="Group 110"/>
          <p:cNvGrpSpPr>
            <a:grpSpLocks/>
          </p:cNvGrpSpPr>
          <p:nvPr/>
        </p:nvGrpSpPr>
        <p:grpSpPr bwMode="auto">
          <a:xfrm>
            <a:off x="1960563" y="4495800"/>
            <a:ext cx="1087437" cy="304800"/>
            <a:chOff x="2097" y="0"/>
            <a:chExt cx="598" cy="480"/>
          </a:xfrm>
        </p:grpSpPr>
        <p:sp>
          <p:nvSpPr>
            <p:cNvPr id="220271" name="Rectangle 111"/>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232-234-1234</a:t>
              </a:r>
              <a:endParaRPr lang="en-US" b="0">
                <a:solidFill>
                  <a:schemeClr val="tx1"/>
                </a:solidFill>
                <a:latin typeface="Times New Roman" pitchFamily="18" charset="0"/>
              </a:endParaRPr>
            </a:p>
          </p:txBody>
        </p:sp>
        <p:sp>
          <p:nvSpPr>
            <p:cNvPr id="220272" name="Rectangle 112"/>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grpSp>
        <p:nvGrpSpPr>
          <p:cNvPr id="220195" name="Group 113"/>
          <p:cNvGrpSpPr>
            <a:grpSpLocks/>
          </p:cNvGrpSpPr>
          <p:nvPr/>
        </p:nvGrpSpPr>
        <p:grpSpPr bwMode="auto">
          <a:xfrm>
            <a:off x="381000" y="4191000"/>
            <a:ext cx="663575" cy="304800"/>
            <a:chOff x="0" y="0"/>
            <a:chExt cx="627" cy="480"/>
          </a:xfrm>
        </p:grpSpPr>
        <p:sp>
          <p:nvSpPr>
            <p:cNvPr id="220274" name="Rectangle 114"/>
            <p:cNvSpPr>
              <a:spLocks noChangeArrowheads="1"/>
            </p:cNvSpPr>
            <p:nvPr/>
          </p:nvSpPr>
          <p:spPr bwMode="auto">
            <a:xfrm>
              <a:off x="29" y="0"/>
              <a:ext cx="569"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1</a:t>
              </a:r>
            </a:p>
            <a:p>
              <a:pPr eaLnBrk="0" hangingPunct="0">
                <a:spcBef>
                  <a:spcPct val="0"/>
                </a:spcBef>
              </a:pPr>
              <a:endParaRPr lang="en-US" b="0">
                <a:solidFill>
                  <a:schemeClr val="tx1"/>
                </a:solidFill>
                <a:latin typeface="Times New Roman" pitchFamily="18" charset="0"/>
              </a:endParaRPr>
            </a:p>
          </p:txBody>
        </p:sp>
        <p:sp>
          <p:nvSpPr>
            <p:cNvPr id="220275" name="Rectangle 115"/>
            <p:cNvSpPr>
              <a:spLocks noChangeArrowheads="1"/>
            </p:cNvSpPr>
            <p:nvPr/>
          </p:nvSpPr>
          <p:spPr bwMode="auto">
            <a:xfrm>
              <a:off x="0" y="0"/>
              <a:ext cx="627" cy="480"/>
            </a:xfrm>
            <a:prstGeom prst="rect">
              <a:avLst/>
            </a:prstGeom>
            <a:noFill/>
            <a:ln w="7">
              <a:solidFill>
                <a:srgbClr val="A0A0A0"/>
              </a:solidFill>
              <a:miter lim="800000"/>
              <a:headEnd/>
              <a:tailEnd/>
            </a:ln>
            <a:effectLst/>
          </p:spPr>
          <p:txBody>
            <a:bodyPr/>
            <a:lstStyle/>
            <a:p>
              <a:endParaRPr lang="en-US"/>
            </a:p>
          </p:txBody>
        </p:sp>
      </p:grpSp>
      <p:grpSp>
        <p:nvGrpSpPr>
          <p:cNvPr id="220196" name="Group 116"/>
          <p:cNvGrpSpPr>
            <a:grpSpLocks/>
          </p:cNvGrpSpPr>
          <p:nvPr/>
        </p:nvGrpSpPr>
        <p:grpSpPr bwMode="auto">
          <a:xfrm>
            <a:off x="1047750" y="4191000"/>
            <a:ext cx="911225" cy="304800"/>
            <a:chOff x="1549" y="0"/>
            <a:chExt cx="548" cy="480"/>
          </a:xfrm>
        </p:grpSpPr>
        <p:sp>
          <p:nvSpPr>
            <p:cNvPr id="220277" name="Rectangle 117"/>
            <p:cNvSpPr>
              <a:spLocks noChangeArrowheads="1"/>
            </p:cNvSpPr>
            <p:nvPr/>
          </p:nvSpPr>
          <p:spPr bwMode="auto">
            <a:xfrm>
              <a:off x="1578" y="0"/>
              <a:ext cx="49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Sleepy</a:t>
              </a:r>
              <a:endParaRPr lang="en-US" b="0">
                <a:solidFill>
                  <a:schemeClr val="tx1"/>
                </a:solidFill>
                <a:latin typeface="Times New Roman" pitchFamily="18" charset="0"/>
              </a:endParaRPr>
            </a:p>
          </p:txBody>
        </p:sp>
        <p:sp>
          <p:nvSpPr>
            <p:cNvPr id="220278" name="Rectangle 118"/>
            <p:cNvSpPr>
              <a:spLocks noChangeArrowheads="1"/>
            </p:cNvSpPr>
            <p:nvPr/>
          </p:nvSpPr>
          <p:spPr bwMode="auto">
            <a:xfrm>
              <a:off x="1549" y="0"/>
              <a:ext cx="548" cy="480"/>
            </a:xfrm>
            <a:prstGeom prst="rect">
              <a:avLst/>
            </a:prstGeom>
            <a:noFill/>
            <a:ln w="7">
              <a:solidFill>
                <a:srgbClr val="A0A0A0"/>
              </a:solidFill>
              <a:miter lim="800000"/>
              <a:headEnd/>
              <a:tailEnd/>
            </a:ln>
            <a:effectLst/>
          </p:spPr>
          <p:txBody>
            <a:bodyPr/>
            <a:lstStyle/>
            <a:p>
              <a:endParaRPr lang="en-US"/>
            </a:p>
          </p:txBody>
        </p:sp>
      </p:grpSp>
      <p:grpSp>
        <p:nvGrpSpPr>
          <p:cNvPr id="220197" name="Group 119"/>
          <p:cNvGrpSpPr>
            <a:grpSpLocks/>
          </p:cNvGrpSpPr>
          <p:nvPr/>
        </p:nvGrpSpPr>
        <p:grpSpPr bwMode="auto">
          <a:xfrm>
            <a:off x="1958975" y="4191000"/>
            <a:ext cx="1087438" cy="304800"/>
            <a:chOff x="2097" y="0"/>
            <a:chExt cx="598" cy="480"/>
          </a:xfrm>
        </p:grpSpPr>
        <p:sp>
          <p:nvSpPr>
            <p:cNvPr id="220280" name="Rectangle 120"/>
            <p:cNvSpPr>
              <a:spLocks noChangeArrowheads="1"/>
            </p:cNvSpPr>
            <p:nvPr/>
          </p:nvSpPr>
          <p:spPr bwMode="auto">
            <a:xfrm>
              <a:off x="2126" y="0"/>
              <a:ext cx="540" cy="480"/>
            </a:xfrm>
            <a:prstGeom prst="rect">
              <a:avLst/>
            </a:prstGeom>
            <a:noFill/>
            <a:ln w="9525">
              <a:noFill/>
              <a:miter lim="800000"/>
              <a:headEnd/>
              <a:tailEnd/>
            </a:ln>
            <a:effectLst/>
          </p:spPr>
          <p:txBody>
            <a:bodyPr/>
            <a:lstStyle/>
            <a:p>
              <a:pPr>
                <a:spcBef>
                  <a:spcPct val="0"/>
                </a:spcBef>
              </a:pPr>
              <a:r>
                <a:rPr lang="en-US" sz="1000" b="0">
                  <a:solidFill>
                    <a:schemeClr val="tx1"/>
                  </a:solidFill>
                  <a:latin typeface="Times New Roman" pitchFamily="18" charset="0"/>
                  <a:cs typeface="Times New Roman" pitchFamily="18" charset="0"/>
                </a:rPr>
                <a:t>321-321-1111</a:t>
              </a:r>
              <a:endParaRPr lang="en-US" b="0">
                <a:solidFill>
                  <a:schemeClr val="tx1"/>
                </a:solidFill>
                <a:latin typeface="Times New Roman" pitchFamily="18" charset="0"/>
              </a:endParaRPr>
            </a:p>
          </p:txBody>
        </p:sp>
        <p:sp>
          <p:nvSpPr>
            <p:cNvPr id="220281" name="Rectangle 121"/>
            <p:cNvSpPr>
              <a:spLocks noChangeArrowheads="1"/>
            </p:cNvSpPr>
            <p:nvPr/>
          </p:nvSpPr>
          <p:spPr bwMode="auto">
            <a:xfrm>
              <a:off x="2097" y="0"/>
              <a:ext cx="598" cy="480"/>
            </a:xfrm>
            <a:prstGeom prst="rect">
              <a:avLst/>
            </a:prstGeom>
            <a:noFill/>
            <a:ln w="7">
              <a:solidFill>
                <a:srgbClr val="A0A0A0"/>
              </a:solidFill>
              <a:miter lim="800000"/>
              <a:headEnd/>
              <a:tailEnd/>
            </a:ln>
            <a:effectLst/>
          </p:spPr>
          <p:txBody>
            <a:bodyPr/>
            <a:lstStyle/>
            <a:p>
              <a:endParaRPr lang="en-US"/>
            </a:p>
          </p:txBody>
        </p:sp>
      </p:grpSp>
      <p:sp>
        <p:nvSpPr>
          <p:cNvPr id="220282" name="Rectangle 122"/>
          <p:cNvSpPr>
            <a:spLocks noChangeArrowheads="1"/>
          </p:cNvSpPr>
          <p:nvPr/>
        </p:nvSpPr>
        <p:spPr bwMode="auto">
          <a:xfrm>
            <a:off x="304800" y="3352800"/>
            <a:ext cx="8001000" cy="457200"/>
          </a:xfrm>
          <a:prstGeom prst="rect">
            <a:avLst/>
          </a:prstGeom>
          <a:noFill/>
          <a:ln w="9525">
            <a:noFill/>
            <a:miter lim="800000"/>
            <a:headEnd/>
            <a:tailEnd/>
          </a:ln>
          <a:effectLst/>
        </p:spPr>
        <p:txBody>
          <a:bodyPr/>
          <a:lstStyle/>
          <a:p>
            <a:pPr marL="609600" indent="-609600" algn="just"/>
            <a:r>
              <a:rPr lang="en-US">
                <a:solidFill>
                  <a:srgbClr val="CC0000"/>
                </a:solidFill>
                <a:latin typeface="Arial Unicode MS" pitchFamily="34" charset="-128"/>
                <a:cs typeface="Times New Roman" pitchFamily="18" charset="0"/>
              </a:rPr>
              <a:t>Example 3</a:t>
            </a:r>
          </a:p>
        </p:txBody>
      </p:sp>
      <p:sp>
        <p:nvSpPr>
          <p:cNvPr id="220283" name="Rectangle 123"/>
          <p:cNvSpPr>
            <a:spLocks noChangeArrowheads="1"/>
          </p:cNvSpPr>
          <p:nvPr/>
        </p:nvSpPr>
        <p:spPr bwMode="auto">
          <a:xfrm>
            <a:off x="3200400" y="3962400"/>
            <a:ext cx="5791200" cy="1295400"/>
          </a:xfrm>
          <a:prstGeom prst="rect">
            <a:avLst/>
          </a:prstGeom>
          <a:noFill/>
          <a:ln w="9525">
            <a:noFill/>
            <a:miter lim="800000"/>
            <a:headEnd/>
            <a:tailEnd/>
          </a:ln>
          <a:effectLst/>
        </p:spPr>
        <p:txBody>
          <a:bodyPr/>
          <a:lstStyle/>
          <a:p>
            <a:pPr marL="609600" indent="-609600" algn="just"/>
            <a:r>
              <a:rPr lang="en-US" sz="2000">
                <a:solidFill>
                  <a:schemeClr val="tx1"/>
                </a:solidFill>
                <a:latin typeface="Arial Unicode MS" pitchFamily="34" charset="-128"/>
                <a:cs typeface="Times New Roman" pitchFamily="18" charset="0"/>
              </a:rPr>
              <a:t>Table Scheme: {AuID, AuName, AuPhone}</a:t>
            </a:r>
          </a:p>
          <a:p>
            <a:pPr marL="609600" indent="-609600" algn="just"/>
            <a:r>
              <a:rPr lang="en-US" sz="2000">
                <a:solidFill>
                  <a:schemeClr val="tx1"/>
                </a:solidFill>
                <a:latin typeface="Arial Unicode MS" pitchFamily="34" charset="-128"/>
                <a:cs typeface="Times New Roman" pitchFamily="18" charset="0"/>
              </a:rPr>
              <a:t>Functional Dependencies: {AuId} </a:t>
            </a:r>
            <a:r>
              <a:rPr lang="en-US" sz="2000">
                <a:solidFill>
                  <a:schemeClr val="tx1"/>
                </a:solidFill>
                <a:latin typeface="Arial Unicode MS" pitchFamily="34" charset="-128"/>
                <a:cs typeface="Times New Roman" pitchFamily="18" charset="0"/>
                <a:sym typeface="Wingdings" pitchFamily="2" charset="2"/>
              </a:rPr>
              <a:t> {AuPhone}</a:t>
            </a:r>
          </a:p>
          <a:p>
            <a:pPr marL="609600" indent="-609600" algn="just"/>
            <a:r>
              <a:rPr lang="en-US" sz="2000">
                <a:solidFill>
                  <a:schemeClr val="tx1"/>
                </a:solidFill>
                <a:latin typeface="Arial Unicode MS" pitchFamily="34" charset="-128"/>
                <a:cs typeface="Times New Roman" pitchFamily="18" charset="0"/>
                <a:sym typeface="Wingdings" pitchFamily="2" charset="2"/>
              </a:rPr>
              <a:t>				    {AuId}  {AuName}</a:t>
            </a:r>
          </a:p>
          <a:p>
            <a:pPr marL="609600" indent="-609600" algn="just"/>
            <a:r>
              <a:rPr lang="en-US" sz="2000">
                <a:solidFill>
                  <a:schemeClr val="tx1"/>
                </a:solidFill>
                <a:latin typeface="Arial Unicode MS" pitchFamily="34" charset="-128"/>
                <a:cs typeface="Times New Roman" pitchFamily="18" charset="0"/>
                <a:sym typeface="Wingdings" pitchFamily="2" charset="2"/>
              </a:rPr>
              <a:t>		       {AuName, AuPhone}  {AuID}</a:t>
            </a:r>
            <a:endParaRPr lang="en-US" sz="2000">
              <a:solidFill>
                <a:schemeClr val="tx1"/>
              </a:solidFill>
              <a:latin typeface="Arial Unicode MS" pitchFamily="34" charset="-128"/>
              <a:cs typeface="Times New Roman" pitchFamily="18" charset="0"/>
            </a:endParaRP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1027"/>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FD – Example</a:t>
            </a:r>
          </a:p>
        </p:txBody>
      </p:sp>
      <p:sp>
        <p:nvSpPr>
          <p:cNvPr id="264308" name="Rectangle 1140"/>
          <p:cNvSpPr>
            <a:spLocks noGrp="1" noChangeArrowheads="1"/>
          </p:cNvSpPr>
          <p:nvPr>
            <p:ph type="body" idx="1"/>
          </p:nvPr>
        </p:nvSpPr>
        <p:spPr>
          <a:xfrm>
            <a:off x="76200" y="1143000"/>
            <a:ext cx="8763000" cy="5181600"/>
          </a:xfrm>
          <a:noFill/>
          <a:ln/>
        </p:spPr>
        <p:txBody>
          <a:bodyPr/>
          <a:lstStyle/>
          <a:p>
            <a:pPr marL="609600" indent="-609600" algn="just">
              <a:buFontTx/>
              <a:buNone/>
            </a:pPr>
            <a:r>
              <a:rPr lang="en-US" sz="2400">
                <a:latin typeface="Arial Unicode MS" pitchFamily="34" charset="-128"/>
                <a:ea typeface="Arial Unicode MS" pitchFamily="34" charset="-128"/>
                <a:cs typeface="Arial Unicode MS" pitchFamily="34" charset="-128"/>
              </a:rPr>
              <a:t>	</a:t>
            </a:r>
            <a:r>
              <a:rPr lang="en-US" sz="2200">
                <a:latin typeface="Arial Unicode MS" pitchFamily="34" charset="-128"/>
                <a:ea typeface="Arial Unicode MS" pitchFamily="34" charset="-128"/>
                <a:cs typeface="Arial Unicode MS" pitchFamily="34" charset="-128"/>
              </a:rPr>
              <a:t>Database to track reviews of papers submitted to an academic conference. Prospective authors submit papers for review and possible acceptance in the published conference proceedings. Details of the entities</a:t>
            </a:r>
          </a:p>
          <a:p>
            <a:pPr marL="1100138" lvl="1" indent="-533400" algn="just"/>
            <a:r>
              <a:rPr lang="en-US" sz="2000">
                <a:latin typeface="Arial Unicode MS" pitchFamily="34" charset="-128"/>
                <a:ea typeface="Arial Unicode MS" pitchFamily="34" charset="-128"/>
                <a:cs typeface="Arial Unicode MS" pitchFamily="34" charset="-128"/>
              </a:rPr>
              <a:t>Author information includes a unique author number, a name, a mailing address, and a unique (optional) email address.</a:t>
            </a:r>
          </a:p>
          <a:p>
            <a:pPr marL="1100138" lvl="1" indent="-533400" algn="just"/>
            <a:r>
              <a:rPr lang="en-US" sz="2000">
                <a:latin typeface="Arial Unicode MS" pitchFamily="34" charset="-128"/>
                <a:ea typeface="Arial Unicode MS" pitchFamily="34" charset="-128"/>
                <a:cs typeface="Arial Unicode MS" pitchFamily="34" charset="-128"/>
              </a:rPr>
              <a:t>Paper information includes the primary author, the paper number, the title, the abstract, and review status (pending, accepted,rejected)</a:t>
            </a:r>
          </a:p>
          <a:p>
            <a:pPr marL="1100138" lvl="1" indent="-533400" algn="just"/>
            <a:r>
              <a:rPr lang="en-US" sz="2000">
                <a:latin typeface="Arial Unicode MS" pitchFamily="34" charset="-128"/>
                <a:ea typeface="Arial Unicode MS" pitchFamily="34" charset="-128"/>
                <a:cs typeface="Arial Unicode MS" pitchFamily="34" charset="-128"/>
              </a:rPr>
              <a:t>Reviewer information includes the reviewer number, the name, the mailing address, and a unique (optional) email address</a:t>
            </a:r>
          </a:p>
          <a:p>
            <a:pPr marL="1100138" lvl="1" indent="-533400" algn="just"/>
            <a:r>
              <a:rPr lang="en-US" sz="2000">
                <a:latin typeface="Arial Unicode MS" pitchFamily="34" charset="-128"/>
                <a:ea typeface="Arial Unicode MS" pitchFamily="34" charset="-128"/>
                <a:cs typeface="Arial Unicode MS" pitchFamily="34" charset="-128"/>
              </a:rPr>
              <a:t>A completed review includes the reviewer number, the date, the paper number, comments to the authors, comments to the program chairperson, and ratings (overall, originality, correctness, style, clarity)</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 Manipulation Language (DML)</a:t>
            </a:r>
          </a:p>
        </p:txBody>
      </p:sp>
      <p:sp>
        <p:nvSpPr>
          <p:cNvPr id="31746" name="Rectangle 3"/>
          <p:cNvSpPr>
            <a:spLocks noGrp="1" noChangeArrowheads="1"/>
          </p:cNvSpPr>
          <p:nvPr>
            <p:ph idx="1"/>
          </p:nvPr>
        </p:nvSpPr>
        <p:spPr>
          <a:xfrm>
            <a:off x="768349" y="1093790"/>
            <a:ext cx="7550027" cy="4903787"/>
          </a:xfrm>
        </p:spPr>
        <p:txBody>
          <a:bodyPr>
            <a:normAutofit fontScale="77500" lnSpcReduction="20000"/>
          </a:bodyPr>
          <a:lstStyle/>
          <a:p>
            <a:r>
              <a:rPr lang="en-US" altLang="en-US" sz="1700" dirty="0"/>
              <a:t>Language for accessing and updating the data organized by the appropriate data model</a:t>
            </a:r>
          </a:p>
          <a:p>
            <a:pPr lvl="1"/>
            <a:r>
              <a:rPr lang="en-US" altLang="en-US" sz="1700" dirty="0"/>
              <a:t>DML also known as query language</a:t>
            </a:r>
          </a:p>
          <a:p>
            <a:r>
              <a:rPr lang="en-US" altLang="en-US" dirty="0"/>
              <a:t>There are basically two types of data-manipulation language</a:t>
            </a:r>
          </a:p>
          <a:p>
            <a:pPr lvl="1"/>
            <a:r>
              <a:rPr lang="en-US" altLang="en-US" b="1" dirty="0">
                <a:solidFill>
                  <a:srgbClr val="002060"/>
                </a:solidFill>
                <a:cs typeface="ＭＳ Ｐゴシック" charset="0"/>
              </a:rPr>
              <a:t>Procedural DML </a:t>
            </a:r>
            <a:r>
              <a:rPr lang="en-US" altLang="en-US" dirty="0">
                <a:cs typeface="ＭＳ Ｐゴシック" charset="0"/>
              </a:rPr>
              <a:t>--  require a user to specify what data are needed and how to get those data.</a:t>
            </a:r>
          </a:p>
          <a:p>
            <a:pPr lvl="1"/>
            <a:r>
              <a:rPr lang="en-US" altLang="en-US" b="1" dirty="0">
                <a:solidFill>
                  <a:srgbClr val="002060"/>
                </a:solidFill>
                <a:cs typeface="ＭＳ Ｐゴシック" charset="0"/>
              </a:rPr>
              <a:t>Declarative DML  </a:t>
            </a:r>
            <a:r>
              <a:rPr lang="en-US" altLang="en-US" dirty="0">
                <a:cs typeface="ＭＳ Ｐゴシック" charset="0"/>
              </a:rPr>
              <a:t>-- require a user to specify what data are needed without specifying how to get those data. </a:t>
            </a:r>
          </a:p>
          <a:p>
            <a:r>
              <a:rPr lang="en-US" altLang="en-US" dirty="0"/>
              <a:t>Declarative DMLs are usually easier to learn and use than are procedural DMLs.  </a:t>
            </a:r>
          </a:p>
          <a:p>
            <a:r>
              <a:rPr lang="en-US" altLang="en-US" dirty="0"/>
              <a:t>Declarative DMLs are also referred to as non-procedural DMLs</a:t>
            </a:r>
          </a:p>
          <a:p>
            <a:r>
              <a:rPr lang="en-US" altLang="en-US" dirty="0"/>
              <a:t>The portion of a DML that involves information retrieval is called a </a:t>
            </a:r>
            <a:r>
              <a:rPr lang="en-US" altLang="en-US" b="1" dirty="0">
                <a:solidFill>
                  <a:srgbClr val="002060"/>
                </a:solidFill>
              </a:rPr>
              <a:t>query</a:t>
            </a:r>
            <a:r>
              <a:rPr lang="en-US" altLang="en-US" dirty="0"/>
              <a:t> language.  </a:t>
            </a:r>
          </a:p>
          <a:p>
            <a:endParaRPr lang="en-US" altLang="en-US" sz="1700" dirty="0"/>
          </a:p>
          <a:p>
            <a:pPr lvl="1">
              <a:buFont typeface="Monotype Sorts" charset="2"/>
              <a:buNone/>
            </a:pPr>
            <a:endParaRPr lang="en-US" altLang="en-US" sz="1700" dirty="0"/>
          </a:p>
        </p:txBody>
      </p:sp>
    </p:spTree>
    <p:extLst>
      <p:ext uri="{BB962C8B-B14F-4D97-AF65-F5344CB8AC3E}">
        <p14:creationId xmlns:p14="http://schemas.microsoft.com/office/powerpoint/2010/main" val="15579523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1026"/>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FD – Example</a:t>
            </a:r>
          </a:p>
        </p:txBody>
      </p:sp>
      <p:sp>
        <p:nvSpPr>
          <p:cNvPr id="266243" name="Rectangle 1027"/>
          <p:cNvSpPr>
            <a:spLocks noGrp="1" noChangeArrowheads="1"/>
          </p:cNvSpPr>
          <p:nvPr>
            <p:ph type="body" idx="1"/>
          </p:nvPr>
        </p:nvSpPr>
        <p:spPr>
          <a:xfrm>
            <a:off x="381000" y="1143000"/>
            <a:ext cx="8305800" cy="5181600"/>
          </a:xfrm>
          <a:noFill/>
          <a:ln/>
        </p:spPr>
        <p:txBody>
          <a:bodyPr/>
          <a:lstStyle/>
          <a:p>
            <a:pPr marL="609600" indent="-609600" algn="just">
              <a:buFontTx/>
              <a:buNone/>
            </a:pPr>
            <a:r>
              <a:rPr lang="en-US" sz="2800">
                <a:latin typeface="Arial Unicode MS" pitchFamily="34" charset="-128"/>
                <a:ea typeface="Arial Unicode MS" pitchFamily="34" charset="-128"/>
                <a:cs typeface="Arial Unicode MS" pitchFamily="34" charset="-128"/>
              </a:rPr>
              <a:t>Functional Dependencies</a:t>
            </a:r>
          </a:p>
          <a:p>
            <a:pPr marL="1100138" lvl="1" indent="-533400" algn="just"/>
            <a:r>
              <a:rPr lang="en-US" sz="2400">
                <a:latin typeface="Arial Unicode MS" pitchFamily="34" charset="-128"/>
                <a:ea typeface="Arial Unicode MS" pitchFamily="34" charset="-128"/>
                <a:cs typeface="Arial Unicode MS" pitchFamily="34" charset="-128"/>
              </a:rPr>
              <a:t>AuthNo </a:t>
            </a:r>
            <a:r>
              <a:rPr lang="en-US" sz="2400">
                <a:latin typeface="Arial Unicode MS" pitchFamily="34" charset="-128"/>
                <a:ea typeface="Arial Unicode MS" pitchFamily="34" charset="-128"/>
                <a:cs typeface="Arial Unicode MS" pitchFamily="34" charset="-128"/>
                <a:sym typeface="Wingdings" pitchFamily="2" charset="2"/>
              </a:rPr>
              <a:t> AuthName, AuthEmail, AuthAddress</a:t>
            </a:r>
          </a:p>
          <a:p>
            <a:pPr marL="1100138" lvl="1" indent="-533400" algn="just"/>
            <a:r>
              <a:rPr lang="en-US" sz="2400">
                <a:latin typeface="Arial Unicode MS" pitchFamily="34" charset="-128"/>
                <a:ea typeface="Arial Unicode MS" pitchFamily="34" charset="-128"/>
                <a:cs typeface="Arial Unicode MS" pitchFamily="34" charset="-128"/>
                <a:sym typeface="Wingdings" pitchFamily="2" charset="2"/>
              </a:rPr>
              <a:t>AuthEmail  AuthNo</a:t>
            </a:r>
          </a:p>
          <a:p>
            <a:pPr marL="1100138" lvl="1" indent="-533400" algn="just"/>
            <a:r>
              <a:rPr lang="en-US" sz="2400">
                <a:latin typeface="Arial Unicode MS" pitchFamily="34" charset="-128"/>
                <a:ea typeface="Arial Unicode MS" pitchFamily="34" charset="-128"/>
                <a:cs typeface="Arial Unicode MS" pitchFamily="34" charset="-128"/>
                <a:sym typeface="Wingdings" pitchFamily="2" charset="2"/>
              </a:rPr>
              <a:t>PaperNo  Primary-AuthNo, Title, Abstract, Status</a:t>
            </a:r>
          </a:p>
          <a:p>
            <a:pPr marL="1100138" lvl="1" indent="-533400" algn="just"/>
            <a:r>
              <a:rPr lang="en-US" sz="2400">
                <a:latin typeface="Arial Unicode MS" pitchFamily="34" charset="-128"/>
                <a:ea typeface="Arial Unicode MS" pitchFamily="34" charset="-128"/>
                <a:cs typeface="Arial Unicode MS" pitchFamily="34" charset="-128"/>
                <a:sym typeface="Wingdings" pitchFamily="2" charset="2"/>
              </a:rPr>
              <a:t>RevNo  RevName, RevEmail, RevAddress</a:t>
            </a:r>
          </a:p>
          <a:p>
            <a:pPr marL="1100138" lvl="1" indent="-533400" algn="just"/>
            <a:r>
              <a:rPr lang="en-US" sz="2400">
                <a:latin typeface="Arial Unicode MS" pitchFamily="34" charset="-128"/>
                <a:ea typeface="Arial Unicode MS" pitchFamily="34" charset="-128"/>
                <a:cs typeface="Arial Unicode MS" pitchFamily="34" charset="-128"/>
                <a:sym typeface="Wingdings" pitchFamily="2" charset="2"/>
              </a:rPr>
              <a:t>RevEmail  RevNo</a:t>
            </a:r>
          </a:p>
          <a:p>
            <a:pPr marL="1100138" lvl="1" indent="-533400" algn="just"/>
            <a:r>
              <a:rPr lang="en-US" sz="2400">
                <a:latin typeface="Arial Unicode MS" pitchFamily="34" charset="-128"/>
                <a:ea typeface="Arial Unicode MS" pitchFamily="34" charset="-128"/>
                <a:cs typeface="Arial Unicode MS" pitchFamily="34" charset="-128"/>
                <a:sym typeface="Wingdings" pitchFamily="2" charset="2"/>
              </a:rPr>
              <a:t>RevNo, PaperNo  AuthComm, Prog-Comm, Date, Rating1, Rating2, Rating3, Rating4, Rating5</a:t>
            </a:r>
            <a:endParaRPr lang="en-US" sz="2400">
              <a:latin typeface="Arial Unicode MS" pitchFamily="34" charset="-128"/>
              <a:ea typeface="Arial Unicode MS" pitchFamily="34" charset="-128"/>
              <a:cs typeface="Arial Unicode MS" pitchFamily="34" charset="-128"/>
            </a:endParaRP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idx="1"/>
          </p:nvPr>
        </p:nvSpPr>
        <p:spPr>
          <a:xfrm>
            <a:off x="304800" y="1143000"/>
            <a:ext cx="8610600" cy="4724400"/>
          </a:xfrm>
        </p:spPr>
        <p:txBody>
          <a:bodyPr/>
          <a:lstStyle/>
          <a:p>
            <a:pPr marL="609600" indent="-609600" algn="just">
              <a:buFontTx/>
              <a:buNone/>
            </a:pPr>
            <a:r>
              <a:rPr lang="en-US" sz="2000">
                <a:latin typeface="Arial Unicode MS" pitchFamily="34" charset="-128"/>
                <a:ea typeface="Arial Unicode MS" pitchFamily="34" charset="-128"/>
                <a:cs typeface="Arial Unicode MS" pitchFamily="34" charset="-128"/>
              </a:rPr>
              <a:t>For a table to be in 2NF, there are two requirements</a:t>
            </a:r>
          </a:p>
          <a:p>
            <a:pPr marL="1100138" lvl="1" indent="-533400" algn="just"/>
            <a:r>
              <a:rPr lang="en-US" sz="1800">
                <a:latin typeface="Arial Unicode MS" pitchFamily="34" charset="-128"/>
                <a:ea typeface="Arial Unicode MS" pitchFamily="34" charset="-128"/>
                <a:cs typeface="Arial Unicode MS" pitchFamily="34" charset="-128"/>
              </a:rPr>
              <a:t>The database is in first normal form </a:t>
            </a:r>
          </a:p>
          <a:p>
            <a:pPr marL="1100138" lvl="1" indent="-533400" algn="just"/>
            <a:r>
              <a:rPr lang="en-US" sz="1800">
                <a:latin typeface="Arial Unicode MS" pitchFamily="34" charset="-128"/>
                <a:cs typeface="Times New Roman" pitchFamily="18" charset="0"/>
              </a:rPr>
              <a:t>All </a:t>
            </a:r>
            <a:r>
              <a:rPr lang="en-US" sz="1800" b="1">
                <a:latin typeface="Arial Unicode MS" pitchFamily="34" charset="-128"/>
                <a:cs typeface="Times New Roman" pitchFamily="18" charset="0"/>
              </a:rPr>
              <a:t>nonkey</a:t>
            </a:r>
            <a:r>
              <a:rPr lang="en-US" sz="1800">
                <a:latin typeface="Arial Unicode MS" pitchFamily="34" charset="-128"/>
                <a:cs typeface="Times New Roman" pitchFamily="18" charset="0"/>
              </a:rPr>
              <a:t> attributes in the table must be functionally dependent on the entire primary key</a:t>
            </a:r>
          </a:p>
          <a:p>
            <a:pPr marL="609600" indent="-609600" algn="just">
              <a:buFontTx/>
              <a:buNone/>
            </a:pPr>
            <a:r>
              <a:rPr lang="en-US" sz="2000" b="1" i="1">
                <a:latin typeface="Arial Unicode MS" pitchFamily="34" charset="-128"/>
                <a:cs typeface="Times New Roman" pitchFamily="18" charset="0"/>
              </a:rPr>
              <a:t>Note:</a:t>
            </a:r>
            <a:r>
              <a:rPr lang="en-US" sz="2000" i="1">
                <a:latin typeface="Arial Unicode MS" pitchFamily="34" charset="-128"/>
                <a:cs typeface="Times New Roman" pitchFamily="18" charset="0"/>
              </a:rPr>
              <a:t> Remember that we are dealing with non-key attributes</a:t>
            </a:r>
            <a:endParaRPr lang="en-US" sz="2000">
              <a:latin typeface="Arial Unicode MS" pitchFamily="34" charset="-128"/>
              <a:cs typeface="Times New Roman" pitchFamily="18" charset="0"/>
            </a:endParaRPr>
          </a:p>
          <a:p>
            <a:pPr marL="609600" indent="-609600" algn="just">
              <a:buFontTx/>
              <a:buNone/>
            </a:pPr>
            <a:endParaRPr lang="en-US" sz="2000">
              <a:latin typeface="Arial Unicode MS" pitchFamily="34" charset="-128"/>
              <a:cs typeface="Times New Roman" pitchFamily="18" charset="0"/>
            </a:endParaRPr>
          </a:p>
          <a:p>
            <a:pPr marL="609600" indent="-609600" algn="just">
              <a:buFontTx/>
              <a:buNone/>
            </a:pPr>
            <a:r>
              <a:rPr lang="en-US" sz="2000" b="1">
                <a:solidFill>
                  <a:srgbClr val="CC0000"/>
                </a:solidFill>
                <a:latin typeface="Arial Unicode MS" pitchFamily="34" charset="-128"/>
                <a:cs typeface="Times New Roman" pitchFamily="18" charset="0"/>
              </a:rPr>
              <a:t>Example 1 (Not 2NF) </a:t>
            </a:r>
          </a:p>
          <a:p>
            <a:pPr marL="609600" indent="-609600" algn="just">
              <a:buFontTx/>
              <a:buNone/>
            </a:pPr>
            <a:r>
              <a:rPr lang="en-US" sz="2000" b="1">
                <a:latin typeface="Arial Unicode MS" pitchFamily="34" charset="-128"/>
                <a:ea typeface="Arial Unicode MS" pitchFamily="34" charset="-128"/>
                <a:cs typeface="Arial Unicode MS" pitchFamily="34" charset="-128"/>
              </a:rPr>
              <a:t>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{Title, PubId, AuId, Price, AuAddress}</a:t>
            </a:r>
          </a:p>
          <a:p>
            <a:pPr marL="1100138" lvl="1" indent="-533400" algn="just">
              <a:buFontTx/>
              <a:buAutoNum type="arabicPeriod"/>
            </a:pPr>
            <a:r>
              <a:rPr lang="en-US" sz="1800" b="1">
                <a:latin typeface="Arial Unicode MS" pitchFamily="34" charset="-128"/>
                <a:cs typeface="Times New Roman" pitchFamily="18" charset="0"/>
              </a:rPr>
              <a:t>Key </a:t>
            </a:r>
            <a:r>
              <a:rPr lang="en-US" sz="1800" b="1">
                <a:cs typeface="Times New Roman" pitchFamily="18" charset="0"/>
                <a:sym typeface="Wingdings" pitchFamily="2" charset="2"/>
              </a:rPr>
              <a:t></a:t>
            </a:r>
            <a:r>
              <a:rPr lang="en-US" sz="1800" b="1">
                <a:latin typeface="Arial Unicode MS" pitchFamily="34" charset="-128"/>
                <a:cs typeface="Times New Roman" pitchFamily="18" charset="0"/>
              </a:rPr>
              <a:t> {Title, PubId, AuId}</a:t>
            </a:r>
          </a:p>
          <a:p>
            <a:pPr marL="1100138" lvl="1" indent="-533400" algn="just">
              <a:buFontTx/>
              <a:buAutoNum type="arabicPeriod"/>
            </a:pPr>
            <a:r>
              <a:rPr lang="en-US" sz="1800" b="1">
                <a:latin typeface="Arial Unicode MS" pitchFamily="34" charset="-128"/>
                <a:cs typeface="Times New Roman" pitchFamily="18" charset="0"/>
              </a:rPr>
              <a:t>{Title, PubId, AuID} </a:t>
            </a:r>
            <a:r>
              <a:rPr lang="en-US" sz="1800" b="1">
                <a:latin typeface="Arial Unicode MS" pitchFamily="34" charset="-128"/>
                <a:cs typeface="Times New Roman" pitchFamily="18" charset="0"/>
                <a:sym typeface="Wingdings" pitchFamily="2" charset="2"/>
              </a:rPr>
              <a:t> {Price}</a:t>
            </a:r>
          </a:p>
          <a:p>
            <a:pPr marL="1100138" lvl="1" indent="-533400" algn="just">
              <a:buFontTx/>
              <a:buAutoNum type="arabicPeriod"/>
            </a:pPr>
            <a:r>
              <a:rPr lang="en-US" sz="1800" b="1">
                <a:latin typeface="Arial Unicode MS" pitchFamily="34" charset="-128"/>
                <a:cs typeface="Times New Roman" pitchFamily="18" charset="0"/>
              </a:rPr>
              <a:t>{AuID} </a:t>
            </a:r>
            <a:r>
              <a:rPr lang="en-US" sz="1800" b="1">
                <a:latin typeface="Arial Unicode MS" pitchFamily="34" charset="-128"/>
                <a:cs typeface="Times New Roman" pitchFamily="18" charset="0"/>
                <a:sym typeface="Wingdings" pitchFamily="2" charset="2"/>
              </a:rPr>
              <a:t> {AuAddress}</a:t>
            </a:r>
            <a:endParaRPr lang="en-US" sz="1800" b="1">
              <a:latin typeface="Arial Unicode MS" pitchFamily="34" charset="-128"/>
              <a:cs typeface="Times New Roman" pitchFamily="18" charset="0"/>
            </a:endParaRPr>
          </a:p>
          <a:p>
            <a:pPr marL="1100138" lvl="1" indent="-533400" algn="just">
              <a:buFontTx/>
              <a:buAutoNum type="arabicPeriod"/>
            </a:pPr>
            <a:r>
              <a:rPr lang="en-US" sz="1800" b="1">
                <a:latin typeface="Arial Unicode MS" pitchFamily="34" charset="-128"/>
                <a:cs typeface="Times New Roman" pitchFamily="18" charset="0"/>
              </a:rPr>
              <a:t>AuAddress does not belong to a key</a:t>
            </a:r>
          </a:p>
          <a:p>
            <a:pPr marL="1100138" lvl="1" indent="-533400" algn="just">
              <a:buFontTx/>
              <a:buAutoNum type="arabicPeriod"/>
            </a:pPr>
            <a:r>
              <a:rPr lang="en-US" sz="1800" b="1">
                <a:latin typeface="Arial Unicode MS" pitchFamily="34" charset="-128"/>
                <a:cs typeface="Times New Roman" pitchFamily="18" charset="0"/>
              </a:rPr>
              <a:t>AuAddress functionally depends on AuId which is a subset of a key</a:t>
            </a:r>
            <a:r>
              <a:rPr lang="en-US" sz="1800" b="1">
                <a:solidFill>
                  <a:srgbClr val="CC0000"/>
                </a:solidFill>
                <a:latin typeface="Arial Unicode MS" pitchFamily="34" charset="-128"/>
                <a:cs typeface="Times New Roman" pitchFamily="18" charset="0"/>
              </a:rPr>
              <a:t> </a:t>
            </a:r>
          </a:p>
        </p:txBody>
      </p:sp>
      <p:sp>
        <p:nvSpPr>
          <p:cNvPr id="22221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Second Normal Form  (2NF) </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body" idx="1"/>
          </p:nvPr>
        </p:nvSpPr>
        <p:spPr>
          <a:xfrm>
            <a:off x="304800" y="1143000"/>
            <a:ext cx="8610600" cy="4724400"/>
          </a:xfrm>
        </p:spPr>
        <p:txBody>
          <a:bodyPr/>
          <a:lstStyle/>
          <a:p>
            <a:pPr marL="609600" indent="-609600" algn="just">
              <a:lnSpc>
                <a:spcPct val="90000"/>
              </a:lnSpc>
              <a:buFontTx/>
              <a:buNone/>
            </a:pPr>
            <a:r>
              <a:rPr lang="en-US" sz="2000" b="1">
                <a:solidFill>
                  <a:srgbClr val="CC0000"/>
                </a:solidFill>
                <a:latin typeface="Arial Unicode MS" pitchFamily="34" charset="-128"/>
                <a:cs typeface="Times New Roman" pitchFamily="18" charset="0"/>
              </a:rPr>
              <a:t>Example 2 (Not 2NF) </a:t>
            </a:r>
          </a:p>
          <a:p>
            <a:pPr marL="609600" indent="-609600" algn="just">
              <a:lnSpc>
                <a:spcPct val="90000"/>
              </a:lnSpc>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{City, Street, HouseNumber, HouseColor, CityPopulation}</a:t>
            </a:r>
          </a:p>
          <a:p>
            <a:pPr marL="1100138" lvl="1" indent="-533400" algn="just">
              <a:lnSpc>
                <a:spcPct val="90000"/>
              </a:lnSpc>
              <a:buFontTx/>
              <a:buAutoNum type="arabicPeriod"/>
            </a:pPr>
            <a:r>
              <a:rPr lang="en-US" sz="1600" b="1">
                <a:latin typeface="Arial Unicode MS" pitchFamily="34" charset="-128"/>
                <a:cs typeface="Times New Roman" pitchFamily="18" charset="0"/>
              </a:rPr>
              <a:t>key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{City, Street, HouseNumber}</a:t>
            </a:r>
          </a:p>
          <a:p>
            <a:pPr marL="1100138" lvl="1" indent="-533400" algn="just">
              <a:lnSpc>
                <a:spcPct val="90000"/>
              </a:lnSpc>
              <a:buFontTx/>
              <a:buAutoNum type="arabicPeriod"/>
            </a:pPr>
            <a:r>
              <a:rPr lang="en-US" sz="1600" b="1">
                <a:latin typeface="Arial Unicode MS" pitchFamily="34" charset="-128"/>
                <a:cs typeface="Times New Roman" pitchFamily="18" charset="0"/>
              </a:rPr>
              <a:t>{City, Street, HouseNumber} </a:t>
            </a:r>
            <a:r>
              <a:rPr lang="en-US" sz="1600" b="1">
                <a:latin typeface="Arial Unicode MS" pitchFamily="34" charset="-128"/>
                <a:cs typeface="Times New Roman" pitchFamily="18" charset="0"/>
                <a:sym typeface="Wingdings" pitchFamily="2" charset="2"/>
              </a:rPr>
              <a:t> {HouseColor}</a:t>
            </a:r>
            <a:endParaRPr lang="en-US" sz="1600" b="1">
              <a:latin typeface="Arial Unicode MS" pitchFamily="34" charset="-128"/>
              <a:cs typeface="Times New Roman" pitchFamily="18" charset="0"/>
            </a:endParaRPr>
          </a:p>
          <a:p>
            <a:pPr marL="1100138" lvl="1" indent="-533400" algn="just">
              <a:lnSpc>
                <a:spcPct val="90000"/>
              </a:lnSpc>
              <a:buFontTx/>
              <a:buAutoNum type="arabicPeriod"/>
            </a:pPr>
            <a:r>
              <a:rPr lang="en-US" sz="1600" b="1">
                <a:latin typeface="Arial Unicode MS" pitchFamily="34" charset="-128"/>
                <a:cs typeface="Times New Roman" pitchFamily="18" charset="0"/>
              </a:rPr>
              <a:t>{City} </a:t>
            </a:r>
            <a:r>
              <a:rPr lang="en-US" sz="1600" b="1">
                <a:latin typeface="Arial Unicode MS" pitchFamily="34" charset="-128"/>
                <a:cs typeface="Times New Roman" pitchFamily="18" charset="0"/>
                <a:sym typeface="Wingdings" pitchFamily="2" charset="2"/>
              </a:rPr>
              <a:t> {CityPopulation} </a:t>
            </a:r>
          </a:p>
          <a:p>
            <a:pPr marL="1100138" lvl="1" indent="-533400" algn="just">
              <a:lnSpc>
                <a:spcPct val="90000"/>
              </a:lnSpc>
              <a:buFontTx/>
              <a:buAutoNum type="arabicPeriod"/>
            </a:pPr>
            <a:r>
              <a:rPr lang="en-US" sz="1600" b="1">
                <a:latin typeface="Arial Unicode MS" pitchFamily="34" charset="-128"/>
                <a:cs typeface="Times New Roman" pitchFamily="18" charset="0"/>
              </a:rPr>
              <a:t>CityPopulation does not belong to any key.</a:t>
            </a:r>
          </a:p>
          <a:p>
            <a:pPr marL="1100138" lvl="1" indent="-533400" algn="just">
              <a:lnSpc>
                <a:spcPct val="90000"/>
              </a:lnSpc>
              <a:buFontTx/>
              <a:buAutoNum type="arabicPeriod"/>
            </a:pPr>
            <a:r>
              <a:rPr lang="en-US" sz="1600" b="1">
                <a:latin typeface="Arial Unicode MS" pitchFamily="34" charset="-128"/>
                <a:cs typeface="Times New Roman" pitchFamily="18" charset="0"/>
              </a:rPr>
              <a:t>CityPopulation is functionally dependent on the City which is a proper subset of  the key</a:t>
            </a:r>
            <a:r>
              <a:rPr lang="en-US" sz="1800" b="1">
                <a:solidFill>
                  <a:srgbClr val="CC0000"/>
                </a:solidFill>
                <a:latin typeface="Arial Unicode MS" pitchFamily="34" charset="-128"/>
                <a:cs typeface="Times New Roman" pitchFamily="18" charset="0"/>
              </a:rPr>
              <a:t> </a:t>
            </a:r>
          </a:p>
          <a:p>
            <a:pPr marL="1100138" lvl="1" indent="-533400" algn="just">
              <a:lnSpc>
                <a:spcPct val="90000"/>
              </a:lnSpc>
              <a:buFontTx/>
              <a:buAutoNum type="arabicPeriod"/>
            </a:pPr>
            <a:endParaRPr lang="en-US" sz="1800" b="1">
              <a:solidFill>
                <a:srgbClr val="CC0000"/>
              </a:solidFill>
              <a:latin typeface="Arial Unicode MS" pitchFamily="34" charset="-128"/>
              <a:cs typeface="Times New Roman" pitchFamily="18" charset="0"/>
            </a:endParaRPr>
          </a:p>
          <a:p>
            <a:pPr marL="609600" indent="-609600" algn="just">
              <a:lnSpc>
                <a:spcPct val="90000"/>
              </a:lnSpc>
              <a:buFontTx/>
              <a:buNone/>
            </a:pPr>
            <a:r>
              <a:rPr lang="en-US" sz="2000" b="1">
                <a:solidFill>
                  <a:srgbClr val="CC0000"/>
                </a:solidFill>
                <a:latin typeface="Arial Unicode MS" pitchFamily="34" charset="-128"/>
                <a:cs typeface="Times New Roman" pitchFamily="18" charset="0"/>
              </a:rPr>
              <a:t>Example 3 (Not 2NF) </a:t>
            </a:r>
          </a:p>
          <a:p>
            <a:pPr marL="609600" indent="-609600" algn="just">
              <a:lnSpc>
                <a:spcPct val="90000"/>
              </a:lnSpc>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{studio, movie, budget, studio_city}	</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Key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{studio, movie}</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 movie}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{budget}</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{studio_city}</a:t>
            </a:r>
          </a:p>
          <a:p>
            <a:pPr marL="1100138" lvl="1" indent="-533400" algn="just">
              <a:lnSpc>
                <a:spcPct val="90000"/>
              </a:lnSpc>
              <a:buFontTx/>
              <a:buAutoNum type="arabicPeriod"/>
            </a:pPr>
            <a:r>
              <a:rPr lang="en-US" sz="1600" b="1">
                <a:latin typeface="Arial Unicode MS" pitchFamily="34" charset="-128"/>
                <a:cs typeface="Times New Roman" pitchFamily="18" charset="0"/>
              </a:rPr>
              <a:t>studio_city is not a part of a key</a:t>
            </a:r>
            <a:r>
              <a:rPr lang="en-US" sz="1600" b="1">
                <a:latin typeface="Arial Unicode MS" pitchFamily="34" charset="-128"/>
                <a:ea typeface="Arial Unicode MS" pitchFamily="34" charset="-128"/>
                <a:cs typeface="Arial Unicode MS" pitchFamily="34" charset="-128"/>
              </a:rPr>
              <a:t> </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studio_city functionally depends on studio which is a proper subset of the key</a:t>
            </a:r>
          </a:p>
          <a:p>
            <a:pPr marL="1100138" lvl="1" indent="-533400" algn="just">
              <a:lnSpc>
                <a:spcPct val="90000"/>
              </a:lnSpc>
              <a:buFontTx/>
              <a:buAutoNum type="arabicPeriod"/>
            </a:pPr>
            <a:endParaRPr lang="en-US" sz="1600" b="1">
              <a:latin typeface="Arial Unicode MS" pitchFamily="34" charset="-128"/>
              <a:ea typeface="Arial Unicode MS" pitchFamily="34" charset="-128"/>
              <a:cs typeface="Arial Unicode MS" pitchFamily="34" charset="-128"/>
            </a:endParaRPr>
          </a:p>
        </p:txBody>
      </p:sp>
      <p:sp>
        <p:nvSpPr>
          <p:cNvPr id="224259"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Second Normal Form  (2NF) </a:t>
            </a: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body" idx="1"/>
          </p:nvPr>
        </p:nvSpPr>
        <p:spPr>
          <a:xfrm>
            <a:off x="304800" y="1143000"/>
            <a:ext cx="8001000" cy="5181600"/>
          </a:xfrm>
        </p:spPr>
        <p:txBody>
          <a:bodyPr/>
          <a:lstStyle/>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If a data item is fully functionally dependent on only a part of the primary key, move that data item and that part of the primary key to a new table.</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If other data items are functionally dependent on the same part of the key, place them in the new table also</a:t>
            </a:r>
            <a:endParaRPr lang="en-US" sz="2000">
              <a:latin typeface="Arial Unicode MS" pitchFamily="34" charset="-128"/>
              <a:cs typeface="Times New Roman" pitchFamily="18" charset="0"/>
            </a:endParaRPr>
          </a:p>
          <a:p>
            <a:pPr marL="609600" indent="-609600" algn="just">
              <a:buFontTx/>
              <a:buAutoNum type="arabicPeriod"/>
            </a:pPr>
            <a:r>
              <a:rPr lang="en-US" sz="2000">
                <a:latin typeface="Arial Unicode MS" pitchFamily="34" charset="-128"/>
                <a:cs typeface="Times New Roman" pitchFamily="18" charset="0"/>
              </a:rPr>
              <a:t>Make the partial primary key copied from the original table the primary key for the new table. Place all items that appear in the repeating group in a new table</a:t>
            </a: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1 (Convert to 2NF) </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Title, PubId, AuId</a:t>
            </a:r>
            <a:r>
              <a:rPr lang="en-US" sz="1800" b="1">
                <a:latin typeface="Arial Unicode MS" pitchFamily="34" charset="-128"/>
                <a:ea typeface="Arial Unicode MS" pitchFamily="34" charset="-128"/>
                <a:cs typeface="Arial Unicode MS" pitchFamily="34" charset="-128"/>
              </a:rPr>
              <a:t>, Price, AuAddress}</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Title, PubId, AuId</a:t>
            </a:r>
            <a:r>
              <a:rPr lang="en-US" sz="1800" b="1">
                <a:latin typeface="Arial Unicode MS" pitchFamily="34" charset="-128"/>
                <a:ea typeface="Arial Unicode MS" pitchFamily="34" charset="-128"/>
                <a:cs typeface="Arial Unicode MS" pitchFamily="34" charset="-128"/>
              </a:rPr>
              <a:t>, Price}</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AuId</a:t>
            </a:r>
            <a:r>
              <a:rPr lang="en-US" sz="1800" b="1">
                <a:latin typeface="Arial Unicode MS" pitchFamily="34" charset="-128"/>
                <a:ea typeface="Arial Unicode MS" pitchFamily="34" charset="-128"/>
                <a:cs typeface="Arial Unicode MS" pitchFamily="34" charset="-128"/>
              </a:rPr>
              <a:t>, AuAddress}</a:t>
            </a:r>
            <a:endParaRPr lang="en-US" sz="1800" b="1">
              <a:latin typeface="Arial Unicode MS" pitchFamily="34" charset="-128"/>
              <a:cs typeface="Times New Roman" pitchFamily="18" charset="0"/>
            </a:endParaRPr>
          </a:p>
        </p:txBody>
      </p:sp>
      <p:sp>
        <p:nvSpPr>
          <p:cNvPr id="226307"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2NF - Decomposition</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body" idx="1"/>
          </p:nvPr>
        </p:nvSpPr>
        <p:spPr>
          <a:xfrm>
            <a:off x="304800" y="1143000"/>
            <a:ext cx="8610600" cy="5181600"/>
          </a:xfrm>
        </p:spPr>
        <p:txBody>
          <a:bodyPr/>
          <a:lstStyle/>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2 (Convert to  2NF) </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Studio</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Movie</a:t>
            </a:r>
            <a:r>
              <a:rPr lang="en-US" sz="1800" b="1">
                <a:latin typeface="Arial Unicode MS" pitchFamily="34" charset="-128"/>
                <a:ea typeface="Arial Unicode MS" pitchFamily="34" charset="-128"/>
                <a:cs typeface="Arial Unicode MS" pitchFamily="34" charset="-128"/>
              </a:rPr>
              <a:t>, Budget, StudioCity}</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Movie</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Studio</a:t>
            </a:r>
            <a:r>
              <a:rPr lang="en-US" sz="1800" b="1">
                <a:latin typeface="Arial Unicode MS" pitchFamily="34" charset="-128"/>
                <a:ea typeface="Arial Unicode MS" pitchFamily="34" charset="-128"/>
                <a:cs typeface="Arial Unicode MS" pitchFamily="34" charset="-128"/>
              </a:rPr>
              <a:t>, Budget}</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Studio</a:t>
            </a:r>
            <a:r>
              <a:rPr lang="en-US" sz="1800" b="1">
                <a:latin typeface="Arial Unicode MS" pitchFamily="34" charset="-128"/>
                <a:ea typeface="Arial Unicode MS" pitchFamily="34" charset="-128"/>
                <a:cs typeface="Arial Unicode MS" pitchFamily="34" charset="-128"/>
              </a:rPr>
              <a:t>, City}</a:t>
            </a:r>
          </a:p>
          <a:p>
            <a:pPr marL="1100138" lvl="1" indent="-533400">
              <a:spcBef>
                <a:spcPct val="50000"/>
              </a:spcBef>
              <a:buFontTx/>
              <a:buNone/>
            </a:pPr>
            <a:endParaRPr lang="en-US" sz="1800" b="1">
              <a:latin typeface="Arial Unicode MS" pitchFamily="34" charset="-128"/>
              <a:ea typeface="Arial Unicode MS" pitchFamily="34" charset="-128"/>
              <a:cs typeface="Arial Unicode MS" pitchFamily="34" charset="-128"/>
            </a:endParaRP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3 (Convert to  2NF) </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City</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Street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HouseNumber</a:t>
            </a:r>
            <a:r>
              <a:rPr lang="en-US" sz="1800" b="1">
                <a:latin typeface="Arial Unicode MS" pitchFamily="34" charset="-128"/>
                <a:ea typeface="Arial Unicode MS" pitchFamily="34" charset="-128"/>
                <a:cs typeface="Arial Unicode MS" pitchFamily="34" charset="-128"/>
              </a:rPr>
              <a:t>, HouseColor, CityPopulation}</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City</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Street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HouseNumber</a:t>
            </a:r>
            <a:r>
              <a:rPr lang="en-US" sz="1800" b="1">
                <a:latin typeface="Arial Unicode MS" pitchFamily="34" charset="-128"/>
                <a:ea typeface="Arial Unicode MS" pitchFamily="34" charset="-128"/>
                <a:cs typeface="Arial Unicode MS" pitchFamily="34" charset="-128"/>
              </a:rPr>
              <a:t>, HouseColor}</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City</a:t>
            </a:r>
            <a:r>
              <a:rPr lang="en-US" sz="1800" b="1">
                <a:latin typeface="Arial Unicode MS" pitchFamily="34" charset="-128"/>
                <a:ea typeface="Arial Unicode MS" pitchFamily="34" charset="-128"/>
                <a:cs typeface="Arial Unicode MS" pitchFamily="34" charset="-128"/>
              </a:rPr>
              <a:t>, CityPopulation}</a:t>
            </a:r>
            <a:endParaRPr lang="en-US" sz="1800" b="1">
              <a:latin typeface="Arial Unicode MS" pitchFamily="34" charset="-128"/>
              <a:cs typeface="Times New Roman" pitchFamily="18" charset="0"/>
            </a:endParaRPr>
          </a:p>
          <a:p>
            <a:pPr marL="1100138" lvl="1" indent="-533400">
              <a:spcBef>
                <a:spcPct val="50000"/>
              </a:spcBef>
              <a:buFontTx/>
              <a:buNone/>
            </a:pPr>
            <a:endParaRPr lang="en-US" sz="1800" b="1">
              <a:latin typeface="Arial Unicode MS" pitchFamily="34" charset="-128"/>
              <a:cs typeface="Times New Roman" pitchFamily="18" charset="0"/>
            </a:endParaRPr>
          </a:p>
        </p:txBody>
      </p:sp>
      <p:sp>
        <p:nvSpPr>
          <p:cNvPr id="228355"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2NF - Decomposition</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body" idx="1"/>
          </p:nvPr>
        </p:nvSpPr>
        <p:spPr>
          <a:xfrm>
            <a:off x="304800" y="1143000"/>
            <a:ext cx="8610600" cy="4724400"/>
          </a:xfrm>
        </p:spPr>
        <p:txBody>
          <a:bodyPr/>
          <a:lstStyle/>
          <a:p>
            <a:pPr marL="609600" indent="-609600" algn="just">
              <a:lnSpc>
                <a:spcPct val="90000"/>
              </a:lnSpc>
              <a:buFontTx/>
              <a:buNone/>
            </a:pPr>
            <a:r>
              <a:rPr lang="en-US" sz="2000">
                <a:latin typeface="Arial Unicode MS" pitchFamily="34" charset="-128"/>
                <a:ea typeface="Arial Unicode MS" pitchFamily="34" charset="-128"/>
                <a:cs typeface="Arial Unicode MS" pitchFamily="34" charset="-128"/>
              </a:rPr>
              <a:t>This form dictates that all </a:t>
            </a:r>
            <a:r>
              <a:rPr lang="en-US" sz="2000" b="1">
                <a:latin typeface="Arial Unicode MS" pitchFamily="34" charset="-128"/>
                <a:ea typeface="Arial Unicode MS" pitchFamily="34" charset="-128"/>
                <a:cs typeface="Arial Unicode MS" pitchFamily="34" charset="-128"/>
              </a:rPr>
              <a:t>non-key</a:t>
            </a:r>
            <a:r>
              <a:rPr lang="en-US" sz="2000">
                <a:latin typeface="Arial Unicode MS" pitchFamily="34" charset="-128"/>
                <a:ea typeface="Arial Unicode MS" pitchFamily="34" charset="-128"/>
                <a:cs typeface="Arial Unicode MS" pitchFamily="34" charset="-128"/>
              </a:rPr>
              <a:t> attributes of a table must be functionally dependent on a candidate key i.e. there can be no interdependencies among non-key attributes.</a:t>
            </a:r>
          </a:p>
          <a:p>
            <a:pPr marL="609600" indent="-609600" algn="just">
              <a:lnSpc>
                <a:spcPct val="90000"/>
              </a:lnSpc>
              <a:buFontTx/>
              <a:buNone/>
            </a:pPr>
            <a:endParaRPr lang="en-US" sz="2000">
              <a:latin typeface="Arial Unicode MS" pitchFamily="34" charset="-128"/>
              <a:ea typeface="Arial Unicode MS" pitchFamily="34" charset="-128"/>
              <a:cs typeface="Arial Unicode MS" pitchFamily="34" charset="-128"/>
            </a:endParaRPr>
          </a:p>
          <a:p>
            <a:pPr marL="609600" indent="-609600" algn="just">
              <a:lnSpc>
                <a:spcPct val="90000"/>
              </a:lnSpc>
              <a:buFontTx/>
              <a:buNone/>
            </a:pPr>
            <a:r>
              <a:rPr lang="en-US" sz="2000">
                <a:latin typeface="Arial Unicode MS" pitchFamily="34" charset="-128"/>
                <a:ea typeface="Arial Unicode MS" pitchFamily="34" charset="-128"/>
                <a:cs typeface="Arial Unicode MS" pitchFamily="34" charset="-128"/>
              </a:rPr>
              <a:t>For a table to be in 3NF, there are two requirements</a:t>
            </a:r>
          </a:p>
          <a:p>
            <a:pPr marL="1100138" lvl="1" indent="-533400" algn="just">
              <a:lnSpc>
                <a:spcPct val="90000"/>
              </a:lnSpc>
            </a:pPr>
            <a:r>
              <a:rPr lang="en-US" sz="1800">
                <a:latin typeface="Arial Unicode MS" pitchFamily="34" charset="-128"/>
                <a:ea typeface="Arial Unicode MS" pitchFamily="34" charset="-128"/>
                <a:cs typeface="Arial Unicode MS" pitchFamily="34" charset="-128"/>
              </a:rPr>
              <a:t>The table should be second normal form</a:t>
            </a:r>
            <a:endParaRPr lang="en-US" sz="1800">
              <a:latin typeface="Arial Unicode MS" pitchFamily="34" charset="-128"/>
              <a:cs typeface="Times New Roman" pitchFamily="18" charset="0"/>
            </a:endParaRPr>
          </a:p>
          <a:p>
            <a:pPr marL="1100138" lvl="1" indent="-533400" algn="just">
              <a:lnSpc>
                <a:spcPct val="90000"/>
              </a:lnSpc>
            </a:pPr>
            <a:r>
              <a:rPr lang="en-US" sz="1800">
                <a:latin typeface="Arial Unicode MS" pitchFamily="34" charset="-128"/>
                <a:cs typeface="Times New Roman" pitchFamily="18" charset="0"/>
              </a:rPr>
              <a:t>No attribute is transitively dependent on the primary key</a:t>
            </a:r>
          </a:p>
          <a:p>
            <a:pPr marL="609600" indent="-609600" algn="just">
              <a:lnSpc>
                <a:spcPct val="90000"/>
              </a:lnSpc>
              <a:buFontTx/>
              <a:buNone/>
            </a:pPr>
            <a:endParaRPr lang="en-US" sz="2000" b="1">
              <a:solidFill>
                <a:srgbClr val="CC0000"/>
              </a:solidFill>
              <a:latin typeface="Arial Unicode MS" pitchFamily="34" charset="-128"/>
              <a:cs typeface="Times New Roman" pitchFamily="18" charset="0"/>
            </a:endParaRPr>
          </a:p>
          <a:p>
            <a:pPr marL="609600" indent="-609600" algn="just">
              <a:lnSpc>
                <a:spcPct val="90000"/>
              </a:lnSpc>
              <a:buFontTx/>
              <a:buNone/>
            </a:pPr>
            <a:r>
              <a:rPr lang="en-US" sz="2000" b="1">
                <a:solidFill>
                  <a:srgbClr val="CC0000"/>
                </a:solidFill>
                <a:latin typeface="Arial Unicode MS" pitchFamily="34" charset="-128"/>
                <a:ea typeface="Arial Unicode MS" pitchFamily="34" charset="-128"/>
                <a:cs typeface="Arial Unicode MS" pitchFamily="34" charset="-128"/>
              </a:rPr>
              <a:t>Example (Not in 3NF)</a:t>
            </a:r>
          </a:p>
          <a:p>
            <a:pPr marL="609600" indent="-609600" algn="just">
              <a:lnSpc>
                <a:spcPct val="90000"/>
              </a:lnSpc>
              <a:buFontTx/>
              <a:buNone/>
            </a:pPr>
            <a:r>
              <a:rPr lang="en-US" sz="2000" b="1">
                <a:latin typeface="Arial Unicode MS" pitchFamily="34" charset="-128"/>
                <a:ea typeface="Arial Unicode MS" pitchFamily="34" charset="-128"/>
                <a:cs typeface="Arial Unicode MS" pitchFamily="34" charset="-128"/>
              </a:rPr>
              <a:t>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a:t>
            </a:r>
            <a:r>
              <a:rPr lang="en-US" sz="2000" b="1">
                <a:latin typeface="Arial Unicode MS" pitchFamily="34" charset="-128"/>
                <a:cs typeface="Times New Roman" pitchFamily="18" charset="0"/>
              </a:rPr>
              <a:t>Title, PubID, PageCount, Price</a:t>
            </a:r>
            <a:r>
              <a:rPr lang="en-US" sz="2000" b="1">
                <a:latin typeface="Arial Unicode MS" pitchFamily="34" charset="-128"/>
                <a:ea typeface="Arial Unicode MS" pitchFamily="34" charset="-128"/>
                <a:cs typeface="Arial Unicode MS" pitchFamily="34" charset="-128"/>
              </a:rPr>
              <a:t> }</a:t>
            </a:r>
          </a:p>
          <a:p>
            <a:pPr marL="1100138" lvl="1" indent="-533400" algn="just">
              <a:lnSpc>
                <a:spcPct val="90000"/>
              </a:lnSpc>
              <a:buFontTx/>
              <a:buAutoNum type="arabicPeriod"/>
            </a:pPr>
            <a:r>
              <a:rPr lang="en-US" sz="1800" b="1">
                <a:latin typeface="Arial Unicode MS" pitchFamily="34" charset="-128"/>
                <a:cs typeface="Times New Roman" pitchFamily="18" charset="0"/>
              </a:rPr>
              <a:t>Key </a:t>
            </a:r>
            <a:r>
              <a:rPr lang="en-US" sz="1800" b="1">
                <a:cs typeface="Times New Roman" pitchFamily="18" charset="0"/>
                <a:sym typeface="Wingdings" pitchFamily="2" charset="2"/>
              </a:rPr>
              <a:t></a:t>
            </a:r>
            <a:r>
              <a:rPr lang="en-US" sz="1800" b="1">
                <a:latin typeface="Arial Unicode MS" pitchFamily="34" charset="-128"/>
                <a:cs typeface="Times New Roman" pitchFamily="18" charset="0"/>
              </a:rPr>
              <a:t> {Title, PubId}</a:t>
            </a:r>
          </a:p>
          <a:p>
            <a:pPr marL="1100138" lvl="1" indent="-533400" algn="just">
              <a:lnSpc>
                <a:spcPct val="90000"/>
              </a:lnSpc>
              <a:buFontTx/>
              <a:buAutoNum type="arabicPeriod"/>
            </a:pPr>
            <a:r>
              <a:rPr lang="en-US" sz="1800" b="1">
                <a:latin typeface="Arial Unicode MS" pitchFamily="34" charset="-128"/>
                <a:cs typeface="Times New Roman" pitchFamily="18" charset="0"/>
              </a:rPr>
              <a:t>{Title, PubId} </a:t>
            </a:r>
            <a:r>
              <a:rPr lang="en-US" sz="1800" b="1">
                <a:latin typeface="Arial Unicode MS" pitchFamily="34" charset="-128"/>
                <a:cs typeface="Times New Roman" pitchFamily="18" charset="0"/>
                <a:sym typeface="Wingdings" pitchFamily="2" charset="2"/>
              </a:rPr>
              <a:t> {PageCount}</a:t>
            </a:r>
          </a:p>
          <a:p>
            <a:pPr marL="1100138" lvl="1" indent="-533400" algn="just">
              <a:lnSpc>
                <a:spcPct val="90000"/>
              </a:lnSpc>
              <a:buFontTx/>
              <a:buAutoNum type="arabicPeriod"/>
            </a:pPr>
            <a:r>
              <a:rPr lang="en-US" sz="1800" b="1">
                <a:latin typeface="Arial Unicode MS" pitchFamily="34" charset="-128"/>
                <a:cs typeface="Times New Roman" pitchFamily="18" charset="0"/>
              </a:rPr>
              <a:t>{PageCount} </a:t>
            </a:r>
            <a:r>
              <a:rPr lang="en-US" sz="1800" b="1">
                <a:latin typeface="Arial Unicode MS" pitchFamily="34" charset="-128"/>
                <a:cs typeface="Times New Roman" pitchFamily="18" charset="0"/>
                <a:sym typeface="Wingdings" pitchFamily="2" charset="2"/>
              </a:rPr>
              <a:t> {Price}</a:t>
            </a:r>
            <a:endParaRPr lang="en-US" sz="1800" b="1">
              <a:latin typeface="Arial Unicode MS" pitchFamily="34" charset="-128"/>
              <a:cs typeface="Times New Roman" pitchFamily="18" charset="0"/>
            </a:endParaRPr>
          </a:p>
          <a:p>
            <a:pPr marL="1100138" lvl="1" indent="-533400" algn="just">
              <a:lnSpc>
                <a:spcPct val="90000"/>
              </a:lnSpc>
              <a:buFontTx/>
              <a:buAutoNum type="arabicPeriod"/>
            </a:pPr>
            <a:r>
              <a:rPr lang="en-US" sz="1800" b="1">
                <a:latin typeface="Arial Unicode MS" pitchFamily="34" charset="-128"/>
                <a:cs typeface="Times New Roman" pitchFamily="18" charset="0"/>
              </a:rPr>
              <a:t>Both Price and PageCount depend on a key hence 2NF</a:t>
            </a:r>
          </a:p>
          <a:p>
            <a:pPr marL="1100138" lvl="1" indent="-533400" algn="just">
              <a:lnSpc>
                <a:spcPct val="90000"/>
              </a:lnSpc>
              <a:buFontTx/>
              <a:buAutoNum type="arabicPeriod"/>
            </a:pPr>
            <a:r>
              <a:rPr lang="en-US" sz="1800" b="1">
                <a:latin typeface="Arial Unicode MS" pitchFamily="34" charset="-128"/>
                <a:cs typeface="Times New Roman" pitchFamily="18" charset="0"/>
              </a:rPr>
              <a:t>Transitively {Title, PubID} </a:t>
            </a:r>
            <a:r>
              <a:rPr lang="en-US" sz="1800" b="1">
                <a:latin typeface="Arial Unicode MS" pitchFamily="34" charset="-128"/>
                <a:cs typeface="Times New Roman" pitchFamily="18" charset="0"/>
                <a:sym typeface="Wingdings" pitchFamily="2" charset="2"/>
              </a:rPr>
              <a:t></a:t>
            </a:r>
            <a:r>
              <a:rPr lang="en-US" sz="1800" b="1">
                <a:latin typeface="Arial Unicode MS" pitchFamily="34" charset="-128"/>
                <a:cs typeface="Times New Roman" pitchFamily="18" charset="0"/>
              </a:rPr>
              <a:t> {Price} hence not in 3NF</a:t>
            </a:r>
          </a:p>
        </p:txBody>
      </p:sp>
      <p:sp>
        <p:nvSpPr>
          <p:cNvPr id="230403"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Third Normal Form  (3NF) </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body" idx="1"/>
          </p:nvPr>
        </p:nvSpPr>
        <p:spPr>
          <a:xfrm>
            <a:off x="304800" y="1143000"/>
            <a:ext cx="8610600" cy="4724400"/>
          </a:xfrm>
        </p:spPr>
        <p:txBody>
          <a:bodyPr>
            <a:normAutofit lnSpcReduction="10000"/>
          </a:bodyPr>
          <a:lstStyle/>
          <a:p>
            <a:pPr marL="609600" indent="-609600" algn="just">
              <a:lnSpc>
                <a:spcPct val="90000"/>
              </a:lnSpc>
              <a:buFontTx/>
              <a:buNone/>
            </a:pPr>
            <a:r>
              <a:rPr lang="en-US" sz="2000" b="1">
                <a:solidFill>
                  <a:srgbClr val="CC0000"/>
                </a:solidFill>
                <a:latin typeface="Arial Unicode MS" pitchFamily="34" charset="-128"/>
                <a:cs typeface="Times New Roman" pitchFamily="18" charset="0"/>
              </a:rPr>
              <a:t>Example 2 (Not in 3NF) </a:t>
            </a:r>
          </a:p>
          <a:p>
            <a:pPr marL="609600" indent="-609600" algn="just">
              <a:lnSpc>
                <a:spcPct val="90000"/>
              </a:lnSpc>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u="sng">
                <a:latin typeface="Arial Unicode MS" pitchFamily="34" charset="-128"/>
                <a:ea typeface="Arial Unicode MS" pitchFamily="34" charset="-128"/>
                <a:cs typeface="Arial Unicode MS" pitchFamily="34" charset="-128"/>
              </a:rPr>
              <a:t>Studio</a:t>
            </a:r>
            <a:r>
              <a:rPr lang="en-US" sz="1800" b="1">
                <a:latin typeface="Arial Unicode MS" pitchFamily="34" charset="-128"/>
                <a:ea typeface="Arial Unicode MS" pitchFamily="34" charset="-128"/>
                <a:cs typeface="Arial Unicode MS" pitchFamily="34" charset="-128"/>
              </a:rPr>
              <a:t>, StudioCity, CityTemp}	</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Primary Key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{Studio}</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{StudioCity}</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{StudioCity}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{CityTemp}</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{Studio} </a:t>
            </a:r>
            <a:r>
              <a:rPr lang="en-US" sz="1600" b="1">
                <a:latin typeface="Arial Unicode MS" pitchFamily="34" charset="-128"/>
                <a:ea typeface="Arial Unicode MS" pitchFamily="34" charset="-128"/>
                <a:cs typeface="Arial Unicode MS" pitchFamily="34" charset="-128"/>
                <a:sym typeface="Wingdings" pitchFamily="2" charset="2"/>
              </a:rPr>
              <a:t> {CityTemp}</a:t>
            </a:r>
            <a:endParaRPr lang="en-US" sz="1600" b="1">
              <a:latin typeface="Arial Unicode MS" pitchFamily="34" charset="-128"/>
              <a:ea typeface="Arial Unicode MS" pitchFamily="34" charset="-128"/>
              <a:cs typeface="Arial Unicode MS" pitchFamily="34" charset="-128"/>
            </a:endParaRP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Both StudioCity and CityTemp depend on the entire key hence 2NF</a:t>
            </a:r>
          </a:p>
          <a:p>
            <a:pPr marL="1100138" lvl="1" indent="-533400" algn="just">
              <a:lnSpc>
                <a:spcPct val="90000"/>
              </a:lnSpc>
              <a:buFontTx/>
              <a:buAutoNum type="arabicPeriod"/>
            </a:pPr>
            <a:r>
              <a:rPr lang="en-US" sz="1600" b="1">
                <a:latin typeface="Arial Unicode MS" pitchFamily="34" charset="-128"/>
                <a:ea typeface="Arial Unicode MS" pitchFamily="34" charset="-128"/>
                <a:cs typeface="Arial Unicode MS" pitchFamily="34" charset="-128"/>
              </a:rPr>
              <a:t>CityTemp transitively depends on Studio hence violates 3NF </a:t>
            </a:r>
          </a:p>
          <a:p>
            <a:pPr marL="1100138" lvl="1" indent="-533400" algn="just">
              <a:lnSpc>
                <a:spcPct val="90000"/>
              </a:lnSpc>
              <a:buFontTx/>
              <a:buNone/>
            </a:pPr>
            <a:endParaRPr lang="en-US" sz="1600" b="1">
              <a:latin typeface="Arial Unicode MS" pitchFamily="34" charset="-128"/>
              <a:ea typeface="Arial Unicode MS" pitchFamily="34" charset="-128"/>
              <a:cs typeface="Arial Unicode MS" pitchFamily="34" charset="-128"/>
            </a:endParaRPr>
          </a:p>
          <a:p>
            <a:pPr marL="609600" indent="-609600" algn="just">
              <a:lnSpc>
                <a:spcPct val="90000"/>
              </a:lnSpc>
              <a:buFontTx/>
              <a:buNone/>
            </a:pPr>
            <a:r>
              <a:rPr lang="en-US" sz="2000" b="1">
                <a:solidFill>
                  <a:srgbClr val="CC0000"/>
                </a:solidFill>
                <a:latin typeface="Arial Unicode MS" pitchFamily="34" charset="-128"/>
                <a:cs typeface="Times New Roman" pitchFamily="18" charset="0"/>
              </a:rPr>
              <a:t>Example 3 (Not in 3NF) </a:t>
            </a:r>
          </a:p>
          <a:p>
            <a:pPr marL="609600" indent="-609600" algn="just">
              <a:lnSpc>
                <a:spcPct val="90000"/>
              </a:lnSpc>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{BuildingID, Contractor, Fee}</a:t>
            </a:r>
          </a:p>
          <a:p>
            <a:pPr marL="1100138" lvl="1" indent="-533400" algn="just">
              <a:lnSpc>
                <a:spcPct val="90000"/>
              </a:lnSpc>
              <a:buFontTx/>
              <a:buAutoNum type="arabicPeriod"/>
            </a:pPr>
            <a:r>
              <a:rPr lang="en-US" sz="1600" b="1">
                <a:latin typeface="Arial Unicode MS" pitchFamily="34" charset="-128"/>
                <a:cs typeface="Times New Roman" pitchFamily="18" charset="0"/>
              </a:rPr>
              <a:t>Primary Key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{BuildingID}</a:t>
            </a:r>
          </a:p>
          <a:p>
            <a:pPr marL="1100138" lvl="1" indent="-533400" algn="just">
              <a:lnSpc>
                <a:spcPct val="90000"/>
              </a:lnSpc>
              <a:buFontTx/>
              <a:buAutoNum type="arabicPeriod"/>
            </a:pPr>
            <a:r>
              <a:rPr lang="en-US" sz="1600" b="1">
                <a:latin typeface="Arial Unicode MS" pitchFamily="34" charset="-128"/>
                <a:cs typeface="Times New Roman" pitchFamily="18" charset="0"/>
              </a:rPr>
              <a:t>{BuildingID} </a:t>
            </a:r>
            <a:r>
              <a:rPr lang="en-US" sz="1600" b="1">
                <a:latin typeface="Arial Unicode MS" pitchFamily="34" charset="-128"/>
                <a:cs typeface="Times New Roman" pitchFamily="18" charset="0"/>
                <a:sym typeface="Wingdings" pitchFamily="2" charset="2"/>
              </a:rPr>
              <a:t> {Contractor}</a:t>
            </a:r>
            <a:endParaRPr lang="en-US" sz="1600" b="1">
              <a:latin typeface="Arial Unicode MS" pitchFamily="34" charset="-128"/>
              <a:cs typeface="Times New Roman" pitchFamily="18" charset="0"/>
            </a:endParaRPr>
          </a:p>
          <a:p>
            <a:pPr marL="1100138" lvl="1" indent="-533400" algn="just">
              <a:lnSpc>
                <a:spcPct val="90000"/>
              </a:lnSpc>
              <a:buFontTx/>
              <a:buAutoNum type="arabicPeriod"/>
            </a:pPr>
            <a:r>
              <a:rPr lang="en-US" sz="1600" b="1">
                <a:latin typeface="Arial Unicode MS" pitchFamily="34" charset="-128"/>
                <a:cs typeface="Times New Roman" pitchFamily="18" charset="0"/>
              </a:rPr>
              <a:t>{Contractor} </a:t>
            </a:r>
            <a:r>
              <a:rPr lang="en-US" sz="1600" b="1">
                <a:latin typeface="Arial Unicode MS" pitchFamily="34" charset="-128"/>
                <a:cs typeface="Times New Roman" pitchFamily="18" charset="0"/>
                <a:sym typeface="Wingdings" pitchFamily="2" charset="2"/>
              </a:rPr>
              <a:t> {Fee} </a:t>
            </a:r>
          </a:p>
          <a:p>
            <a:pPr marL="1100138" lvl="1" indent="-533400" algn="just">
              <a:lnSpc>
                <a:spcPct val="90000"/>
              </a:lnSpc>
              <a:buFontTx/>
              <a:buAutoNum type="arabicPeriod"/>
            </a:pPr>
            <a:r>
              <a:rPr lang="en-US" sz="1600" b="1">
                <a:latin typeface="Arial Unicode MS" pitchFamily="34" charset="-128"/>
                <a:cs typeface="Times New Roman" pitchFamily="18" charset="0"/>
                <a:sym typeface="Wingdings" pitchFamily="2" charset="2"/>
              </a:rPr>
              <a:t>{BuildingID}  {Fee}</a:t>
            </a:r>
          </a:p>
          <a:p>
            <a:pPr marL="1100138" lvl="1" indent="-533400" algn="just">
              <a:lnSpc>
                <a:spcPct val="90000"/>
              </a:lnSpc>
              <a:buFontTx/>
              <a:buAutoNum type="arabicPeriod"/>
            </a:pPr>
            <a:r>
              <a:rPr lang="en-US" sz="1600" b="1">
                <a:latin typeface="Arial Unicode MS" pitchFamily="34" charset="-128"/>
                <a:cs typeface="Times New Roman" pitchFamily="18" charset="0"/>
                <a:sym typeface="Wingdings" pitchFamily="2" charset="2"/>
              </a:rPr>
              <a:t>Fee transitively depends on the BuildingID</a:t>
            </a:r>
          </a:p>
          <a:p>
            <a:pPr marL="1100138" lvl="1" indent="-533400" algn="just">
              <a:lnSpc>
                <a:spcPct val="90000"/>
              </a:lnSpc>
              <a:buFontTx/>
              <a:buAutoNum type="arabicPeriod"/>
            </a:pPr>
            <a:r>
              <a:rPr lang="en-US" sz="1600" b="1">
                <a:latin typeface="Arial Unicode MS" pitchFamily="34" charset="-128"/>
                <a:cs typeface="Times New Roman" pitchFamily="18" charset="0"/>
              </a:rPr>
              <a:t>Both Contractor and Fee depend on the entire key hence 2NF</a:t>
            </a:r>
            <a:endParaRPr lang="en-US" sz="1600" b="1">
              <a:latin typeface="Arial Unicode MS" pitchFamily="34" charset="-128"/>
              <a:ea typeface="Arial Unicode MS" pitchFamily="34" charset="-128"/>
              <a:cs typeface="Arial Unicode MS" pitchFamily="34" charset="-128"/>
            </a:endParaRPr>
          </a:p>
        </p:txBody>
      </p:sp>
      <p:sp>
        <p:nvSpPr>
          <p:cNvPr id="23245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Third Normal Form  (3NF) </a:t>
            </a:r>
          </a:p>
        </p:txBody>
      </p:sp>
      <p:grpSp>
        <p:nvGrpSpPr>
          <p:cNvPr id="2" name="Group 23"/>
          <p:cNvGrpSpPr>
            <a:grpSpLocks/>
          </p:cNvGrpSpPr>
          <p:nvPr/>
        </p:nvGrpSpPr>
        <p:grpSpPr bwMode="auto">
          <a:xfrm>
            <a:off x="6354763" y="3419475"/>
            <a:ext cx="1011237" cy="319088"/>
            <a:chOff x="0" y="0"/>
            <a:chExt cx="637" cy="403"/>
          </a:xfrm>
        </p:grpSpPr>
        <p:sp>
          <p:nvSpPr>
            <p:cNvPr id="232452" name="Rectangle 4"/>
            <p:cNvSpPr>
              <a:spLocks noChangeArrowheads="1"/>
            </p:cNvSpPr>
            <p:nvPr/>
          </p:nvSpPr>
          <p:spPr bwMode="auto">
            <a:xfrm>
              <a:off x="43" y="0"/>
              <a:ext cx="551"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BuildingID</a:t>
              </a:r>
            </a:p>
            <a:p>
              <a:pPr algn="just" eaLnBrk="0" hangingPunct="0">
                <a:spcBef>
                  <a:spcPct val="0"/>
                </a:spcBef>
              </a:pPr>
              <a:endParaRPr lang="en-US" b="0">
                <a:solidFill>
                  <a:schemeClr val="tx1"/>
                </a:solidFill>
                <a:latin typeface="Times New Roman" pitchFamily="18" charset="0"/>
              </a:endParaRPr>
            </a:p>
          </p:txBody>
        </p:sp>
        <p:sp>
          <p:nvSpPr>
            <p:cNvPr id="232470" name="Rectangle 22"/>
            <p:cNvSpPr>
              <a:spLocks noChangeArrowheads="1"/>
            </p:cNvSpPr>
            <p:nvPr/>
          </p:nvSpPr>
          <p:spPr bwMode="auto">
            <a:xfrm>
              <a:off x="0" y="0"/>
              <a:ext cx="637" cy="403"/>
            </a:xfrm>
            <a:prstGeom prst="rect">
              <a:avLst/>
            </a:prstGeom>
            <a:noFill/>
            <a:ln w="7">
              <a:solidFill>
                <a:srgbClr val="A0A0A0"/>
              </a:solidFill>
              <a:miter lim="800000"/>
              <a:headEnd/>
              <a:tailEnd/>
            </a:ln>
            <a:effectLst/>
          </p:spPr>
          <p:txBody>
            <a:bodyPr/>
            <a:lstStyle/>
            <a:p>
              <a:endParaRPr lang="en-US"/>
            </a:p>
          </p:txBody>
        </p:sp>
      </p:grpSp>
      <p:grpSp>
        <p:nvGrpSpPr>
          <p:cNvPr id="3" name="Group 25"/>
          <p:cNvGrpSpPr>
            <a:grpSpLocks/>
          </p:cNvGrpSpPr>
          <p:nvPr/>
        </p:nvGrpSpPr>
        <p:grpSpPr bwMode="auto">
          <a:xfrm>
            <a:off x="7366000" y="3419475"/>
            <a:ext cx="968375" cy="319088"/>
            <a:chOff x="637" y="0"/>
            <a:chExt cx="610" cy="403"/>
          </a:xfrm>
        </p:grpSpPr>
        <p:sp>
          <p:nvSpPr>
            <p:cNvPr id="232453" name="Rectangle 5"/>
            <p:cNvSpPr>
              <a:spLocks noChangeArrowheads="1"/>
            </p:cNvSpPr>
            <p:nvPr/>
          </p:nvSpPr>
          <p:spPr bwMode="auto">
            <a:xfrm>
              <a:off x="680" y="0"/>
              <a:ext cx="524" cy="403"/>
            </a:xfrm>
            <a:prstGeom prst="rect">
              <a:avLst/>
            </a:prstGeom>
            <a:noFill/>
            <a:ln w="9525">
              <a:noFill/>
              <a:miter lim="800000"/>
              <a:headEnd/>
              <a:tailEnd/>
            </a:ln>
            <a:effectLst/>
          </p:spPr>
          <p:txBody>
            <a:bodyPr lIns="0" tIns="0" rIns="0" bIns="0"/>
            <a:lstStyle/>
            <a:p>
              <a:pPr algn="just">
                <a:spcBef>
                  <a:spcPct val="0"/>
                </a:spcBef>
              </a:pPr>
              <a:r>
                <a:rPr lang="en-US" sz="1200">
                  <a:solidFill>
                    <a:schemeClr val="tx1"/>
                  </a:solidFill>
                  <a:cs typeface="Times New Roman" pitchFamily="18" charset="0"/>
                </a:rPr>
                <a:t>Contractor</a:t>
              </a:r>
              <a:endParaRPr lang="en-US" sz="1200">
                <a:solidFill>
                  <a:schemeClr val="tx1"/>
                </a:solidFill>
                <a:latin typeface="Times New Roman" pitchFamily="18" charset="0"/>
                <a:cs typeface="Times New Roman" pitchFamily="18" charset="0"/>
              </a:endParaRPr>
            </a:p>
            <a:p>
              <a:pPr algn="just" eaLnBrk="0" hangingPunct="0">
                <a:spcBef>
                  <a:spcPct val="0"/>
                </a:spcBef>
              </a:pPr>
              <a:endParaRPr lang="en-US" b="0">
                <a:solidFill>
                  <a:schemeClr val="tx1"/>
                </a:solidFill>
                <a:latin typeface="Times New Roman" pitchFamily="18" charset="0"/>
              </a:endParaRPr>
            </a:p>
          </p:txBody>
        </p:sp>
        <p:sp>
          <p:nvSpPr>
            <p:cNvPr id="232472" name="Rectangle 24"/>
            <p:cNvSpPr>
              <a:spLocks noChangeArrowheads="1"/>
            </p:cNvSpPr>
            <p:nvPr/>
          </p:nvSpPr>
          <p:spPr bwMode="auto">
            <a:xfrm>
              <a:off x="637" y="0"/>
              <a:ext cx="610" cy="403"/>
            </a:xfrm>
            <a:prstGeom prst="rect">
              <a:avLst/>
            </a:prstGeom>
            <a:noFill/>
            <a:ln w="7">
              <a:solidFill>
                <a:srgbClr val="A0A0A0"/>
              </a:solidFill>
              <a:miter lim="800000"/>
              <a:headEnd/>
              <a:tailEnd/>
            </a:ln>
            <a:effectLst/>
          </p:spPr>
          <p:txBody>
            <a:bodyPr/>
            <a:lstStyle/>
            <a:p>
              <a:endParaRPr lang="en-US"/>
            </a:p>
          </p:txBody>
        </p:sp>
      </p:grpSp>
      <p:grpSp>
        <p:nvGrpSpPr>
          <p:cNvPr id="4" name="Group 27"/>
          <p:cNvGrpSpPr>
            <a:grpSpLocks/>
          </p:cNvGrpSpPr>
          <p:nvPr/>
        </p:nvGrpSpPr>
        <p:grpSpPr bwMode="auto">
          <a:xfrm>
            <a:off x="8334375" y="3419475"/>
            <a:ext cx="657225" cy="319088"/>
            <a:chOff x="1247" y="0"/>
            <a:chExt cx="414" cy="403"/>
          </a:xfrm>
        </p:grpSpPr>
        <p:sp>
          <p:nvSpPr>
            <p:cNvPr id="232454" name="Rectangle 6"/>
            <p:cNvSpPr>
              <a:spLocks noChangeArrowheads="1"/>
            </p:cNvSpPr>
            <p:nvPr/>
          </p:nvSpPr>
          <p:spPr bwMode="auto">
            <a:xfrm>
              <a:off x="1290" y="0"/>
              <a:ext cx="328"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Fee</a:t>
              </a:r>
            </a:p>
            <a:p>
              <a:pPr algn="just" eaLnBrk="0" hangingPunct="0">
                <a:spcBef>
                  <a:spcPct val="0"/>
                </a:spcBef>
              </a:pPr>
              <a:endParaRPr lang="en-US" b="0">
                <a:solidFill>
                  <a:schemeClr val="tx1"/>
                </a:solidFill>
                <a:latin typeface="Times New Roman" pitchFamily="18" charset="0"/>
              </a:endParaRPr>
            </a:p>
          </p:txBody>
        </p:sp>
        <p:sp>
          <p:nvSpPr>
            <p:cNvPr id="232474" name="Rectangle 26"/>
            <p:cNvSpPr>
              <a:spLocks noChangeArrowheads="1"/>
            </p:cNvSpPr>
            <p:nvPr/>
          </p:nvSpPr>
          <p:spPr bwMode="auto">
            <a:xfrm>
              <a:off x="1247" y="0"/>
              <a:ext cx="414" cy="403"/>
            </a:xfrm>
            <a:prstGeom prst="rect">
              <a:avLst/>
            </a:prstGeom>
            <a:noFill/>
            <a:ln w="7">
              <a:solidFill>
                <a:srgbClr val="A0A0A0"/>
              </a:solidFill>
              <a:miter lim="800000"/>
              <a:headEnd/>
              <a:tailEnd/>
            </a:ln>
            <a:effectLst/>
          </p:spPr>
          <p:txBody>
            <a:bodyPr/>
            <a:lstStyle/>
            <a:p>
              <a:endParaRPr lang="en-US"/>
            </a:p>
          </p:txBody>
        </p:sp>
      </p:grpSp>
      <p:grpSp>
        <p:nvGrpSpPr>
          <p:cNvPr id="5" name="Group 29"/>
          <p:cNvGrpSpPr>
            <a:grpSpLocks/>
          </p:cNvGrpSpPr>
          <p:nvPr/>
        </p:nvGrpSpPr>
        <p:grpSpPr bwMode="auto">
          <a:xfrm>
            <a:off x="6354763" y="3744913"/>
            <a:ext cx="1011237" cy="288925"/>
            <a:chOff x="0" y="403"/>
            <a:chExt cx="637" cy="403"/>
          </a:xfrm>
        </p:grpSpPr>
        <p:sp>
          <p:nvSpPr>
            <p:cNvPr id="232455" name="Rectangle 7"/>
            <p:cNvSpPr>
              <a:spLocks noChangeArrowheads="1"/>
            </p:cNvSpPr>
            <p:nvPr/>
          </p:nvSpPr>
          <p:spPr bwMode="auto">
            <a:xfrm>
              <a:off x="43" y="403"/>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 100</a:t>
              </a:r>
            </a:p>
            <a:p>
              <a:pPr algn="ctr" eaLnBrk="0" hangingPunct="0">
                <a:spcBef>
                  <a:spcPct val="0"/>
                </a:spcBef>
              </a:pPr>
              <a:endParaRPr lang="en-US" b="0">
                <a:solidFill>
                  <a:schemeClr val="tx1"/>
                </a:solidFill>
                <a:latin typeface="Times New Roman" pitchFamily="18" charset="0"/>
              </a:endParaRPr>
            </a:p>
          </p:txBody>
        </p:sp>
        <p:sp>
          <p:nvSpPr>
            <p:cNvPr id="232476" name="Rectangle 28"/>
            <p:cNvSpPr>
              <a:spLocks noChangeArrowheads="1"/>
            </p:cNvSpPr>
            <p:nvPr/>
          </p:nvSpPr>
          <p:spPr bwMode="auto">
            <a:xfrm>
              <a:off x="0" y="403"/>
              <a:ext cx="637" cy="403"/>
            </a:xfrm>
            <a:prstGeom prst="rect">
              <a:avLst/>
            </a:prstGeom>
            <a:noFill/>
            <a:ln w="7">
              <a:solidFill>
                <a:srgbClr val="A0A0A0"/>
              </a:solidFill>
              <a:miter lim="800000"/>
              <a:headEnd/>
              <a:tailEnd/>
            </a:ln>
            <a:effectLst/>
          </p:spPr>
          <p:txBody>
            <a:bodyPr/>
            <a:lstStyle/>
            <a:p>
              <a:endParaRPr lang="en-US"/>
            </a:p>
          </p:txBody>
        </p:sp>
      </p:grpSp>
      <p:grpSp>
        <p:nvGrpSpPr>
          <p:cNvPr id="6" name="Group 31"/>
          <p:cNvGrpSpPr>
            <a:grpSpLocks/>
          </p:cNvGrpSpPr>
          <p:nvPr/>
        </p:nvGrpSpPr>
        <p:grpSpPr bwMode="auto">
          <a:xfrm>
            <a:off x="7366000" y="3744913"/>
            <a:ext cx="968375" cy="288925"/>
            <a:chOff x="637" y="403"/>
            <a:chExt cx="610" cy="403"/>
          </a:xfrm>
        </p:grpSpPr>
        <p:sp>
          <p:nvSpPr>
            <p:cNvPr id="232456" name="Rectangle 8"/>
            <p:cNvSpPr>
              <a:spLocks noChangeArrowheads="1"/>
            </p:cNvSpPr>
            <p:nvPr/>
          </p:nvSpPr>
          <p:spPr bwMode="auto">
            <a:xfrm>
              <a:off x="680" y="403"/>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2478" name="Rectangle 30"/>
            <p:cNvSpPr>
              <a:spLocks noChangeArrowheads="1"/>
            </p:cNvSpPr>
            <p:nvPr/>
          </p:nvSpPr>
          <p:spPr bwMode="auto">
            <a:xfrm>
              <a:off x="637" y="403"/>
              <a:ext cx="610" cy="403"/>
            </a:xfrm>
            <a:prstGeom prst="rect">
              <a:avLst/>
            </a:prstGeom>
            <a:noFill/>
            <a:ln w="7">
              <a:solidFill>
                <a:srgbClr val="A0A0A0"/>
              </a:solidFill>
              <a:miter lim="800000"/>
              <a:headEnd/>
              <a:tailEnd/>
            </a:ln>
            <a:effectLst/>
          </p:spPr>
          <p:txBody>
            <a:bodyPr/>
            <a:lstStyle/>
            <a:p>
              <a:endParaRPr lang="en-US"/>
            </a:p>
          </p:txBody>
        </p:sp>
      </p:grpSp>
      <p:grpSp>
        <p:nvGrpSpPr>
          <p:cNvPr id="7" name="Group 33"/>
          <p:cNvGrpSpPr>
            <a:grpSpLocks/>
          </p:cNvGrpSpPr>
          <p:nvPr/>
        </p:nvGrpSpPr>
        <p:grpSpPr bwMode="auto">
          <a:xfrm>
            <a:off x="8334375" y="3744913"/>
            <a:ext cx="657225" cy="288925"/>
            <a:chOff x="1247" y="403"/>
            <a:chExt cx="414" cy="403"/>
          </a:xfrm>
        </p:grpSpPr>
        <p:sp>
          <p:nvSpPr>
            <p:cNvPr id="232457" name="Rectangle 9"/>
            <p:cNvSpPr>
              <a:spLocks noChangeArrowheads="1"/>
            </p:cNvSpPr>
            <p:nvPr/>
          </p:nvSpPr>
          <p:spPr bwMode="auto">
            <a:xfrm>
              <a:off x="1290" y="403"/>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1200</a:t>
              </a:r>
            </a:p>
            <a:p>
              <a:pPr algn="ctr" eaLnBrk="0" hangingPunct="0">
                <a:spcBef>
                  <a:spcPct val="0"/>
                </a:spcBef>
              </a:pPr>
              <a:endParaRPr lang="en-US" b="0">
                <a:solidFill>
                  <a:schemeClr val="tx1"/>
                </a:solidFill>
                <a:latin typeface="Times New Roman" pitchFamily="18" charset="0"/>
              </a:endParaRPr>
            </a:p>
          </p:txBody>
        </p:sp>
        <p:sp>
          <p:nvSpPr>
            <p:cNvPr id="232480" name="Rectangle 32"/>
            <p:cNvSpPr>
              <a:spLocks noChangeArrowheads="1"/>
            </p:cNvSpPr>
            <p:nvPr/>
          </p:nvSpPr>
          <p:spPr bwMode="auto">
            <a:xfrm>
              <a:off x="1247" y="403"/>
              <a:ext cx="414" cy="403"/>
            </a:xfrm>
            <a:prstGeom prst="rect">
              <a:avLst/>
            </a:prstGeom>
            <a:noFill/>
            <a:ln w="7">
              <a:solidFill>
                <a:srgbClr val="A0A0A0"/>
              </a:solidFill>
              <a:miter lim="800000"/>
              <a:headEnd/>
              <a:tailEnd/>
            </a:ln>
            <a:effectLst/>
          </p:spPr>
          <p:txBody>
            <a:bodyPr/>
            <a:lstStyle/>
            <a:p>
              <a:endParaRPr lang="en-US"/>
            </a:p>
          </p:txBody>
        </p:sp>
      </p:grpSp>
      <p:grpSp>
        <p:nvGrpSpPr>
          <p:cNvPr id="8" name="Group 35"/>
          <p:cNvGrpSpPr>
            <a:grpSpLocks/>
          </p:cNvGrpSpPr>
          <p:nvPr/>
        </p:nvGrpSpPr>
        <p:grpSpPr bwMode="auto">
          <a:xfrm>
            <a:off x="6354763" y="4033838"/>
            <a:ext cx="1011237" cy="258762"/>
            <a:chOff x="0" y="806"/>
            <a:chExt cx="637" cy="403"/>
          </a:xfrm>
        </p:grpSpPr>
        <p:sp>
          <p:nvSpPr>
            <p:cNvPr id="232458" name="Rectangle 10"/>
            <p:cNvSpPr>
              <a:spLocks noChangeArrowheads="1"/>
            </p:cNvSpPr>
            <p:nvPr/>
          </p:nvSpPr>
          <p:spPr bwMode="auto">
            <a:xfrm>
              <a:off x="43" y="806"/>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150</a:t>
              </a:r>
            </a:p>
            <a:p>
              <a:pPr algn="ctr" eaLnBrk="0" hangingPunct="0">
                <a:spcBef>
                  <a:spcPct val="0"/>
                </a:spcBef>
              </a:pPr>
              <a:endParaRPr lang="en-US" b="0">
                <a:solidFill>
                  <a:schemeClr val="tx1"/>
                </a:solidFill>
                <a:latin typeface="Times New Roman" pitchFamily="18" charset="0"/>
              </a:endParaRPr>
            </a:p>
          </p:txBody>
        </p:sp>
        <p:sp>
          <p:nvSpPr>
            <p:cNvPr id="232482" name="Rectangle 34"/>
            <p:cNvSpPr>
              <a:spLocks noChangeArrowheads="1"/>
            </p:cNvSpPr>
            <p:nvPr/>
          </p:nvSpPr>
          <p:spPr bwMode="auto">
            <a:xfrm>
              <a:off x="0" y="806"/>
              <a:ext cx="637" cy="403"/>
            </a:xfrm>
            <a:prstGeom prst="rect">
              <a:avLst/>
            </a:prstGeom>
            <a:noFill/>
            <a:ln w="7">
              <a:solidFill>
                <a:srgbClr val="A0A0A0"/>
              </a:solidFill>
              <a:miter lim="800000"/>
              <a:headEnd/>
              <a:tailEnd/>
            </a:ln>
            <a:effectLst/>
          </p:spPr>
          <p:txBody>
            <a:bodyPr/>
            <a:lstStyle/>
            <a:p>
              <a:endParaRPr lang="en-US"/>
            </a:p>
          </p:txBody>
        </p:sp>
      </p:grpSp>
      <p:grpSp>
        <p:nvGrpSpPr>
          <p:cNvPr id="9" name="Group 37"/>
          <p:cNvGrpSpPr>
            <a:grpSpLocks/>
          </p:cNvGrpSpPr>
          <p:nvPr/>
        </p:nvGrpSpPr>
        <p:grpSpPr bwMode="auto">
          <a:xfrm>
            <a:off x="7366000" y="4033838"/>
            <a:ext cx="968375" cy="258762"/>
            <a:chOff x="637" y="806"/>
            <a:chExt cx="610" cy="403"/>
          </a:xfrm>
        </p:grpSpPr>
        <p:sp>
          <p:nvSpPr>
            <p:cNvPr id="232459" name="Rectangle 11"/>
            <p:cNvSpPr>
              <a:spLocks noChangeArrowheads="1"/>
            </p:cNvSpPr>
            <p:nvPr/>
          </p:nvSpPr>
          <p:spPr bwMode="auto">
            <a:xfrm>
              <a:off x="680" y="806"/>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Ingersoll</a:t>
              </a:r>
            </a:p>
            <a:p>
              <a:pPr algn="ctr" eaLnBrk="0" hangingPunct="0">
                <a:spcBef>
                  <a:spcPct val="0"/>
                </a:spcBef>
              </a:pPr>
              <a:endParaRPr lang="en-US" b="0">
                <a:solidFill>
                  <a:schemeClr val="tx1"/>
                </a:solidFill>
                <a:latin typeface="Times New Roman" pitchFamily="18" charset="0"/>
              </a:endParaRPr>
            </a:p>
          </p:txBody>
        </p:sp>
        <p:sp>
          <p:nvSpPr>
            <p:cNvPr id="232484" name="Rectangle 36"/>
            <p:cNvSpPr>
              <a:spLocks noChangeArrowheads="1"/>
            </p:cNvSpPr>
            <p:nvPr/>
          </p:nvSpPr>
          <p:spPr bwMode="auto">
            <a:xfrm>
              <a:off x="637" y="806"/>
              <a:ext cx="610" cy="403"/>
            </a:xfrm>
            <a:prstGeom prst="rect">
              <a:avLst/>
            </a:prstGeom>
            <a:noFill/>
            <a:ln w="7">
              <a:solidFill>
                <a:srgbClr val="A0A0A0"/>
              </a:solidFill>
              <a:miter lim="800000"/>
              <a:headEnd/>
              <a:tailEnd/>
            </a:ln>
            <a:effectLst/>
          </p:spPr>
          <p:txBody>
            <a:bodyPr/>
            <a:lstStyle/>
            <a:p>
              <a:endParaRPr lang="en-US"/>
            </a:p>
          </p:txBody>
        </p:sp>
      </p:grpSp>
      <p:grpSp>
        <p:nvGrpSpPr>
          <p:cNvPr id="10" name="Group 39"/>
          <p:cNvGrpSpPr>
            <a:grpSpLocks/>
          </p:cNvGrpSpPr>
          <p:nvPr/>
        </p:nvGrpSpPr>
        <p:grpSpPr bwMode="auto">
          <a:xfrm>
            <a:off x="8334375" y="4033838"/>
            <a:ext cx="657225" cy="258762"/>
            <a:chOff x="1247" y="806"/>
            <a:chExt cx="414" cy="403"/>
          </a:xfrm>
        </p:grpSpPr>
        <p:sp>
          <p:nvSpPr>
            <p:cNvPr id="232460" name="Rectangle 12"/>
            <p:cNvSpPr>
              <a:spLocks noChangeArrowheads="1"/>
            </p:cNvSpPr>
            <p:nvPr/>
          </p:nvSpPr>
          <p:spPr bwMode="auto">
            <a:xfrm>
              <a:off x="1290" y="806"/>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1100</a:t>
              </a:r>
            </a:p>
            <a:p>
              <a:pPr algn="ctr" eaLnBrk="0" hangingPunct="0">
                <a:spcBef>
                  <a:spcPct val="0"/>
                </a:spcBef>
              </a:pPr>
              <a:endParaRPr lang="en-US" b="0">
                <a:solidFill>
                  <a:schemeClr val="tx1"/>
                </a:solidFill>
                <a:latin typeface="Times New Roman" pitchFamily="18" charset="0"/>
              </a:endParaRPr>
            </a:p>
          </p:txBody>
        </p:sp>
        <p:sp>
          <p:nvSpPr>
            <p:cNvPr id="232486" name="Rectangle 38"/>
            <p:cNvSpPr>
              <a:spLocks noChangeArrowheads="1"/>
            </p:cNvSpPr>
            <p:nvPr/>
          </p:nvSpPr>
          <p:spPr bwMode="auto">
            <a:xfrm>
              <a:off x="1247" y="806"/>
              <a:ext cx="414" cy="403"/>
            </a:xfrm>
            <a:prstGeom prst="rect">
              <a:avLst/>
            </a:prstGeom>
            <a:noFill/>
            <a:ln w="7">
              <a:solidFill>
                <a:srgbClr val="A0A0A0"/>
              </a:solidFill>
              <a:miter lim="800000"/>
              <a:headEnd/>
              <a:tailEnd/>
            </a:ln>
            <a:effectLst/>
          </p:spPr>
          <p:txBody>
            <a:bodyPr/>
            <a:lstStyle/>
            <a:p>
              <a:endParaRPr lang="en-US"/>
            </a:p>
          </p:txBody>
        </p:sp>
      </p:grpSp>
      <p:grpSp>
        <p:nvGrpSpPr>
          <p:cNvPr id="11" name="Group 41"/>
          <p:cNvGrpSpPr>
            <a:grpSpLocks/>
          </p:cNvGrpSpPr>
          <p:nvPr/>
        </p:nvGrpSpPr>
        <p:grpSpPr bwMode="auto">
          <a:xfrm>
            <a:off x="6354763" y="4291013"/>
            <a:ext cx="1011237" cy="304800"/>
            <a:chOff x="0" y="1209"/>
            <a:chExt cx="637" cy="403"/>
          </a:xfrm>
        </p:grpSpPr>
        <p:sp>
          <p:nvSpPr>
            <p:cNvPr id="232461" name="Rectangle 13"/>
            <p:cNvSpPr>
              <a:spLocks noChangeArrowheads="1"/>
            </p:cNvSpPr>
            <p:nvPr/>
          </p:nvSpPr>
          <p:spPr bwMode="auto">
            <a:xfrm>
              <a:off x="43" y="1209"/>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200</a:t>
              </a:r>
            </a:p>
            <a:p>
              <a:pPr algn="ctr" eaLnBrk="0" hangingPunct="0">
                <a:spcBef>
                  <a:spcPct val="0"/>
                </a:spcBef>
              </a:pPr>
              <a:endParaRPr lang="en-US" b="0">
                <a:solidFill>
                  <a:schemeClr val="tx1"/>
                </a:solidFill>
                <a:latin typeface="Times New Roman" pitchFamily="18" charset="0"/>
              </a:endParaRPr>
            </a:p>
          </p:txBody>
        </p:sp>
        <p:sp>
          <p:nvSpPr>
            <p:cNvPr id="232488" name="Rectangle 40"/>
            <p:cNvSpPr>
              <a:spLocks noChangeArrowheads="1"/>
            </p:cNvSpPr>
            <p:nvPr/>
          </p:nvSpPr>
          <p:spPr bwMode="auto">
            <a:xfrm>
              <a:off x="0" y="1209"/>
              <a:ext cx="637" cy="403"/>
            </a:xfrm>
            <a:prstGeom prst="rect">
              <a:avLst/>
            </a:prstGeom>
            <a:noFill/>
            <a:ln w="7">
              <a:solidFill>
                <a:srgbClr val="A0A0A0"/>
              </a:solidFill>
              <a:miter lim="800000"/>
              <a:headEnd/>
              <a:tailEnd/>
            </a:ln>
            <a:effectLst/>
          </p:spPr>
          <p:txBody>
            <a:bodyPr/>
            <a:lstStyle/>
            <a:p>
              <a:endParaRPr lang="en-US"/>
            </a:p>
          </p:txBody>
        </p:sp>
      </p:grpSp>
      <p:grpSp>
        <p:nvGrpSpPr>
          <p:cNvPr id="12" name="Group 43"/>
          <p:cNvGrpSpPr>
            <a:grpSpLocks/>
          </p:cNvGrpSpPr>
          <p:nvPr/>
        </p:nvGrpSpPr>
        <p:grpSpPr bwMode="auto">
          <a:xfrm>
            <a:off x="7366000" y="4291013"/>
            <a:ext cx="968375" cy="304800"/>
            <a:chOff x="637" y="1209"/>
            <a:chExt cx="610" cy="403"/>
          </a:xfrm>
        </p:grpSpPr>
        <p:sp>
          <p:nvSpPr>
            <p:cNvPr id="232462" name="Rectangle 14"/>
            <p:cNvSpPr>
              <a:spLocks noChangeArrowheads="1"/>
            </p:cNvSpPr>
            <p:nvPr/>
          </p:nvSpPr>
          <p:spPr bwMode="auto">
            <a:xfrm>
              <a:off x="680" y="1209"/>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2490" name="Rectangle 42"/>
            <p:cNvSpPr>
              <a:spLocks noChangeArrowheads="1"/>
            </p:cNvSpPr>
            <p:nvPr/>
          </p:nvSpPr>
          <p:spPr bwMode="auto">
            <a:xfrm>
              <a:off x="637" y="1209"/>
              <a:ext cx="610" cy="403"/>
            </a:xfrm>
            <a:prstGeom prst="rect">
              <a:avLst/>
            </a:prstGeom>
            <a:noFill/>
            <a:ln w="7">
              <a:solidFill>
                <a:srgbClr val="A0A0A0"/>
              </a:solidFill>
              <a:miter lim="800000"/>
              <a:headEnd/>
              <a:tailEnd/>
            </a:ln>
            <a:effectLst/>
          </p:spPr>
          <p:txBody>
            <a:bodyPr/>
            <a:lstStyle/>
            <a:p>
              <a:endParaRPr lang="en-US"/>
            </a:p>
          </p:txBody>
        </p:sp>
      </p:grpSp>
      <p:grpSp>
        <p:nvGrpSpPr>
          <p:cNvPr id="13" name="Group 45"/>
          <p:cNvGrpSpPr>
            <a:grpSpLocks/>
          </p:cNvGrpSpPr>
          <p:nvPr/>
        </p:nvGrpSpPr>
        <p:grpSpPr bwMode="auto">
          <a:xfrm>
            <a:off x="8334375" y="4291013"/>
            <a:ext cx="657225" cy="304800"/>
            <a:chOff x="1247" y="1209"/>
            <a:chExt cx="414" cy="403"/>
          </a:xfrm>
        </p:grpSpPr>
        <p:sp>
          <p:nvSpPr>
            <p:cNvPr id="232463" name="Rectangle 15"/>
            <p:cNvSpPr>
              <a:spLocks noChangeArrowheads="1"/>
            </p:cNvSpPr>
            <p:nvPr/>
          </p:nvSpPr>
          <p:spPr bwMode="auto">
            <a:xfrm>
              <a:off x="1290" y="1209"/>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1200</a:t>
              </a:r>
            </a:p>
            <a:p>
              <a:pPr algn="ctr" eaLnBrk="0" hangingPunct="0">
                <a:spcBef>
                  <a:spcPct val="0"/>
                </a:spcBef>
              </a:pPr>
              <a:endParaRPr lang="en-US" b="0">
                <a:solidFill>
                  <a:schemeClr val="tx1"/>
                </a:solidFill>
                <a:latin typeface="Times New Roman" pitchFamily="18" charset="0"/>
              </a:endParaRPr>
            </a:p>
          </p:txBody>
        </p:sp>
        <p:sp>
          <p:nvSpPr>
            <p:cNvPr id="232492" name="Rectangle 44"/>
            <p:cNvSpPr>
              <a:spLocks noChangeArrowheads="1"/>
            </p:cNvSpPr>
            <p:nvPr/>
          </p:nvSpPr>
          <p:spPr bwMode="auto">
            <a:xfrm>
              <a:off x="1247" y="1209"/>
              <a:ext cx="414" cy="403"/>
            </a:xfrm>
            <a:prstGeom prst="rect">
              <a:avLst/>
            </a:prstGeom>
            <a:noFill/>
            <a:ln w="7">
              <a:solidFill>
                <a:srgbClr val="A0A0A0"/>
              </a:solidFill>
              <a:miter lim="800000"/>
              <a:headEnd/>
              <a:tailEnd/>
            </a:ln>
            <a:effectLst/>
          </p:spPr>
          <p:txBody>
            <a:bodyPr/>
            <a:lstStyle/>
            <a:p>
              <a:endParaRPr lang="en-US"/>
            </a:p>
          </p:txBody>
        </p:sp>
      </p:grpSp>
      <p:grpSp>
        <p:nvGrpSpPr>
          <p:cNvPr id="14" name="Group 47"/>
          <p:cNvGrpSpPr>
            <a:grpSpLocks/>
          </p:cNvGrpSpPr>
          <p:nvPr/>
        </p:nvGrpSpPr>
        <p:grpSpPr bwMode="auto">
          <a:xfrm>
            <a:off x="6354763" y="4597400"/>
            <a:ext cx="1011237" cy="274638"/>
            <a:chOff x="0" y="1612"/>
            <a:chExt cx="637" cy="403"/>
          </a:xfrm>
        </p:grpSpPr>
        <p:sp>
          <p:nvSpPr>
            <p:cNvPr id="232464" name="Rectangle 16"/>
            <p:cNvSpPr>
              <a:spLocks noChangeArrowheads="1"/>
            </p:cNvSpPr>
            <p:nvPr/>
          </p:nvSpPr>
          <p:spPr bwMode="auto">
            <a:xfrm>
              <a:off x="43" y="1612"/>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250</a:t>
              </a:r>
            </a:p>
            <a:p>
              <a:pPr algn="ctr" eaLnBrk="0" hangingPunct="0">
                <a:spcBef>
                  <a:spcPct val="0"/>
                </a:spcBef>
              </a:pPr>
              <a:endParaRPr lang="en-US" b="0">
                <a:solidFill>
                  <a:schemeClr val="tx1"/>
                </a:solidFill>
                <a:latin typeface="Times New Roman" pitchFamily="18" charset="0"/>
              </a:endParaRPr>
            </a:p>
          </p:txBody>
        </p:sp>
        <p:sp>
          <p:nvSpPr>
            <p:cNvPr id="232494" name="Rectangle 46"/>
            <p:cNvSpPr>
              <a:spLocks noChangeArrowheads="1"/>
            </p:cNvSpPr>
            <p:nvPr/>
          </p:nvSpPr>
          <p:spPr bwMode="auto">
            <a:xfrm>
              <a:off x="0" y="1612"/>
              <a:ext cx="637" cy="403"/>
            </a:xfrm>
            <a:prstGeom prst="rect">
              <a:avLst/>
            </a:prstGeom>
            <a:noFill/>
            <a:ln w="7">
              <a:solidFill>
                <a:srgbClr val="A0A0A0"/>
              </a:solidFill>
              <a:miter lim="800000"/>
              <a:headEnd/>
              <a:tailEnd/>
            </a:ln>
            <a:effectLst/>
          </p:spPr>
          <p:txBody>
            <a:bodyPr/>
            <a:lstStyle/>
            <a:p>
              <a:endParaRPr lang="en-US"/>
            </a:p>
          </p:txBody>
        </p:sp>
      </p:grpSp>
      <p:grpSp>
        <p:nvGrpSpPr>
          <p:cNvPr id="15" name="Group 49"/>
          <p:cNvGrpSpPr>
            <a:grpSpLocks/>
          </p:cNvGrpSpPr>
          <p:nvPr/>
        </p:nvGrpSpPr>
        <p:grpSpPr bwMode="auto">
          <a:xfrm>
            <a:off x="7366000" y="4597400"/>
            <a:ext cx="968375" cy="274638"/>
            <a:chOff x="637" y="1612"/>
            <a:chExt cx="610" cy="403"/>
          </a:xfrm>
        </p:grpSpPr>
        <p:sp>
          <p:nvSpPr>
            <p:cNvPr id="232465" name="Rectangle 17"/>
            <p:cNvSpPr>
              <a:spLocks noChangeArrowheads="1"/>
            </p:cNvSpPr>
            <p:nvPr/>
          </p:nvSpPr>
          <p:spPr bwMode="auto">
            <a:xfrm>
              <a:off x="680" y="1612"/>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Pitkin</a:t>
              </a:r>
            </a:p>
            <a:p>
              <a:pPr algn="ctr" eaLnBrk="0" hangingPunct="0">
                <a:spcBef>
                  <a:spcPct val="0"/>
                </a:spcBef>
              </a:pPr>
              <a:endParaRPr lang="en-US" b="0">
                <a:solidFill>
                  <a:schemeClr val="tx1"/>
                </a:solidFill>
                <a:latin typeface="Times New Roman" pitchFamily="18" charset="0"/>
              </a:endParaRPr>
            </a:p>
          </p:txBody>
        </p:sp>
        <p:sp>
          <p:nvSpPr>
            <p:cNvPr id="232496" name="Rectangle 48"/>
            <p:cNvSpPr>
              <a:spLocks noChangeArrowheads="1"/>
            </p:cNvSpPr>
            <p:nvPr/>
          </p:nvSpPr>
          <p:spPr bwMode="auto">
            <a:xfrm>
              <a:off x="637" y="1612"/>
              <a:ext cx="610" cy="403"/>
            </a:xfrm>
            <a:prstGeom prst="rect">
              <a:avLst/>
            </a:prstGeom>
            <a:noFill/>
            <a:ln w="7">
              <a:solidFill>
                <a:srgbClr val="A0A0A0"/>
              </a:solidFill>
              <a:miter lim="800000"/>
              <a:headEnd/>
              <a:tailEnd/>
            </a:ln>
            <a:effectLst/>
          </p:spPr>
          <p:txBody>
            <a:bodyPr/>
            <a:lstStyle/>
            <a:p>
              <a:endParaRPr lang="en-US"/>
            </a:p>
          </p:txBody>
        </p:sp>
      </p:grpSp>
      <p:grpSp>
        <p:nvGrpSpPr>
          <p:cNvPr id="16" name="Group 51"/>
          <p:cNvGrpSpPr>
            <a:grpSpLocks/>
          </p:cNvGrpSpPr>
          <p:nvPr/>
        </p:nvGrpSpPr>
        <p:grpSpPr bwMode="auto">
          <a:xfrm>
            <a:off x="8334375" y="4597400"/>
            <a:ext cx="657225" cy="274638"/>
            <a:chOff x="1247" y="1612"/>
            <a:chExt cx="414" cy="403"/>
          </a:xfrm>
        </p:grpSpPr>
        <p:sp>
          <p:nvSpPr>
            <p:cNvPr id="232466" name="Rectangle 18"/>
            <p:cNvSpPr>
              <a:spLocks noChangeArrowheads="1"/>
            </p:cNvSpPr>
            <p:nvPr/>
          </p:nvSpPr>
          <p:spPr bwMode="auto">
            <a:xfrm>
              <a:off x="1290" y="1612"/>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1100</a:t>
              </a:r>
            </a:p>
            <a:p>
              <a:pPr algn="ctr" eaLnBrk="0" hangingPunct="0">
                <a:spcBef>
                  <a:spcPct val="0"/>
                </a:spcBef>
              </a:pPr>
              <a:endParaRPr lang="en-US" b="0">
                <a:solidFill>
                  <a:schemeClr val="tx1"/>
                </a:solidFill>
                <a:latin typeface="Times New Roman" pitchFamily="18" charset="0"/>
              </a:endParaRPr>
            </a:p>
          </p:txBody>
        </p:sp>
        <p:sp>
          <p:nvSpPr>
            <p:cNvPr id="232498" name="Rectangle 50"/>
            <p:cNvSpPr>
              <a:spLocks noChangeArrowheads="1"/>
            </p:cNvSpPr>
            <p:nvPr/>
          </p:nvSpPr>
          <p:spPr bwMode="auto">
            <a:xfrm>
              <a:off x="1247" y="1612"/>
              <a:ext cx="414" cy="403"/>
            </a:xfrm>
            <a:prstGeom prst="rect">
              <a:avLst/>
            </a:prstGeom>
            <a:noFill/>
            <a:ln w="7">
              <a:solidFill>
                <a:srgbClr val="A0A0A0"/>
              </a:solidFill>
              <a:miter lim="800000"/>
              <a:headEnd/>
              <a:tailEnd/>
            </a:ln>
            <a:effectLst/>
          </p:spPr>
          <p:txBody>
            <a:bodyPr/>
            <a:lstStyle/>
            <a:p>
              <a:endParaRPr lang="en-US"/>
            </a:p>
          </p:txBody>
        </p:sp>
      </p:grpSp>
      <p:grpSp>
        <p:nvGrpSpPr>
          <p:cNvPr id="17" name="Group 53"/>
          <p:cNvGrpSpPr>
            <a:grpSpLocks/>
          </p:cNvGrpSpPr>
          <p:nvPr/>
        </p:nvGrpSpPr>
        <p:grpSpPr bwMode="auto">
          <a:xfrm>
            <a:off x="6354763" y="4872038"/>
            <a:ext cx="1011237" cy="320675"/>
            <a:chOff x="0" y="2015"/>
            <a:chExt cx="637" cy="403"/>
          </a:xfrm>
        </p:grpSpPr>
        <p:sp>
          <p:nvSpPr>
            <p:cNvPr id="232467" name="Rectangle 19"/>
            <p:cNvSpPr>
              <a:spLocks noChangeArrowheads="1"/>
            </p:cNvSpPr>
            <p:nvPr/>
          </p:nvSpPr>
          <p:spPr bwMode="auto">
            <a:xfrm>
              <a:off x="43" y="2015"/>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300</a:t>
              </a:r>
            </a:p>
            <a:p>
              <a:pPr algn="ctr" eaLnBrk="0" hangingPunct="0">
                <a:spcBef>
                  <a:spcPct val="0"/>
                </a:spcBef>
              </a:pPr>
              <a:endParaRPr lang="en-US" b="0">
                <a:solidFill>
                  <a:schemeClr val="tx1"/>
                </a:solidFill>
                <a:latin typeface="Times New Roman" pitchFamily="18" charset="0"/>
              </a:endParaRPr>
            </a:p>
          </p:txBody>
        </p:sp>
        <p:sp>
          <p:nvSpPr>
            <p:cNvPr id="232500" name="Rectangle 52"/>
            <p:cNvSpPr>
              <a:spLocks noChangeArrowheads="1"/>
            </p:cNvSpPr>
            <p:nvPr/>
          </p:nvSpPr>
          <p:spPr bwMode="auto">
            <a:xfrm>
              <a:off x="0" y="2015"/>
              <a:ext cx="637" cy="403"/>
            </a:xfrm>
            <a:prstGeom prst="rect">
              <a:avLst/>
            </a:prstGeom>
            <a:noFill/>
            <a:ln w="7">
              <a:solidFill>
                <a:srgbClr val="A0A0A0"/>
              </a:solidFill>
              <a:miter lim="800000"/>
              <a:headEnd/>
              <a:tailEnd/>
            </a:ln>
            <a:effectLst/>
          </p:spPr>
          <p:txBody>
            <a:bodyPr/>
            <a:lstStyle/>
            <a:p>
              <a:endParaRPr lang="en-US"/>
            </a:p>
          </p:txBody>
        </p:sp>
      </p:grpSp>
      <p:grpSp>
        <p:nvGrpSpPr>
          <p:cNvPr id="18" name="Group 55"/>
          <p:cNvGrpSpPr>
            <a:grpSpLocks/>
          </p:cNvGrpSpPr>
          <p:nvPr/>
        </p:nvGrpSpPr>
        <p:grpSpPr bwMode="auto">
          <a:xfrm>
            <a:off x="7366000" y="4872038"/>
            <a:ext cx="968375" cy="320675"/>
            <a:chOff x="637" y="2015"/>
            <a:chExt cx="610" cy="403"/>
          </a:xfrm>
        </p:grpSpPr>
        <p:sp>
          <p:nvSpPr>
            <p:cNvPr id="232468" name="Rectangle 20"/>
            <p:cNvSpPr>
              <a:spLocks noChangeArrowheads="1"/>
            </p:cNvSpPr>
            <p:nvPr/>
          </p:nvSpPr>
          <p:spPr bwMode="auto">
            <a:xfrm>
              <a:off x="680" y="2015"/>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2502" name="Rectangle 54"/>
            <p:cNvSpPr>
              <a:spLocks noChangeArrowheads="1"/>
            </p:cNvSpPr>
            <p:nvPr/>
          </p:nvSpPr>
          <p:spPr bwMode="auto">
            <a:xfrm>
              <a:off x="637" y="2015"/>
              <a:ext cx="610" cy="403"/>
            </a:xfrm>
            <a:prstGeom prst="rect">
              <a:avLst/>
            </a:prstGeom>
            <a:noFill/>
            <a:ln w="7">
              <a:solidFill>
                <a:srgbClr val="A0A0A0"/>
              </a:solidFill>
              <a:miter lim="800000"/>
              <a:headEnd/>
              <a:tailEnd/>
            </a:ln>
            <a:effectLst/>
          </p:spPr>
          <p:txBody>
            <a:bodyPr/>
            <a:lstStyle/>
            <a:p>
              <a:endParaRPr lang="en-US"/>
            </a:p>
          </p:txBody>
        </p:sp>
      </p:grpSp>
      <p:grpSp>
        <p:nvGrpSpPr>
          <p:cNvPr id="19" name="Group 57"/>
          <p:cNvGrpSpPr>
            <a:grpSpLocks/>
          </p:cNvGrpSpPr>
          <p:nvPr/>
        </p:nvGrpSpPr>
        <p:grpSpPr bwMode="auto">
          <a:xfrm>
            <a:off x="8334375" y="4872038"/>
            <a:ext cx="657225" cy="320675"/>
            <a:chOff x="1247" y="2015"/>
            <a:chExt cx="414" cy="403"/>
          </a:xfrm>
        </p:grpSpPr>
        <p:sp>
          <p:nvSpPr>
            <p:cNvPr id="232469" name="Rectangle 21"/>
            <p:cNvSpPr>
              <a:spLocks noChangeArrowheads="1"/>
            </p:cNvSpPr>
            <p:nvPr/>
          </p:nvSpPr>
          <p:spPr bwMode="auto">
            <a:xfrm>
              <a:off x="1290" y="2015"/>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1200</a:t>
              </a:r>
            </a:p>
            <a:p>
              <a:pPr algn="ctr" eaLnBrk="0" hangingPunct="0">
                <a:spcBef>
                  <a:spcPct val="0"/>
                </a:spcBef>
              </a:pPr>
              <a:endParaRPr lang="en-US" b="0">
                <a:solidFill>
                  <a:schemeClr val="tx1"/>
                </a:solidFill>
                <a:latin typeface="Times New Roman" pitchFamily="18" charset="0"/>
              </a:endParaRPr>
            </a:p>
          </p:txBody>
        </p:sp>
        <p:sp>
          <p:nvSpPr>
            <p:cNvPr id="232504" name="Rectangle 56"/>
            <p:cNvSpPr>
              <a:spLocks noChangeArrowheads="1"/>
            </p:cNvSpPr>
            <p:nvPr/>
          </p:nvSpPr>
          <p:spPr bwMode="auto">
            <a:xfrm>
              <a:off x="1247" y="2015"/>
              <a:ext cx="414" cy="403"/>
            </a:xfrm>
            <a:prstGeom prst="rect">
              <a:avLst/>
            </a:prstGeom>
            <a:noFill/>
            <a:ln w="7">
              <a:solidFill>
                <a:srgbClr val="A0A0A0"/>
              </a:solidFill>
              <a:miter lim="800000"/>
              <a:headEnd/>
              <a:tailEnd/>
            </a:ln>
            <a:effectLst/>
          </p:spPr>
          <p:txBody>
            <a:bodyPr/>
            <a:lstStyle/>
            <a:p>
              <a:endParaRPr lang="en-US"/>
            </a:p>
          </p:txBody>
        </p:sp>
      </p:gr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body" idx="1"/>
          </p:nvPr>
        </p:nvSpPr>
        <p:spPr>
          <a:xfrm>
            <a:off x="304800" y="1143000"/>
            <a:ext cx="8001000" cy="5181600"/>
          </a:xfrm>
        </p:spPr>
        <p:txBody>
          <a:bodyPr/>
          <a:lstStyle/>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Move all items involved in transitive dependencies to a new entity.</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Identify a primary key for the new entity.</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Place the primary key for the new entity as a foreign key on the original entity. </a:t>
            </a:r>
          </a:p>
          <a:p>
            <a:pPr marL="609600" indent="-609600">
              <a:spcBef>
                <a:spcPct val="50000"/>
              </a:spcBef>
              <a:buFontTx/>
              <a:buNone/>
            </a:pPr>
            <a:r>
              <a:rPr lang="en-US" sz="2400" b="1">
                <a:solidFill>
                  <a:srgbClr val="CC0000"/>
                </a:solidFill>
                <a:latin typeface="Arial Unicode MS" pitchFamily="34" charset="-128"/>
                <a:cs typeface="Times New Roman" pitchFamily="18" charset="0"/>
              </a:rPr>
              <a:t>Example 1 (Convert to 3NF) </a:t>
            </a:r>
          </a:p>
          <a:p>
            <a:pPr marL="1100138" lvl="1" indent="-533400">
              <a:spcBef>
                <a:spcPct val="50000"/>
              </a:spcBef>
              <a:buFontTx/>
              <a:buNone/>
            </a:pPr>
            <a:r>
              <a:rPr lang="en-US" sz="2000" b="1">
                <a:latin typeface="Arial Unicode MS" pitchFamily="34" charset="-128"/>
                <a:ea typeface="Arial Unicode MS" pitchFamily="34" charset="-128"/>
                <a:cs typeface="Arial Unicode MS" pitchFamily="34" charset="-128"/>
              </a:rPr>
              <a:t>Old 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a:t>
            </a:r>
            <a:r>
              <a:rPr lang="en-US" sz="2000" b="1">
                <a:latin typeface="Arial Unicode MS" pitchFamily="34" charset="-128"/>
                <a:cs typeface="Times New Roman" pitchFamily="18" charset="0"/>
              </a:rPr>
              <a:t>Title, PubID, PageCount, Price</a:t>
            </a:r>
            <a:r>
              <a:rPr lang="en-US" sz="2000" b="1">
                <a:latin typeface="Arial Unicode MS" pitchFamily="34" charset="-128"/>
                <a:ea typeface="Arial Unicode MS" pitchFamily="34" charset="-128"/>
                <a:cs typeface="Arial Unicode MS" pitchFamily="34" charset="-128"/>
              </a:rPr>
              <a:t> }</a:t>
            </a:r>
          </a:p>
          <a:p>
            <a:pPr marL="1100138" lvl="1" indent="-533400">
              <a:spcBef>
                <a:spcPct val="50000"/>
              </a:spcBef>
              <a:buFontTx/>
              <a:buNone/>
            </a:pPr>
            <a:r>
              <a:rPr lang="en-US" sz="2000" b="1">
                <a:latin typeface="Arial Unicode MS" pitchFamily="34" charset="-128"/>
                <a:ea typeface="Arial Unicode MS" pitchFamily="34" charset="-128"/>
                <a:cs typeface="Arial Unicode MS" pitchFamily="34" charset="-128"/>
              </a:rPr>
              <a:t>New 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a:t>
            </a:r>
            <a:r>
              <a:rPr lang="en-US" sz="2000" b="1">
                <a:latin typeface="Arial Unicode MS" pitchFamily="34" charset="-128"/>
                <a:cs typeface="Times New Roman" pitchFamily="18" charset="0"/>
              </a:rPr>
              <a:t>PubID, PageCount, Price</a:t>
            </a:r>
            <a:r>
              <a:rPr lang="en-US" sz="20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2000" b="1">
                <a:latin typeface="Arial Unicode MS" pitchFamily="34" charset="-128"/>
                <a:ea typeface="Arial Unicode MS" pitchFamily="34" charset="-128"/>
                <a:cs typeface="Arial Unicode MS" pitchFamily="34" charset="-128"/>
              </a:rPr>
              <a:t>New 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a:t>
            </a:r>
            <a:r>
              <a:rPr lang="en-US" sz="2000" b="1">
                <a:latin typeface="Arial Unicode MS" pitchFamily="34" charset="-128"/>
                <a:cs typeface="Times New Roman" pitchFamily="18" charset="0"/>
              </a:rPr>
              <a:t>Title, PubID, PageCount</a:t>
            </a:r>
            <a:r>
              <a:rPr lang="en-US" sz="2000" b="1">
                <a:latin typeface="Arial Unicode MS" pitchFamily="34" charset="-128"/>
                <a:ea typeface="Arial Unicode MS" pitchFamily="34" charset="-128"/>
                <a:cs typeface="Arial Unicode MS" pitchFamily="34" charset="-128"/>
              </a:rPr>
              <a:t>}</a:t>
            </a:r>
          </a:p>
        </p:txBody>
      </p:sp>
      <p:sp>
        <p:nvSpPr>
          <p:cNvPr id="234499"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3NF - Decomposition</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body" idx="1"/>
          </p:nvPr>
        </p:nvSpPr>
        <p:spPr>
          <a:xfrm>
            <a:off x="304800" y="1143000"/>
            <a:ext cx="8610600" cy="5181600"/>
          </a:xfrm>
        </p:spPr>
        <p:txBody>
          <a:bodyPr/>
          <a:lstStyle/>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2 (Convert to  3NF) </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Old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ea typeface="Arial Unicode MS" pitchFamily="34" charset="-128"/>
                <a:cs typeface="Arial Unicode MS" pitchFamily="34" charset="-128"/>
              </a:rPr>
              <a:t>Studio</a:t>
            </a:r>
            <a:r>
              <a:rPr lang="en-US" sz="1600" b="1">
                <a:latin typeface="Arial Unicode MS" pitchFamily="34" charset="-128"/>
                <a:ea typeface="Arial Unicode MS" pitchFamily="34" charset="-128"/>
                <a:cs typeface="Arial Unicode MS" pitchFamily="34" charset="-128"/>
              </a:rPr>
              <a:t>, StudioCity, CityTemp}</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cs typeface="Times New Roman" pitchFamily="18" charset="0"/>
              </a:rPr>
              <a:t>Studio</a:t>
            </a:r>
            <a:r>
              <a:rPr lang="en-US" sz="1600" b="1">
                <a:latin typeface="Arial Unicode MS" pitchFamily="34" charset="-128"/>
                <a:cs typeface="Times New Roman" pitchFamily="18" charset="0"/>
              </a:rPr>
              <a:t>, StudioCity</a:t>
            </a:r>
            <a:r>
              <a:rPr lang="en-US" sz="16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ea typeface="Arial Unicode MS" pitchFamily="34" charset="-128"/>
                <a:cs typeface="Arial Unicode MS" pitchFamily="34" charset="-128"/>
              </a:rPr>
              <a:t>StudioCity</a:t>
            </a:r>
            <a:r>
              <a:rPr lang="en-US" sz="1600" b="1">
                <a:latin typeface="Arial Unicode MS" pitchFamily="34" charset="-128"/>
                <a:ea typeface="Arial Unicode MS" pitchFamily="34" charset="-128"/>
                <a:cs typeface="Arial Unicode MS" pitchFamily="34" charset="-128"/>
              </a:rPr>
              <a:t>, CityTemp}</a:t>
            </a:r>
          </a:p>
          <a:p>
            <a:pPr marL="1100138" lvl="1" indent="-533400">
              <a:spcBef>
                <a:spcPct val="50000"/>
              </a:spcBef>
              <a:buFontTx/>
              <a:buNone/>
            </a:pPr>
            <a:endParaRPr lang="en-US" sz="1600" b="1">
              <a:latin typeface="Arial Unicode MS" pitchFamily="34" charset="-128"/>
              <a:ea typeface="Arial Unicode MS" pitchFamily="34" charset="-128"/>
              <a:cs typeface="Arial Unicode MS" pitchFamily="34" charset="-128"/>
            </a:endParaRPr>
          </a:p>
          <a:p>
            <a:pPr marL="1100138" lvl="1" indent="-533400">
              <a:spcBef>
                <a:spcPct val="50000"/>
              </a:spcBef>
              <a:buFontTx/>
              <a:buNone/>
            </a:pPr>
            <a:endParaRPr lang="en-US" sz="1600" b="1">
              <a:latin typeface="Arial Unicode MS" pitchFamily="34" charset="-128"/>
              <a:ea typeface="Arial Unicode MS" pitchFamily="34" charset="-128"/>
              <a:cs typeface="Arial Unicode MS" pitchFamily="34" charset="-128"/>
            </a:endParaRP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3 (Convert to  3NF) </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Old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{BuildingID, Contractor, Fee}</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{BuildingID, Contractor}</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{Contractor, Fee}</a:t>
            </a:r>
            <a:endParaRPr lang="en-US" sz="1600" b="1">
              <a:latin typeface="Arial Unicode MS" pitchFamily="34" charset="-128"/>
              <a:cs typeface="Times New Roman" pitchFamily="18" charset="0"/>
            </a:endParaRPr>
          </a:p>
          <a:p>
            <a:pPr marL="1100138" lvl="1" indent="-533400">
              <a:spcBef>
                <a:spcPct val="50000"/>
              </a:spcBef>
              <a:buFontTx/>
              <a:buNone/>
            </a:pPr>
            <a:endParaRPr lang="en-US" sz="1600" b="1">
              <a:latin typeface="Arial Unicode MS" pitchFamily="34" charset="-128"/>
              <a:cs typeface="Times New Roman" pitchFamily="18" charset="0"/>
            </a:endParaRPr>
          </a:p>
        </p:txBody>
      </p:sp>
      <p:sp>
        <p:nvSpPr>
          <p:cNvPr id="236547"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3NF - Decomposition</a:t>
            </a:r>
          </a:p>
        </p:txBody>
      </p:sp>
      <p:grpSp>
        <p:nvGrpSpPr>
          <p:cNvPr id="2" name="Group 4"/>
          <p:cNvGrpSpPr>
            <a:grpSpLocks/>
          </p:cNvGrpSpPr>
          <p:nvPr/>
        </p:nvGrpSpPr>
        <p:grpSpPr bwMode="auto">
          <a:xfrm>
            <a:off x="5157788" y="3505200"/>
            <a:ext cx="1011237" cy="319088"/>
            <a:chOff x="0" y="0"/>
            <a:chExt cx="637" cy="403"/>
          </a:xfrm>
        </p:grpSpPr>
        <p:sp>
          <p:nvSpPr>
            <p:cNvPr id="236549" name="Rectangle 5"/>
            <p:cNvSpPr>
              <a:spLocks noChangeArrowheads="1"/>
            </p:cNvSpPr>
            <p:nvPr/>
          </p:nvSpPr>
          <p:spPr bwMode="auto">
            <a:xfrm>
              <a:off x="43" y="0"/>
              <a:ext cx="551"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BuildingID</a:t>
              </a:r>
            </a:p>
            <a:p>
              <a:pPr algn="just" eaLnBrk="0" hangingPunct="0">
                <a:spcBef>
                  <a:spcPct val="0"/>
                </a:spcBef>
              </a:pPr>
              <a:endParaRPr lang="en-US" b="0">
                <a:solidFill>
                  <a:schemeClr val="tx1"/>
                </a:solidFill>
                <a:latin typeface="Times New Roman" pitchFamily="18" charset="0"/>
              </a:endParaRPr>
            </a:p>
          </p:txBody>
        </p:sp>
        <p:sp>
          <p:nvSpPr>
            <p:cNvPr id="236550" name="Rectangle 6"/>
            <p:cNvSpPr>
              <a:spLocks noChangeArrowheads="1"/>
            </p:cNvSpPr>
            <p:nvPr/>
          </p:nvSpPr>
          <p:spPr bwMode="auto">
            <a:xfrm>
              <a:off x="0" y="0"/>
              <a:ext cx="637" cy="403"/>
            </a:xfrm>
            <a:prstGeom prst="rect">
              <a:avLst/>
            </a:prstGeom>
            <a:noFill/>
            <a:ln w="7">
              <a:solidFill>
                <a:srgbClr val="A0A0A0"/>
              </a:solidFill>
              <a:miter lim="800000"/>
              <a:headEnd/>
              <a:tailEnd/>
            </a:ln>
            <a:effectLst/>
          </p:spPr>
          <p:txBody>
            <a:bodyPr/>
            <a:lstStyle/>
            <a:p>
              <a:endParaRPr lang="en-US"/>
            </a:p>
          </p:txBody>
        </p:sp>
      </p:grpSp>
      <p:grpSp>
        <p:nvGrpSpPr>
          <p:cNvPr id="3" name="Group 7"/>
          <p:cNvGrpSpPr>
            <a:grpSpLocks/>
          </p:cNvGrpSpPr>
          <p:nvPr/>
        </p:nvGrpSpPr>
        <p:grpSpPr bwMode="auto">
          <a:xfrm>
            <a:off x="6169025" y="3505200"/>
            <a:ext cx="968375" cy="319088"/>
            <a:chOff x="637" y="0"/>
            <a:chExt cx="610" cy="403"/>
          </a:xfrm>
        </p:grpSpPr>
        <p:sp>
          <p:nvSpPr>
            <p:cNvPr id="236552" name="Rectangle 8"/>
            <p:cNvSpPr>
              <a:spLocks noChangeArrowheads="1"/>
            </p:cNvSpPr>
            <p:nvPr/>
          </p:nvSpPr>
          <p:spPr bwMode="auto">
            <a:xfrm>
              <a:off x="680" y="0"/>
              <a:ext cx="524" cy="403"/>
            </a:xfrm>
            <a:prstGeom prst="rect">
              <a:avLst/>
            </a:prstGeom>
            <a:noFill/>
            <a:ln w="9525">
              <a:noFill/>
              <a:miter lim="800000"/>
              <a:headEnd/>
              <a:tailEnd/>
            </a:ln>
            <a:effectLst/>
          </p:spPr>
          <p:txBody>
            <a:bodyPr lIns="0" tIns="0" rIns="0" bIns="0"/>
            <a:lstStyle/>
            <a:p>
              <a:pPr algn="just">
                <a:spcBef>
                  <a:spcPct val="0"/>
                </a:spcBef>
              </a:pPr>
              <a:r>
                <a:rPr lang="en-US" sz="1200">
                  <a:solidFill>
                    <a:schemeClr val="tx1"/>
                  </a:solidFill>
                  <a:cs typeface="Times New Roman" pitchFamily="18" charset="0"/>
                </a:rPr>
                <a:t>Contractor</a:t>
              </a:r>
              <a:endParaRPr lang="en-US" sz="1200">
                <a:solidFill>
                  <a:schemeClr val="tx1"/>
                </a:solidFill>
                <a:latin typeface="Times New Roman" pitchFamily="18" charset="0"/>
                <a:cs typeface="Times New Roman" pitchFamily="18" charset="0"/>
              </a:endParaRPr>
            </a:p>
            <a:p>
              <a:pPr algn="just" eaLnBrk="0" hangingPunct="0">
                <a:spcBef>
                  <a:spcPct val="0"/>
                </a:spcBef>
              </a:pPr>
              <a:endParaRPr lang="en-US" b="0">
                <a:solidFill>
                  <a:schemeClr val="tx1"/>
                </a:solidFill>
                <a:latin typeface="Times New Roman" pitchFamily="18" charset="0"/>
              </a:endParaRPr>
            </a:p>
          </p:txBody>
        </p:sp>
        <p:sp>
          <p:nvSpPr>
            <p:cNvPr id="236553" name="Rectangle 9"/>
            <p:cNvSpPr>
              <a:spLocks noChangeArrowheads="1"/>
            </p:cNvSpPr>
            <p:nvPr/>
          </p:nvSpPr>
          <p:spPr bwMode="auto">
            <a:xfrm>
              <a:off x="637" y="0"/>
              <a:ext cx="610" cy="403"/>
            </a:xfrm>
            <a:prstGeom prst="rect">
              <a:avLst/>
            </a:prstGeom>
            <a:noFill/>
            <a:ln w="7">
              <a:solidFill>
                <a:srgbClr val="A0A0A0"/>
              </a:solidFill>
              <a:miter lim="800000"/>
              <a:headEnd/>
              <a:tailEnd/>
            </a:ln>
            <a:effectLst/>
          </p:spPr>
          <p:txBody>
            <a:bodyPr/>
            <a:lstStyle/>
            <a:p>
              <a:endParaRPr lang="en-US"/>
            </a:p>
          </p:txBody>
        </p:sp>
      </p:grpSp>
      <p:grpSp>
        <p:nvGrpSpPr>
          <p:cNvPr id="4" name="Group 13"/>
          <p:cNvGrpSpPr>
            <a:grpSpLocks/>
          </p:cNvGrpSpPr>
          <p:nvPr/>
        </p:nvGrpSpPr>
        <p:grpSpPr bwMode="auto">
          <a:xfrm>
            <a:off x="5157788" y="3830638"/>
            <a:ext cx="1011237" cy="288925"/>
            <a:chOff x="0" y="403"/>
            <a:chExt cx="637" cy="403"/>
          </a:xfrm>
        </p:grpSpPr>
        <p:sp>
          <p:nvSpPr>
            <p:cNvPr id="236558" name="Rectangle 14"/>
            <p:cNvSpPr>
              <a:spLocks noChangeArrowheads="1"/>
            </p:cNvSpPr>
            <p:nvPr/>
          </p:nvSpPr>
          <p:spPr bwMode="auto">
            <a:xfrm>
              <a:off x="43" y="403"/>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 100</a:t>
              </a:r>
            </a:p>
            <a:p>
              <a:pPr algn="ctr" eaLnBrk="0" hangingPunct="0">
                <a:spcBef>
                  <a:spcPct val="0"/>
                </a:spcBef>
              </a:pPr>
              <a:endParaRPr lang="en-US" b="0">
                <a:solidFill>
                  <a:schemeClr val="tx1"/>
                </a:solidFill>
                <a:latin typeface="Times New Roman" pitchFamily="18" charset="0"/>
              </a:endParaRPr>
            </a:p>
          </p:txBody>
        </p:sp>
        <p:sp>
          <p:nvSpPr>
            <p:cNvPr id="236559" name="Rectangle 15"/>
            <p:cNvSpPr>
              <a:spLocks noChangeArrowheads="1"/>
            </p:cNvSpPr>
            <p:nvPr/>
          </p:nvSpPr>
          <p:spPr bwMode="auto">
            <a:xfrm>
              <a:off x="0" y="403"/>
              <a:ext cx="637" cy="403"/>
            </a:xfrm>
            <a:prstGeom prst="rect">
              <a:avLst/>
            </a:prstGeom>
            <a:noFill/>
            <a:ln w="7">
              <a:solidFill>
                <a:srgbClr val="A0A0A0"/>
              </a:solidFill>
              <a:miter lim="800000"/>
              <a:headEnd/>
              <a:tailEnd/>
            </a:ln>
            <a:effectLst/>
          </p:spPr>
          <p:txBody>
            <a:bodyPr/>
            <a:lstStyle/>
            <a:p>
              <a:endParaRPr lang="en-US"/>
            </a:p>
          </p:txBody>
        </p:sp>
      </p:grpSp>
      <p:grpSp>
        <p:nvGrpSpPr>
          <p:cNvPr id="5" name="Group 16"/>
          <p:cNvGrpSpPr>
            <a:grpSpLocks/>
          </p:cNvGrpSpPr>
          <p:nvPr/>
        </p:nvGrpSpPr>
        <p:grpSpPr bwMode="auto">
          <a:xfrm>
            <a:off x="6169025" y="3830638"/>
            <a:ext cx="968375" cy="288925"/>
            <a:chOff x="637" y="403"/>
            <a:chExt cx="610" cy="403"/>
          </a:xfrm>
        </p:grpSpPr>
        <p:sp>
          <p:nvSpPr>
            <p:cNvPr id="236561" name="Rectangle 17"/>
            <p:cNvSpPr>
              <a:spLocks noChangeArrowheads="1"/>
            </p:cNvSpPr>
            <p:nvPr/>
          </p:nvSpPr>
          <p:spPr bwMode="auto">
            <a:xfrm>
              <a:off x="680" y="403"/>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6562" name="Rectangle 18"/>
            <p:cNvSpPr>
              <a:spLocks noChangeArrowheads="1"/>
            </p:cNvSpPr>
            <p:nvPr/>
          </p:nvSpPr>
          <p:spPr bwMode="auto">
            <a:xfrm>
              <a:off x="637" y="403"/>
              <a:ext cx="610" cy="403"/>
            </a:xfrm>
            <a:prstGeom prst="rect">
              <a:avLst/>
            </a:prstGeom>
            <a:noFill/>
            <a:ln w="7">
              <a:solidFill>
                <a:srgbClr val="A0A0A0"/>
              </a:solidFill>
              <a:miter lim="800000"/>
              <a:headEnd/>
              <a:tailEnd/>
            </a:ln>
            <a:effectLst/>
          </p:spPr>
          <p:txBody>
            <a:bodyPr/>
            <a:lstStyle/>
            <a:p>
              <a:endParaRPr lang="en-US"/>
            </a:p>
          </p:txBody>
        </p:sp>
      </p:grpSp>
      <p:grpSp>
        <p:nvGrpSpPr>
          <p:cNvPr id="6" name="Group 22"/>
          <p:cNvGrpSpPr>
            <a:grpSpLocks/>
          </p:cNvGrpSpPr>
          <p:nvPr/>
        </p:nvGrpSpPr>
        <p:grpSpPr bwMode="auto">
          <a:xfrm>
            <a:off x="5157788" y="4119563"/>
            <a:ext cx="1011237" cy="258762"/>
            <a:chOff x="0" y="806"/>
            <a:chExt cx="637" cy="403"/>
          </a:xfrm>
        </p:grpSpPr>
        <p:sp>
          <p:nvSpPr>
            <p:cNvPr id="236567" name="Rectangle 23"/>
            <p:cNvSpPr>
              <a:spLocks noChangeArrowheads="1"/>
            </p:cNvSpPr>
            <p:nvPr/>
          </p:nvSpPr>
          <p:spPr bwMode="auto">
            <a:xfrm>
              <a:off x="43" y="806"/>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150</a:t>
              </a:r>
            </a:p>
            <a:p>
              <a:pPr algn="ctr" eaLnBrk="0" hangingPunct="0">
                <a:spcBef>
                  <a:spcPct val="0"/>
                </a:spcBef>
              </a:pPr>
              <a:endParaRPr lang="en-US" b="0">
                <a:solidFill>
                  <a:schemeClr val="tx1"/>
                </a:solidFill>
                <a:latin typeface="Times New Roman" pitchFamily="18" charset="0"/>
              </a:endParaRPr>
            </a:p>
          </p:txBody>
        </p:sp>
        <p:sp>
          <p:nvSpPr>
            <p:cNvPr id="236568" name="Rectangle 24"/>
            <p:cNvSpPr>
              <a:spLocks noChangeArrowheads="1"/>
            </p:cNvSpPr>
            <p:nvPr/>
          </p:nvSpPr>
          <p:spPr bwMode="auto">
            <a:xfrm>
              <a:off x="0" y="806"/>
              <a:ext cx="637" cy="403"/>
            </a:xfrm>
            <a:prstGeom prst="rect">
              <a:avLst/>
            </a:prstGeom>
            <a:noFill/>
            <a:ln w="7">
              <a:solidFill>
                <a:srgbClr val="A0A0A0"/>
              </a:solidFill>
              <a:miter lim="800000"/>
              <a:headEnd/>
              <a:tailEnd/>
            </a:ln>
            <a:effectLst/>
          </p:spPr>
          <p:txBody>
            <a:bodyPr/>
            <a:lstStyle/>
            <a:p>
              <a:endParaRPr lang="en-US"/>
            </a:p>
          </p:txBody>
        </p:sp>
      </p:grpSp>
      <p:grpSp>
        <p:nvGrpSpPr>
          <p:cNvPr id="7" name="Group 25"/>
          <p:cNvGrpSpPr>
            <a:grpSpLocks/>
          </p:cNvGrpSpPr>
          <p:nvPr/>
        </p:nvGrpSpPr>
        <p:grpSpPr bwMode="auto">
          <a:xfrm>
            <a:off x="6169025" y="4119563"/>
            <a:ext cx="968375" cy="258762"/>
            <a:chOff x="637" y="806"/>
            <a:chExt cx="610" cy="403"/>
          </a:xfrm>
        </p:grpSpPr>
        <p:sp>
          <p:nvSpPr>
            <p:cNvPr id="236570" name="Rectangle 26"/>
            <p:cNvSpPr>
              <a:spLocks noChangeArrowheads="1"/>
            </p:cNvSpPr>
            <p:nvPr/>
          </p:nvSpPr>
          <p:spPr bwMode="auto">
            <a:xfrm>
              <a:off x="680" y="806"/>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Ingersoll</a:t>
              </a:r>
            </a:p>
            <a:p>
              <a:pPr algn="ctr" eaLnBrk="0" hangingPunct="0">
                <a:spcBef>
                  <a:spcPct val="0"/>
                </a:spcBef>
              </a:pPr>
              <a:endParaRPr lang="en-US" b="0">
                <a:solidFill>
                  <a:schemeClr val="tx1"/>
                </a:solidFill>
                <a:latin typeface="Times New Roman" pitchFamily="18" charset="0"/>
              </a:endParaRPr>
            </a:p>
          </p:txBody>
        </p:sp>
        <p:sp>
          <p:nvSpPr>
            <p:cNvPr id="236571" name="Rectangle 27"/>
            <p:cNvSpPr>
              <a:spLocks noChangeArrowheads="1"/>
            </p:cNvSpPr>
            <p:nvPr/>
          </p:nvSpPr>
          <p:spPr bwMode="auto">
            <a:xfrm>
              <a:off x="637" y="806"/>
              <a:ext cx="610" cy="403"/>
            </a:xfrm>
            <a:prstGeom prst="rect">
              <a:avLst/>
            </a:prstGeom>
            <a:noFill/>
            <a:ln w="7">
              <a:solidFill>
                <a:srgbClr val="A0A0A0"/>
              </a:solidFill>
              <a:miter lim="800000"/>
              <a:headEnd/>
              <a:tailEnd/>
            </a:ln>
            <a:effectLst/>
          </p:spPr>
          <p:txBody>
            <a:bodyPr/>
            <a:lstStyle/>
            <a:p>
              <a:endParaRPr lang="en-US"/>
            </a:p>
          </p:txBody>
        </p:sp>
      </p:grpSp>
      <p:grpSp>
        <p:nvGrpSpPr>
          <p:cNvPr id="8" name="Group 31"/>
          <p:cNvGrpSpPr>
            <a:grpSpLocks/>
          </p:cNvGrpSpPr>
          <p:nvPr/>
        </p:nvGrpSpPr>
        <p:grpSpPr bwMode="auto">
          <a:xfrm>
            <a:off x="5157788" y="4376738"/>
            <a:ext cx="1011237" cy="304800"/>
            <a:chOff x="0" y="1209"/>
            <a:chExt cx="637" cy="403"/>
          </a:xfrm>
        </p:grpSpPr>
        <p:sp>
          <p:nvSpPr>
            <p:cNvPr id="236576" name="Rectangle 32"/>
            <p:cNvSpPr>
              <a:spLocks noChangeArrowheads="1"/>
            </p:cNvSpPr>
            <p:nvPr/>
          </p:nvSpPr>
          <p:spPr bwMode="auto">
            <a:xfrm>
              <a:off x="43" y="1209"/>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200</a:t>
              </a:r>
            </a:p>
            <a:p>
              <a:pPr algn="ctr" eaLnBrk="0" hangingPunct="0">
                <a:spcBef>
                  <a:spcPct val="0"/>
                </a:spcBef>
              </a:pPr>
              <a:endParaRPr lang="en-US" b="0">
                <a:solidFill>
                  <a:schemeClr val="tx1"/>
                </a:solidFill>
                <a:latin typeface="Times New Roman" pitchFamily="18" charset="0"/>
              </a:endParaRPr>
            </a:p>
          </p:txBody>
        </p:sp>
        <p:sp>
          <p:nvSpPr>
            <p:cNvPr id="236577" name="Rectangle 33"/>
            <p:cNvSpPr>
              <a:spLocks noChangeArrowheads="1"/>
            </p:cNvSpPr>
            <p:nvPr/>
          </p:nvSpPr>
          <p:spPr bwMode="auto">
            <a:xfrm>
              <a:off x="0" y="1209"/>
              <a:ext cx="637" cy="403"/>
            </a:xfrm>
            <a:prstGeom prst="rect">
              <a:avLst/>
            </a:prstGeom>
            <a:noFill/>
            <a:ln w="7">
              <a:solidFill>
                <a:srgbClr val="A0A0A0"/>
              </a:solidFill>
              <a:miter lim="800000"/>
              <a:headEnd/>
              <a:tailEnd/>
            </a:ln>
            <a:effectLst/>
          </p:spPr>
          <p:txBody>
            <a:bodyPr/>
            <a:lstStyle/>
            <a:p>
              <a:endParaRPr lang="en-US"/>
            </a:p>
          </p:txBody>
        </p:sp>
      </p:grpSp>
      <p:grpSp>
        <p:nvGrpSpPr>
          <p:cNvPr id="9" name="Group 34"/>
          <p:cNvGrpSpPr>
            <a:grpSpLocks/>
          </p:cNvGrpSpPr>
          <p:nvPr/>
        </p:nvGrpSpPr>
        <p:grpSpPr bwMode="auto">
          <a:xfrm>
            <a:off x="6169025" y="4376738"/>
            <a:ext cx="968375" cy="304800"/>
            <a:chOff x="637" y="1209"/>
            <a:chExt cx="610" cy="403"/>
          </a:xfrm>
        </p:grpSpPr>
        <p:sp>
          <p:nvSpPr>
            <p:cNvPr id="236579" name="Rectangle 35"/>
            <p:cNvSpPr>
              <a:spLocks noChangeArrowheads="1"/>
            </p:cNvSpPr>
            <p:nvPr/>
          </p:nvSpPr>
          <p:spPr bwMode="auto">
            <a:xfrm>
              <a:off x="680" y="1209"/>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6580" name="Rectangle 36"/>
            <p:cNvSpPr>
              <a:spLocks noChangeArrowheads="1"/>
            </p:cNvSpPr>
            <p:nvPr/>
          </p:nvSpPr>
          <p:spPr bwMode="auto">
            <a:xfrm>
              <a:off x="637" y="1209"/>
              <a:ext cx="610" cy="403"/>
            </a:xfrm>
            <a:prstGeom prst="rect">
              <a:avLst/>
            </a:prstGeom>
            <a:noFill/>
            <a:ln w="7">
              <a:solidFill>
                <a:srgbClr val="A0A0A0"/>
              </a:solidFill>
              <a:miter lim="800000"/>
              <a:headEnd/>
              <a:tailEnd/>
            </a:ln>
            <a:effectLst/>
          </p:spPr>
          <p:txBody>
            <a:bodyPr/>
            <a:lstStyle/>
            <a:p>
              <a:endParaRPr lang="en-US"/>
            </a:p>
          </p:txBody>
        </p:sp>
      </p:grpSp>
      <p:grpSp>
        <p:nvGrpSpPr>
          <p:cNvPr id="10" name="Group 40"/>
          <p:cNvGrpSpPr>
            <a:grpSpLocks/>
          </p:cNvGrpSpPr>
          <p:nvPr/>
        </p:nvGrpSpPr>
        <p:grpSpPr bwMode="auto">
          <a:xfrm>
            <a:off x="5157788" y="4683125"/>
            <a:ext cx="1011237" cy="274638"/>
            <a:chOff x="0" y="1612"/>
            <a:chExt cx="637" cy="403"/>
          </a:xfrm>
        </p:grpSpPr>
        <p:sp>
          <p:nvSpPr>
            <p:cNvPr id="236585" name="Rectangle 41"/>
            <p:cNvSpPr>
              <a:spLocks noChangeArrowheads="1"/>
            </p:cNvSpPr>
            <p:nvPr/>
          </p:nvSpPr>
          <p:spPr bwMode="auto">
            <a:xfrm>
              <a:off x="43" y="1612"/>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250</a:t>
              </a:r>
            </a:p>
            <a:p>
              <a:pPr algn="ctr" eaLnBrk="0" hangingPunct="0">
                <a:spcBef>
                  <a:spcPct val="0"/>
                </a:spcBef>
              </a:pPr>
              <a:endParaRPr lang="en-US" b="0">
                <a:solidFill>
                  <a:schemeClr val="tx1"/>
                </a:solidFill>
                <a:latin typeface="Times New Roman" pitchFamily="18" charset="0"/>
              </a:endParaRPr>
            </a:p>
          </p:txBody>
        </p:sp>
        <p:sp>
          <p:nvSpPr>
            <p:cNvPr id="236586" name="Rectangle 42"/>
            <p:cNvSpPr>
              <a:spLocks noChangeArrowheads="1"/>
            </p:cNvSpPr>
            <p:nvPr/>
          </p:nvSpPr>
          <p:spPr bwMode="auto">
            <a:xfrm>
              <a:off x="0" y="1612"/>
              <a:ext cx="637" cy="403"/>
            </a:xfrm>
            <a:prstGeom prst="rect">
              <a:avLst/>
            </a:prstGeom>
            <a:noFill/>
            <a:ln w="7">
              <a:solidFill>
                <a:srgbClr val="A0A0A0"/>
              </a:solidFill>
              <a:miter lim="800000"/>
              <a:headEnd/>
              <a:tailEnd/>
            </a:ln>
            <a:effectLst/>
          </p:spPr>
          <p:txBody>
            <a:bodyPr/>
            <a:lstStyle/>
            <a:p>
              <a:endParaRPr lang="en-US"/>
            </a:p>
          </p:txBody>
        </p:sp>
      </p:grpSp>
      <p:grpSp>
        <p:nvGrpSpPr>
          <p:cNvPr id="11" name="Group 43"/>
          <p:cNvGrpSpPr>
            <a:grpSpLocks/>
          </p:cNvGrpSpPr>
          <p:nvPr/>
        </p:nvGrpSpPr>
        <p:grpSpPr bwMode="auto">
          <a:xfrm>
            <a:off x="6169025" y="4683125"/>
            <a:ext cx="968375" cy="274638"/>
            <a:chOff x="637" y="1612"/>
            <a:chExt cx="610" cy="403"/>
          </a:xfrm>
        </p:grpSpPr>
        <p:sp>
          <p:nvSpPr>
            <p:cNvPr id="236588" name="Rectangle 44"/>
            <p:cNvSpPr>
              <a:spLocks noChangeArrowheads="1"/>
            </p:cNvSpPr>
            <p:nvPr/>
          </p:nvSpPr>
          <p:spPr bwMode="auto">
            <a:xfrm>
              <a:off x="680" y="1612"/>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Pitkin</a:t>
              </a:r>
            </a:p>
            <a:p>
              <a:pPr algn="ctr" eaLnBrk="0" hangingPunct="0">
                <a:spcBef>
                  <a:spcPct val="0"/>
                </a:spcBef>
              </a:pPr>
              <a:endParaRPr lang="en-US" b="0">
                <a:solidFill>
                  <a:schemeClr val="tx1"/>
                </a:solidFill>
                <a:latin typeface="Times New Roman" pitchFamily="18" charset="0"/>
              </a:endParaRPr>
            </a:p>
          </p:txBody>
        </p:sp>
        <p:sp>
          <p:nvSpPr>
            <p:cNvPr id="236589" name="Rectangle 45"/>
            <p:cNvSpPr>
              <a:spLocks noChangeArrowheads="1"/>
            </p:cNvSpPr>
            <p:nvPr/>
          </p:nvSpPr>
          <p:spPr bwMode="auto">
            <a:xfrm>
              <a:off x="637" y="1612"/>
              <a:ext cx="610" cy="403"/>
            </a:xfrm>
            <a:prstGeom prst="rect">
              <a:avLst/>
            </a:prstGeom>
            <a:noFill/>
            <a:ln w="7">
              <a:solidFill>
                <a:srgbClr val="A0A0A0"/>
              </a:solidFill>
              <a:miter lim="800000"/>
              <a:headEnd/>
              <a:tailEnd/>
            </a:ln>
            <a:effectLst/>
          </p:spPr>
          <p:txBody>
            <a:bodyPr/>
            <a:lstStyle/>
            <a:p>
              <a:endParaRPr lang="en-US"/>
            </a:p>
          </p:txBody>
        </p:sp>
      </p:grpSp>
      <p:grpSp>
        <p:nvGrpSpPr>
          <p:cNvPr id="12" name="Group 49"/>
          <p:cNvGrpSpPr>
            <a:grpSpLocks/>
          </p:cNvGrpSpPr>
          <p:nvPr/>
        </p:nvGrpSpPr>
        <p:grpSpPr bwMode="auto">
          <a:xfrm>
            <a:off x="5157788" y="4957763"/>
            <a:ext cx="1011237" cy="320675"/>
            <a:chOff x="0" y="2015"/>
            <a:chExt cx="637" cy="403"/>
          </a:xfrm>
        </p:grpSpPr>
        <p:sp>
          <p:nvSpPr>
            <p:cNvPr id="236594" name="Rectangle 50"/>
            <p:cNvSpPr>
              <a:spLocks noChangeArrowheads="1"/>
            </p:cNvSpPr>
            <p:nvPr/>
          </p:nvSpPr>
          <p:spPr bwMode="auto">
            <a:xfrm>
              <a:off x="43" y="2015"/>
              <a:ext cx="551"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300</a:t>
              </a:r>
            </a:p>
            <a:p>
              <a:pPr algn="ctr" eaLnBrk="0" hangingPunct="0">
                <a:spcBef>
                  <a:spcPct val="0"/>
                </a:spcBef>
              </a:pPr>
              <a:endParaRPr lang="en-US" b="0">
                <a:solidFill>
                  <a:schemeClr val="tx1"/>
                </a:solidFill>
                <a:latin typeface="Times New Roman" pitchFamily="18" charset="0"/>
              </a:endParaRPr>
            </a:p>
          </p:txBody>
        </p:sp>
        <p:sp>
          <p:nvSpPr>
            <p:cNvPr id="236595" name="Rectangle 51"/>
            <p:cNvSpPr>
              <a:spLocks noChangeArrowheads="1"/>
            </p:cNvSpPr>
            <p:nvPr/>
          </p:nvSpPr>
          <p:spPr bwMode="auto">
            <a:xfrm>
              <a:off x="0" y="2015"/>
              <a:ext cx="637" cy="403"/>
            </a:xfrm>
            <a:prstGeom prst="rect">
              <a:avLst/>
            </a:prstGeom>
            <a:noFill/>
            <a:ln w="7">
              <a:solidFill>
                <a:srgbClr val="A0A0A0"/>
              </a:solidFill>
              <a:miter lim="800000"/>
              <a:headEnd/>
              <a:tailEnd/>
            </a:ln>
            <a:effectLst/>
          </p:spPr>
          <p:txBody>
            <a:bodyPr/>
            <a:lstStyle/>
            <a:p>
              <a:endParaRPr lang="en-US"/>
            </a:p>
          </p:txBody>
        </p:sp>
      </p:grpSp>
      <p:grpSp>
        <p:nvGrpSpPr>
          <p:cNvPr id="13" name="Group 52"/>
          <p:cNvGrpSpPr>
            <a:grpSpLocks/>
          </p:cNvGrpSpPr>
          <p:nvPr/>
        </p:nvGrpSpPr>
        <p:grpSpPr bwMode="auto">
          <a:xfrm>
            <a:off x="6169025" y="4957763"/>
            <a:ext cx="968375" cy="320675"/>
            <a:chOff x="637" y="2015"/>
            <a:chExt cx="610" cy="403"/>
          </a:xfrm>
        </p:grpSpPr>
        <p:sp>
          <p:nvSpPr>
            <p:cNvPr id="236597" name="Rectangle 53"/>
            <p:cNvSpPr>
              <a:spLocks noChangeArrowheads="1"/>
            </p:cNvSpPr>
            <p:nvPr/>
          </p:nvSpPr>
          <p:spPr bwMode="auto">
            <a:xfrm>
              <a:off x="680" y="2015"/>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6598" name="Rectangle 54"/>
            <p:cNvSpPr>
              <a:spLocks noChangeArrowheads="1"/>
            </p:cNvSpPr>
            <p:nvPr/>
          </p:nvSpPr>
          <p:spPr bwMode="auto">
            <a:xfrm>
              <a:off x="637" y="2015"/>
              <a:ext cx="610" cy="403"/>
            </a:xfrm>
            <a:prstGeom prst="rect">
              <a:avLst/>
            </a:prstGeom>
            <a:noFill/>
            <a:ln w="7">
              <a:solidFill>
                <a:srgbClr val="A0A0A0"/>
              </a:solidFill>
              <a:miter lim="800000"/>
              <a:headEnd/>
              <a:tailEnd/>
            </a:ln>
            <a:effectLst/>
          </p:spPr>
          <p:txBody>
            <a:bodyPr/>
            <a:lstStyle/>
            <a:p>
              <a:endParaRPr lang="en-US"/>
            </a:p>
          </p:txBody>
        </p:sp>
      </p:grpSp>
      <p:grpSp>
        <p:nvGrpSpPr>
          <p:cNvPr id="14" name="Group 61"/>
          <p:cNvGrpSpPr>
            <a:grpSpLocks/>
          </p:cNvGrpSpPr>
          <p:nvPr/>
        </p:nvGrpSpPr>
        <p:grpSpPr bwMode="auto">
          <a:xfrm>
            <a:off x="7315200" y="3505200"/>
            <a:ext cx="968375" cy="319088"/>
            <a:chOff x="637" y="0"/>
            <a:chExt cx="610" cy="403"/>
          </a:xfrm>
        </p:grpSpPr>
        <p:sp>
          <p:nvSpPr>
            <p:cNvPr id="236606" name="Rectangle 62"/>
            <p:cNvSpPr>
              <a:spLocks noChangeArrowheads="1"/>
            </p:cNvSpPr>
            <p:nvPr/>
          </p:nvSpPr>
          <p:spPr bwMode="auto">
            <a:xfrm>
              <a:off x="680" y="0"/>
              <a:ext cx="524" cy="403"/>
            </a:xfrm>
            <a:prstGeom prst="rect">
              <a:avLst/>
            </a:prstGeom>
            <a:noFill/>
            <a:ln w="9525">
              <a:noFill/>
              <a:miter lim="800000"/>
              <a:headEnd/>
              <a:tailEnd/>
            </a:ln>
            <a:effectLst/>
          </p:spPr>
          <p:txBody>
            <a:bodyPr lIns="0" tIns="0" rIns="0" bIns="0"/>
            <a:lstStyle/>
            <a:p>
              <a:pPr algn="just">
                <a:spcBef>
                  <a:spcPct val="0"/>
                </a:spcBef>
              </a:pPr>
              <a:r>
                <a:rPr lang="en-US" sz="1200">
                  <a:solidFill>
                    <a:schemeClr val="tx1"/>
                  </a:solidFill>
                  <a:cs typeface="Times New Roman" pitchFamily="18" charset="0"/>
                </a:rPr>
                <a:t>Contractor</a:t>
              </a:r>
              <a:endParaRPr lang="en-US" sz="1200">
                <a:solidFill>
                  <a:schemeClr val="tx1"/>
                </a:solidFill>
                <a:latin typeface="Times New Roman" pitchFamily="18" charset="0"/>
                <a:cs typeface="Times New Roman" pitchFamily="18" charset="0"/>
              </a:endParaRPr>
            </a:p>
            <a:p>
              <a:pPr algn="just" eaLnBrk="0" hangingPunct="0">
                <a:spcBef>
                  <a:spcPct val="0"/>
                </a:spcBef>
              </a:pPr>
              <a:endParaRPr lang="en-US" b="0">
                <a:solidFill>
                  <a:schemeClr val="tx1"/>
                </a:solidFill>
                <a:latin typeface="Times New Roman" pitchFamily="18" charset="0"/>
              </a:endParaRPr>
            </a:p>
          </p:txBody>
        </p:sp>
        <p:sp>
          <p:nvSpPr>
            <p:cNvPr id="236607" name="Rectangle 63"/>
            <p:cNvSpPr>
              <a:spLocks noChangeArrowheads="1"/>
            </p:cNvSpPr>
            <p:nvPr/>
          </p:nvSpPr>
          <p:spPr bwMode="auto">
            <a:xfrm>
              <a:off x="637" y="0"/>
              <a:ext cx="610" cy="403"/>
            </a:xfrm>
            <a:prstGeom prst="rect">
              <a:avLst/>
            </a:prstGeom>
            <a:noFill/>
            <a:ln w="7">
              <a:solidFill>
                <a:srgbClr val="A0A0A0"/>
              </a:solidFill>
              <a:miter lim="800000"/>
              <a:headEnd/>
              <a:tailEnd/>
            </a:ln>
            <a:effectLst/>
          </p:spPr>
          <p:txBody>
            <a:bodyPr/>
            <a:lstStyle/>
            <a:p>
              <a:endParaRPr lang="en-US"/>
            </a:p>
          </p:txBody>
        </p:sp>
      </p:grpSp>
      <p:grpSp>
        <p:nvGrpSpPr>
          <p:cNvPr id="15" name="Group 64"/>
          <p:cNvGrpSpPr>
            <a:grpSpLocks/>
          </p:cNvGrpSpPr>
          <p:nvPr/>
        </p:nvGrpSpPr>
        <p:grpSpPr bwMode="auto">
          <a:xfrm>
            <a:off x="8283575" y="3505200"/>
            <a:ext cx="657225" cy="319088"/>
            <a:chOff x="1247" y="0"/>
            <a:chExt cx="414" cy="403"/>
          </a:xfrm>
        </p:grpSpPr>
        <p:sp>
          <p:nvSpPr>
            <p:cNvPr id="236609" name="Rectangle 65"/>
            <p:cNvSpPr>
              <a:spLocks noChangeArrowheads="1"/>
            </p:cNvSpPr>
            <p:nvPr/>
          </p:nvSpPr>
          <p:spPr bwMode="auto">
            <a:xfrm>
              <a:off x="1290" y="0"/>
              <a:ext cx="328"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Fee</a:t>
              </a:r>
            </a:p>
            <a:p>
              <a:pPr algn="just" eaLnBrk="0" hangingPunct="0">
                <a:spcBef>
                  <a:spcPct val="0"/>
                </a:spcBef>
              </a:pPr>
              <a:endParaRPr lang="en-US" b="0">
                <a:solidFill>
                  <a:schemeClr val="tx1"/>
                </a:solidFill>
                <a:latin typeface="Times New Roman" pitchFamily="18" charset="0"/>
              </a:endParaRPr>
            </a:p>
          </p:txBody>
        </p:sp>
        <p:sp>
          <p:nvSpPr>
            <p:cNvPr id="236610" name="Rectangle 66"/>
            <p:cNvSpPr>
              <a:spLocks noChangeArrowheads="1"/>
            </p:cNvSpPr>
            <p:nvPr/>
          </p:nvSpPr>
          <p:spPr bwMode="auto">
            <a:xfrm>
              <a:off x="1247" y="0"/>
              <a:ext cx="414" cy="403"/>
            </a:xfrm>
            <a:prstGeom prst="rect">
              <a:avLst/>
            </a:prstGeom>
            <a:noFill/>
            <a:ln w="7">
              <a:solidFill>
                <a:srgbClr val="A0A0A0"/>
              </a:solidFill>
              <a:miter lim="800000"/>
              <a:headEnd/>
              <a:tailEnd/>
            </a:ln>
            <a:effectLst/>
          </p:spPr>
          <p:txBody>
            <a:bodyPr/>
            <a:lstStyle/>
            <a:p>
              <a:endParaRPr lang="en-US"/>
            </a:p>
          </p:txBody>
        </p:sp>
      </p:grpSp>
      <p:grpSp>
        <p:nvGrpSpPr>
          <p:cNvPr id="16" name="Group 70"/>
          <p:cNvGrpSpPr>
            <a:grpSpLocks/>
          </p:cNvGrpSpPr>
          <p:nvPr/>
        </p:nvGrpSpPr>
        <p:grpSpPr bwMode="auto">
          <a:xfrm>
            <a:off x="7315200" y="3830638"/>
            <a:ext cx="968375" cy="288925"/>
            <a:chOff x="637" y="403"/>
            <a:chExt cx="610" cy="403"/>
          </a:xfrm>
        </p:grpSpPr>
        <p:sp>
          <p:nvSpPr>
            <p:cNvPr id="236615" name="Rectangle 71"/>
            <p:cNvSpPr>
              <a:spLocks noChangeArrowheads="1"/>
            </p:cNvSpPr>
            <p:nvPr/>
          </p:nvSpPr>
          <p:spPr bwMode="auto">
            <a:xfrm>
              <a:off x="680" y="403"/>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Randolph</a:t>
              </a:r>
            </a:p>
            <a:p>
              <a:pPr algn="ctr" eaLnBrk="0" hangingPunct="0">
                <a:spcBef>
                  <a:spcPct val="0"/>
                </a:spcBef>
              </a:pPr>
              <a:endParaRPr lang="en-US" b="0">
                <a:solidFill>
                  <a:schemeClr val="tx1"/>
                </a:solidFill>
                <a:latin typeface="Times New Roman" pitchFamily="18" charset="0"/>
              </a:endParaRPr>
            </a:p>
          </p:txBody>
        </p:sp>
        <p:sp>
          <p:nvSpPr>
            <p:cNvPr id="236616" name="Rectangle 72"/>
            <p:cNvSpPr>
              <a:spLocks noChangeArrowheads="1"/>
            </p:cNvSpPr>
            <p:nvPr/>
          </p:nvSpPr>
          <p:spPr bwMode="auto">
            <a:xfrm>
              <a:off x="637" y="403"/>
              <a:ext cx="610" cy="403"/>
            </a:xfrm>
            <a:prstGeom prst="rect">
              <a:avLst/>
            </a:prstGeom>
            <a:noFill/>
            <a:ln w="7">
              <a:solidFill>
                <a:srgbClr val="A0A0A0"/>
              </a:solidFill>
              <a:miter lim="800000"/>
              <a:headEnd/>
              <a:tailEnd/>
            </a:ln>
            <a:effectLst/>
          </p:spPr>
          <p:txBody>
            <a:bodyPr/>
            <a:lstStyle/>
            <a:p>
              <a:endParaRPr lang="en-US"/>
            </a:p>
          </p:txBody>
        </p:sp>
      </p:grpSp>
      <p:grpSp>
        <p:nvGrpSpPr>
          <p:cNvPr id="17" name="Group 73"/>
          <p:cNvGrpSpPr>
            <a:grpSpLocks/>
          </p:cNvGrpSpPr>
          <p:nvPr/>
        </p:nvGrpSpPr>
        <p:grpSpPr bwMode="auto">
          <a:xfrm>
            <a:off x="8283575" y="3830638"/>
            <a:ext cx="657225" cy="288925"/>
            <a:chOff x="1247" y="403"/>
            <a:chExt cx="414" cy="403"/>
          </a:xfrm>
        </p:grpSpPr>
        <p:sp>
          <p:nvSpPr>
            <p:cNvPr id="236618" name="Rectangle 74"/>
            <p:cNvSpPr>
              <a:spLocks noChangeArrowheads="1"/>
            </p:cNvSpPr>
            <p:nvPr/>
          </p:nvSpPr>
          <p:spPr bwMode="auto">
            <a:xfrm>
              <a:off x="1290" y="403"/>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1200</a:t>
              </a:r>
            </a:p>
            <a:p>
              <a:pPr algn="ctr" eaLnBrk="0" hangingPunct="0">
                <a:spcBef>
                  <a:spcPct val="0"/>
                </a:spcBef>
              </a:pPr>
              <a:endParaRPr lang="en-US" b="0">
                <a:solidFill>
                  <a:schemeClr val="tx1"/>
                </a:solidFill>
                <a:latin typeface="Times New Roman" pitchFamily="18" charset="0"/>
              </a:endParaRPr>
            </a:p>
          </p:txBody>
        </p:sp>
        <p:sp>
          <p:nvSpPr>
            <p:cNvPr id="236619" name="Rectangle 75"/>
            <p:cNvSpPr>
              <a:spLocks noChangeArrowheads="1"/>
            </p:cNvSpPr>
            <p:nvPr/>
          </p:nvSpPr>
          <p:spPr bwMode="auto">
            <a:xfrm>
              <a:off x="1247" y="403"/>
              <a:ext cx="414" cy="403"/>
            </a:xfrm>
            <a:prstGeom prst="rect">
              <a:avLst/>
            </a:prstGeom>
            <a:noFill/>
            <a:ln w="7">
              <a:solidFill>
                <a:srgbClr val="A0A0A0"/>
              </a:solidFill>
              <a:miter lim="800000"/>
              <a:headEnd/>
              <a:tailEnd/>
            </a:ln>
            <a:effectLst/>
          </p:spPr>
          <p:txBody>
            <a:bodyPr/>
            <a:lstStyle/>
            <a:p>
              <a:endParaRPr lang="en-US"/>
            </a:p>
          </p:txBody>
        </p:sp>
      </p:grpSp>
      <p:grpSp>
        <p:nvGrpSpPr>
          <p:cNvPr id="18" name="Group 79"/>
          <p:cNvGrpSpPr>
            <a:grpSpLocks/>
          </p:cNvGrpSpPr>
          <p:nvPr/>
        </p:nvGrpSpPr>
        <p:grpSpPr bwMode="auto">
          <a:xfrm>
            <a:off x="7315200" y="4119563"/>
            <a:ext cx="968375" cy="258762"/>
            <a:chOff x="637" y="806"/>
            <a:chExt cx="610" cy="403"/>
          </a:xfrm>
        </p:grpSpPr>
        <p:sp>
          <p:nvSpPr>
            <p:cNvPr id="236624" name="Rectangle 80"/>
            <p:cNvSpPr>
              <a:spLocks noChangeArrowheads="1"/>
            </p:cNvSpPr>
            <p:nvPr/>
          </p:nvSpPr>
          <p:spPr bwMode="auto">
            <a:xfrm>
              <a:off x="680" y="806"/>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Ingersoll</a:t>
              </a:r>
            </a:p>
            <a:p>
              <a:pPr algn="ctr" eaLnBrk="0" hangingPunct="0">
                <a:spcBef>
                  <a:spcPct val="0"/>
                </a:spcBef>
              </a:pPr>
              <a:endParaRPr lang="en-US" b="0">
                <a:solidFill>
                  <a:schemeClr val="tx1"/>
                </a:solidFill>
                <a:latin typeface="Times New Roman" pitchFamily="18" charset="0"/>
              </a:endParaRPr>
            </a:p>
          </p:txBody>
        </p:sp>
        <p:sp>
          <p:nvSpPr>
            <p:cNvPr id="236625" name="Rectangle 81"/>
            <p:cNvSpPr>
              <a:spLocks noChangeArrowheads="1"/>
            </p:cNvSpPr>
            <p:nvPr/>
          </p:nvSpPr>
          <p:spPr bwMode="auto">
            <a:xfrm>
              <a:off x="637" y="806"/>
              <a:ext cx="610" cy="403"/>
            </a:xfrm>
            <a:prstGeom prst="rect">
              <a:avLst/>
            </a:prstGeom>
            <a:noFill/>
            <a:ln w="7">
              <a:solidFill>
                <a:srgbClr val="A0A0A0"/>
              </a:solidFill>
              <a:miter lim="800000"/>
              <a:headEnd/>
              <a:tailEnd/>
            </a:ln>
            <a:effectLst/>
          </p:spPr>
          <p:txBody>
            <a:bodyPr/>
            <a:lstStyle/>
            <a:p>
              <a:endParaRPr lang="en-US"/>
            </a:p>
          </p:txBody>
        </p:sp>
      </p:grpSp>
      <p:grpSp>
        <p:nvGrpSpPr>
          <p:cNvPr id="19" name="Group 82"/>
          <p:cNvGrpSpPr>
            <a:grpSpLocks/>
          </p:cNvGrpSpPr>
          <p:nvPr/>
        </p:nvGrpSpPr>
        <p:grpSpPr bwMode="auto">
          <a:xfrm>
            <a:off x="8283575" y="4119563"/>
            <a:ext cx="657225" cy="258762"/>
            <a:chOff x="1247" y="806"/>
            <a:chExt cx="414" cy="403"/>
          </a:xfrm>
        </p:grpSpPr>
        <p:sp>
          <p:nvSpPr>
            <p:cNvPr id="236627" name="Rectangle 83"/>
            <p:cNvSpPr>
              <a:spLocks noChangeArrowheads="1"/>
            </p:cNvSpPr>
            <p:nvPr/>
          </p:nvSpPr>
          <p:spPr bwMode="auto">
            <a:xfrm>
              <a:off x="1290" y="806"/>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1100</a:t>
              </a:r>
            </a:p>
            <a:p>
              <a:pPr algn="ctr" eaLnBrk="0" hangingPunct="0">
                <a:spcBef>
                  <a:spcPct val="0"/>
                </a:spcBef>
              </a:pPr>
              <a:endParaRPr lang="en-US" b="0">
                <a:solidFill>
                  <a:schemeClr val="tx1"/>
                </a:solidFill>
                <a:latin typeface="Times New Roman" pitchFamily="18" charset="0"/>
              </a:endParaRPr>
            </a:p>
          </p:txBody>
        </p:sp>
        <p:sp>
          <p:nvSpPr>
            <p:cNvPr id="236628" name="Rectangle 84"/>
            <p:cNvSpPr>
              <a:spLocks noChangeArrowheads="1"/>
            </p:cNvSpPr>
            <p:nvPr/>
          </p:nvSpPr>
          <p:spPr bwMode="auto">
            <a:xfrm>
              <a:off x="1247" y="806"/>
              <a:ext cx="414" cy="403"/>
            </a:xfrm>
            <a:prstGeom prst="rect">
              <a:avLst/>
            </a:prstGeom>
            <a:noFill/>
            <a:ln w="7">
              <a:solidFill>
                <a:srgbClr val="A0A0A0"/>
              </a:solidFill>
              <a:miter lim="800000"/>
              <a:headEnd/>
              <a:tailEnd/>
            </a:ln>
            <a:effectLst/>
          </p:spPr>
          <p:txBody>
            <a:bodyPr/>
            <a:lstStyle/>
            <a:p>
              <a:endParaRPr lang="en-US"/>
            </a:p>
          </p:txBody>
        </p:sp>
      </p:grpSp>
      <p:grpSp>
        <p:nvGrpSpPr>
          <p:cNvPr id="20" name="Group 97"/>
          <p:cNvGrpSpPr>
            <a:grpSpLocks/>
          </p:cNvGrpSpPr>
          <p:nvPr/>
        </p:nvGrpSpPr>
        <p:grpSpPr bwMode="auto">
          <a:xfrm>
            <a:off x="7315200" y="4381500"/>
            <a:ext cx="968375" cy="274638"/>
            <a:chOff x="637" y="1612"/>
            <a:chExt cx="610" cy="403"/>
          </a:xfrm>
        </p:grpSpPr>
        <p:sp>
          <p:nvSpPr>
            <p:cNvPr id="236642" name="Rectangle 98"/>
            <p:cNvSpPr>
              <a:spLocks noChangeArrowheads="1"/>
            </p:cNvSpPr>
            <p:nvPr/>
          </p:nvSpPr>
          <p:spPr bwMode="auto">
            <a:xfrm>
              <a:off x="680" y="1612"/>
              <a:ext cx="524"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Pitkin</a:t>
              </a:r>
            </a:p>
            <a:p>
              <a:pPr algn="ctr" eaLnBrk="0" hangingPunct="0">
                <a:spcBef>
                  <a:spcPct val="0"/>
                </a:spcBef>
              </a:pPr>
              <a:endParaRPr lang="en-US" b="0">
                <a:solidFill>
                  <a:schemeClr val="tx1"/>
                </a:solidFill>
                <a:latin typeface="Times New Roman" pitchFamily="18" charset="0"/>
              </a:endParaRPr>
            </a:p>
          </p:txBody>
        </p:sp>
        <p:sp>
          <p:nvSpPr>
            <p:cNvPr id="236643" name="Rectangle 99"/>
            <p:cNvSpPr>
              <a:spLocks noChangeArrowheads="1"/>
            </p:cNvSpPr>
            <p:nvPr/>
          </p:nvSpPr>
          <p:spPr bwMode="auto">
            <a:xfrm>
              <a:off x="637" y="1612"/>
              <a:ext cx="610" cy="403"/>
            </a:xfrm>
            <a:prstGeom prst="rect">
              <a:avLst/>
            </a:prstGeom>
            <a:noFill/>
            <a:ln w="7">
              <a:solidFill>
                <a:srgbClr val="A0A0A0"/>
              </a:solidFill>
              <a:miter lim="800000"/>
              <a:headEnd/>
              <a:tailEnd/>
            </a:ln>
            <a:effectLst/>
          </p:spPr>
          <p:txBody>
            <a:bodyPr/>
            <a:lstStyle/>
            <a:p>
              <a:endParaRPr lang="en-US"/>
            </a:p>
          </p:txBody>
        </p:sp>
      </p:grpSp>
      <p:grpSp>
        <p:nvGrpSpPr>
          <p:cNvPr id="21" name="Group 100"/>
          <p:cNvGrpSpPr>
            <a:grpSpLocks/>
          </p:cNvGrpSpPr>
          <p:nvPr/>
        </p:nvGrpSpPr>
        <p:grpSpPr bwMode="auto">
          <a:xfrm>
            <a:off x="8283575" y="4381500"/>
            <a:ext cx="657225" cy="274638"/>
            <a:chOff x="1247" y="1612"/>
            <a:chExt cx="414" cy="403"/>
          </a:xfrm>
        </p:grpSpPr>
        <p:sp>
          <p:nvSpPr>
            <p:cNvPr id="236645" name="Rectangle 101"/>
            <p:cNvSpPr>
              <a:spLocks noChangeArrowheads="1"/>
            </p:cNvSpPr>
            <p:nvPr/>
          </p:nvSpPr>
          <p:spPr bwMode="auto">
            <a:xfrm>
              <a:off x="1290" y="1612"/>
              <a:ext cx="328" cy="403"/>
            </a:xfrm>
            <a:prstGeom prst="rect">
              <a:avLst/>
            </a:prstGeom>
            <a:noFill/>
            <a:ln w="9525">
              <a:noFill/>
              <a:miter lim="800000"/>
              <a:headEnd/>
              <a:tailEnd/>
            </a:ln>
            <a:effectLst/>
          </p:spPr>
          <p:txBody>
            <a:bodyPr/>
            <a:lstStyle/>
            <a:p>
              <a:pPr algn="ctr">
                <a:spcBef>
                  <a:spcPct val="0"/>
                </a:spcBef>
              </a:pPr>
              <a:r>
                <a:rPr lang="en-US" sz="1200" b="0">
                  <a:solidFill>
                    <a:schemeClr val="tx1"/>
                  </a:solidFill>
                  <a:latin typeface="Arial Unicode MS" pitchFamily="34" charset="-128"/>
                  <a:ea typeface="Arial Unicode MS" pitchFamily="34" charset="-128"/>
                  <a:cs typeface="Arial Unicode MS" pitchFamily="34" charset="-128"/>
                </a:rPr>
                <a:t>1100</a:t>
              </a:r>
            </a:p>
            <a:p>
              <a:pPr algn="ctr" eaLnBrk="0" hangingPunct="0">
                <a:spcBef>
                  <a:spcPct val="0"/>
                </a:spcBef>
              </a:pPr>
              <a:endParaRPr lang="en-US" b="0">
                <a:solidFill>
                  <a:schemeClr val="tx1"/>
                </a:solidFill>
                <a:latin typeface="Times New Roman" pitchFamily="18" charset="0"/>
              </a:endParaRPr>
            </a:p>
          </p:txBody>
        </p:sp>
        <p:sp>
          <p:nvSpPr>
            <p:cNvPr id="236646" name="Rectangle 102"/>
            <p:cNvSpPr>
              <a:spLocks noChangeArrowheads="1"/>
            </p:cNvSpPr>
            <p:nvPr/>
          </p:nvSpPr>
          <p:spPr bwMode="auto">
            <a:xfrm>
              <a:off x="1247" y="1612"/>
              <a:ext cx="414" cy="403"/>
            </a:xfrm>
            <a:prstGeom prst="rect">
              <a:avLst/>
            </a:prstGeom>
            <a:noFill/>
            <a:ln w="7">
              <a:solidFill>
                <a:srgbClr val="A0A0A0"/>
              </a:solidFill>
              <a:miter lim="800000"/>
              <a:headEnd/>
              <a:tailEnd/>
            </a:ln>
            <a:effectLst/>
          </p:spPr>
          <p:txBody>
            <a:bodyPr/>
            <a:lstStyle/>
            <a:p>
              <a:endParaRPr lang="en-US"/>
            </a:p>
          </p:txBody>
        </p:sp>
      </p:gr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body" idx="1"/>
          </p:nvPr>
        </p:nvSpPr>
        <p:spPr>
          <a:xfrm>
            <a:off x="304800" y="1143000"/>
            <a:ext cx="8610600" cy="4724400"/>
          </a:xfrm>
        </p:spPr>
        <p:txBody>
          <a:bodyPr/>
          <a:lstStyle/>
          <a:p>
            <a:pPr marL="609600" indent="-609600" algn="just"/>
            <a:r>
              <a:rPr lang="en-US" sz="1600">
                <a:latin typeface="Arial Unicode MS" pitchFamily="34" charset="-128"/>
                <a:ea typeface="Arial Unicode MS" pitchFamily="34" charset="-128"/>
                <a:cs typeface="Arial Unicode MS" pitchFamily="34" charset="-128"/>
              </a:rPr>
              <a:t>BCNF does not allow dependencies between attributes that belong to candidate keys.</a:t>
            </a:r>
          </a:p>
          <a:p>
            <a:pPr marL="609600" indent="-609600" algn="just"/>
            <a:r>
              <a:rPr lang="en-US" sz="1600">
                <a:latin typeface="Arial Unicode MS" pitchFamily="34" charset="-128"/>
                <a:ea typeface="Arial Unicode MS" pitchFamily="34" charset="-128"/>
                <a:cs typeface="Arial Unicode MS" pitchFamily="34" charset="-128"/>
              </a:rPr>
              <a:t>BCNF is a refinement of the third normal form in which it drops the restriction of a non-key attribute from the 3rd normal form.</a:t>
            </a:r>
            <a:r>
              <a:rPr lang="en-US" sz="1600" b="1">
                <a:solidFill>
                  <a:srgbClr val="CC0000"/>
                </a:solidFill>
                <a:latin typeface="Arial Unicode MS" pitchFamily="34" charset="-128"/>
                <a:cs typeface="Times New Roman" pitchFamily="18" charset="0"/>
              </a:rPr>
              <a:t> </a:t>
            </a:r>
          </a:p>
          <a:p>
            <a:pPr marL="609600" indent="-609600" algn="just"/>
            <a:r>
              <a:rPr lang="en-US" sz="1600">
                <a:latin typeface="Arial Unicode MS" pitchFamily="34" charset="-128"/>
                <a:ea typeface="Arial Unicode MS" pitchFamily="34" charset="-128"/>
                <a:cs typeface="Arial Unicode MS" pitchFamily="34" charset="-128"/>
              </a:rPr>
              <a:t>Third normal form and BCNF are not same if the following conditions are true:</a:t>
            </a:r>
          </a:p>
          <a:p>
            <a:pPr marL="1100138" lvl="1" indent="-533400" algn="just"/>
            <a:r>
              <a:rPr lang="en-US" sz="1400">
                <a:latin typeface="Arial Unicode MS" pitchFamily="34" charset="-128"/>
                <a:ea typeface="Arial Unicode MS" pitchFamily="34" charset="-128"/>
                <a:cs typeface="Arial Unicode MS" pitchFamily="34" charset="-128"/>
              </a:rPr>
              <a:t>The table has two or more candidate keys</a:t>
            </a:r>
          </a:p>
          <a:p>
            <a:pPr marL="1100138" lvl="1" indent="-533400" algn="just"/>
            <a:r>
              <a:rPr lang="en-US" sz="1400">
                <a:latin typeface="Arial Unicode MS" pitchFamily="34" charset="-128"/>
                <a:ea typeface="Arial Unicode MS" pitchFamily="34" charset="-128"/>
                <a:cs typeface="Arial Unicode MS" pitchFamily="34" charset="-128"/>
              </a:rPr>
              <a:t>At least two of the candidate keys are composed of more than one attribute</a:t>
            </a:r>
          </a:p>
          <a:p>
            <a:pPr marL="1100138" lvl="1" indent="-533400" algn="just"/>
            <a:r>
              <a:rPr lang="en-US" sz="1400">
                <a:latin typeface="Arial Unicode MS" pitchFamily="34" charset="-128"/>
                <a:ea typeface="Arial Unicode MS" pitchFamily="34" charset="-128"/>
                <a:cs typeface="Arial Unicode MS" pitchFamily="34" charset="-128"/>
              </a:rPr>
              <a:t>The keys are not disjoint i.e. The composite candidate keys share some attributes</a:t>
            </a:r>
          </a:p>
          <a:p>
            <a:pPr marL="609600" indent="-609600" algn="just">
              <a:buFontTx/>
              <a:buNone/>
            </a:pPr>
            <a:endParaRPr lang="en-US" sz="1600" b="1">
              <a:solidFill>
                <a:srgbClr val="CC0000"/>
              </a:solidFill>
              <a:latin typeface="Arial Unicode MS" pitchFamily="34" charset="-128"/>
              <a:ea typeface="Arial Unicode MS" pitchFamily="34" charset="-128"/>
              <a:cs typeface="Arial Unicode MS" pitchFamily="34" charset="-128"/>
            </a:endParaRPr>
          </a:p>
          <a:p>
            <a:pPr marL="609600" indent="-609600" algn="just">
              <a:buFontTx/>
              <a:buNone/>
            </a:pPr>
            <a:r>
              <a:rPr lang="en-US" sz="1600" b="1">
                <a:solidFill>
                  <a:srgbClr val="CC0000"/>
                </a:solidFill>
                <a:latin typeface="Arial Unicode MS" pitchFamily="34" charset="-128"/>
                <a:ea typeface="Arial Unicode MS" pitchFamily="34" charset="-128"/>
                <a:cs typeface="Arial Unicode MS" pitchFamily="34" charset="-128"/>
              </a:rPr>
              <a:t>Example 1 - Address (Not in BCNF)</a:t>
            </a:r>
          </a:p>
          <a:p>
            <a:pPr marL="609600" indent="-609600" algn="just">
              <a:buFontTx/>
              <a:buNone/>
            </a:pPr>
            <a:r>
              <a:rPr lang="en-US" sz="1600" b="1">
                <a:latin typeface="Arial Unicode MS" pitchFamily="34" charset="-128"/>
                <a:ea typeface="Arial Unicode MS" pitchFamily="34" charset="-128"/>
                <a:cs typeface="Arial Unicode MS" pitchFamily="34" charset="-128"/>
              </a:rPr>
              <a:t>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a:latin typeface="Arial Unicode MS" pitchFamily="34" charset="-128"/>
                <a:cs typeface="Times New Roman" pitchFamily="18" charset="0"/>
              </a:rPr>
              <a:t>City, Street, ZipCode </a:t>
            </a:r>
            <a:r>
              <a:rPr lang="en-US" sz="1600" b="1">
                <a:latin typeface="Arial Unicode MS" pitchFamily="34" charset="-128"/>
                <a:ea typeface="Arial Unicode MS" pitchFamily="34" charset="-128"/>
                <a:cs typeface="Arial Unicode MS" pitchFamily="34" charset="-128"/>
              </a:rPr>
              <a:t>}</a:t>
            </a:r>
          </a:p>
          <a:p>
            <a:pPr marL="1100138" lvl="1" indent="-533400" algn="just">
              <a:buFontTx/>
              <a:buAutoNum type="arabicPeriod"/>
            </a:pPr>
            <a:r>
              <a:rPr lang="en-US" sz="1600" b="1">
                <a:latin typeface="Arial Unicode MS" pitchFamily="34" charset="-128"/>
                <a:cs typeface="Times New Roman" pitchFamily="18" charset="0"/>
              </a:rPr>
              <a:t>Key1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{City, Street }</a:t>
            </a:r>
          </a:p>
          <a:p>
            <a:pPr marL="1100138" lvl="1" indent="-533400" algn="just">
              <a:buFontTx/>
              <a:buAutoNum type="arabicPeriod"/>
            </a:pPr>
            <a:r>
              <a:rPr lang="en-US" sz="1600" b="1">
                <a:latin typeface="Arial Unicode MS" pitchFamily="34" charset="-128"/>
                <a:cs typeface="Times New Roman" pitchFamily="18" charset="0"/>
              </a:rPr>
              <a:t>Key2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{ZipCode, Street}</a:t>
            </a:r>
          </a:p>
          <a:p>
            <a:pPr marL="1100138" lvl="1" indent="-533400" algn="just">
              <a:buFontTx/>
              <a:buAutoNum type="arabicPeriod"/>
            </a:pPr>
            <a:r>
              <a:rPr lang="en-US" sz="1600" b="1">
                <a:latin typeface="Arial Unicode MS" pitchFamily="34" charset="-128"/>
                <a:cs typeface="Times New Roman" pitchFamily="18" charset="0"/>
              </a:rPr>
              <a:t>No non-key attribute hence 3NF</a:t>
            </a:r>
            <a:endParaRPr lang="en-US" sz="1600" b="1">
              <a:latin typeface="Arial Unicode MS" pitchFamily="34" charset="-128"/>
              <a:cs typeface="Times New Roman" pitchFamily="18" charset="0"/>
              <a:sym typeface="Wingdings" pitchFamily="2" charset="2"/>
            </a:endParaRPr>
          </a:p>
          <a:p>
            <a:pPr marL="1100138" lvl="1" indent="-533400" algn="just">
              <a:buFontTx/>
              <a:buAutoNum type="arabicPeriod"/>
            </a:pPr>
            <a:r>
              <a:rPr lang="en-US" sz="1600" b="1">
                <a:latin typeface="Arial Unicode MS" pitchFamily="34" charset="-128"/>
                <a:cs typeface="Times New Roman" pitchFamily="18" charset="0"/>
              </a:rPr>
              <a:t>{City, Street} </a:t>
            </a:r>
            <a:r>
              <a:rPr lang="en-US" sz="1600" b="1">
                <a:latin typeface="Arial Unicode MS" pitchFamily="34" charset="-128"/>
                <a:cs typeface="Times New Roman" pitchFamily="18" charset="0"/>
                <a:sym typeface="Wingdings" pitchFamily="2" charset="2"/>
              </a:rPr>
              <a:t> {ZipCode}</a:t>
            </a:r>
          </a:p>
          <a:p>
            <a:pPr marL="1100138" lvl="1" indent="-533400" algn="just">
              <a:buFontTx/>
              <a:buAutoNum type="arabicPeriod"/>
            </a:pPr>
            <a:r>
              <a:rPr lang="en-US" sz="1600" b="1">
                <a:latin typeface="Arial Unicode MS" pitchFamily="34" charset="-128"/>
                <a:cs typeface="Times New Roman" pitchFamily="18" charset="0"/>
              </a:rPr>
              <a:t>{ZipCode} </a:t>
            </a:r>
            <a:r>
              <a:rPr lang="en-US" sz="1600" b="1">
                <a:latin typeface="Arial Unicode MS" pitchFamily="34" charset="-128"/>
                <a:cs typeface="Times New Roman" pitchFamily="18" charset="0"/>
                <a:sym typeface="Wingdings" pitchFamily="2" charset="2"/>
              </a:rPr>
              <a:t> {City}</a:t>
            </a:r>
            <a:endParaRPr lang="en-US" sz="1600" b="1">
              <a:latin typeface="Arial Unicode MS" pitchFamily="34" charset="-128"/>
              <a:cs typeface="Times New Roman" pitchFamily="18" charset="0"/>
            </a:endParaRPr>
          </a:p>
          <a:p>
            <a:pPr marL="1100138" lvl="1" indent="-533400" algn="just">
              <a:buFontTx/>
              <a:buAutoNum type="arabicPeriod"/>
            </a:pPr>
            <a:r>
              <a:rPr lang="en-US" sz="1600" b="1">
                <a:latin typeface="Arial Unicode MS" pitchFamily="34" charset="-128"/>
                <a:cs typeface="Times New Roman" pitchFamily="18" charset="0"/>
              </a:rPr>
              <a:t>Dependency between attributes belonging to a key</a:t>
            </a:r>
          </a:p>
        </p:txBody>
      </p:sp>
      <p:sp>
        <p:nvSpPr>
          <p:cNvPr id="238595"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3600">
                <a:solidFill>
                  <a:srgbClr val="CC0000"/>
                </a:solidFill>
                <a:latin typeface="Arial-BoldMT"/>
              </a:rPr>
              <a:t>Boyce-Codd Normal Form  (BCNF)</a:t>
            </a:r>
            <a:r>
              <a:rPr lang="en-US" sz="4400">
                <a:solidFill>
                  <a:srgbClr val="CC0000"/>
                </a:solidFill>
                <a:latin typeface="Arial-BoldMT"/>
              </a:rPr>
              <a:t>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SQL Query Language</a:t>
            </a:r>
          </a:p>
        </p:txBody>
      </p:sp>
      <p:sp>
        <p:nvSpPr>
          <p:cNvPr id="33794" name="Rectangle 3"/>
          <p:cNvSpPr>
            <a:spLocks noGrp="1" noChangeArrowheads="1"/>
          </p:cNvSpPr>
          <p:nvPr>
            <p:ph idx="1"/>
          </p:nvPr>
        </p:nvSpPr>
        <p:spPr>
          <a:xfrm>
            <a:off x="768350" y="1143359"/>
            <a:ext cx="7603292" cy="4806338"/>
          </a:xfrm>
        </p:spPr>
        <p:txBody>
          <a:bodyPr/>
          <a:lstStyle/>
          <a:p>
            <a:r>
              <a:rPr lang="en-US" altLang="en-US" sz="1700" dirty="0"/>
              <a:t>SQL  query language is nonprocedural. A query takes as input several tables (possibly only one) and always returns a single table.</a:t>
            </a:r>
          </a:p>
          <a:p>
            <a:pPr>
              <a:tabLst>
                <a:tab pos="983456" algn="l"/>
              </a:tabLst>
            </a:pPr>
            <a:r>
              <a:rPr lang="en-US" altLang="en-US" sz="1700" dirty="0"/>
              <a:t>Example to find all instructors in Comp. Sci. dept</a:t>
            </a:r>
          </a:p>
          <a:p>
            <a:pPr>
              <a:buNone/>
              <a:tabLst>
                <a:tab pos="983456" algn="l"/>
              </a:tabLst>
            </a:pPr>
            <a:r>
              <a:rPr lang="en-US" altLang="en-US" sz="1700" b="1" dirty="0"/>
              <a:t>		select </a:t>
            </a:r>
            <a:r>
              <a:rPr lang="en-US" altLang="en-US" sz="1700" i="1" dirty="0"/>
              <a:t>name</a:t>
            </a:r>
            <a:br>
              <a:rPr lang="en-US" altLang="en-US" sz="1700" i="1" dirty="0"/>
            </a:br>
            <a:r>
              <a:rPr lang="en-US" altLang="en-US" sz="1700" i="1" dirty="0"/>
              <a:t>	</a:t>
            </a:r>
            <a:r>
              <a:rPr lang="en-US" altLang="en-US" sz="1700" b="1" dirty="0"/>
              <a:t>from </a:t>
            </a:r>
            <a:r>
              <a:rPr lang="en-US" altLang="en-US" sz="1700" i="1" dirty="0"/>
              <a:t>instructor</a:t>
            </a:r>
            <a:br>
              <a:rPr lang="en-US" altLang="en-US" sz="1700" i="1" dirty="0"/>
            </a:br>
            <a:r>
              <a:rPr lang="en-US" altLang="en-US" sz="1700" i="1" dirty="0"/>
              <a:t>	</a:t>
            </a:r>
            <a:r>
              <a:rPr lang="en-US" altLang="en-US" sz="1700" b="1" dirty="0"/>
              <a:t>where </a:t>
            </a:r>
            <a:r>
              <a:rPr lang="en-US" altLang="en-US" sz="1700" i="1" dirty="0"/>
              <a:t>dept_name =</a:t>
            </a:r>
            <a:r>
              <a:rPr lang="en-US" altLang="en-US" sz="1700" dirty="0"/>
              <a:t> </a:t>
            </a:r>
            <a:r>
              <a:rPr lang="en-US" altLang="ja-JP" sz="1700" dirty="0"/>
              <a:t>'Comp. Sci.'</a:t>
            </a:r>
            <a:endParaRPr lang="en-US" altLang="en-US" sz="1700" dirty="0"/>
          </a:p>
          <a:p>
            <a:r>
              <a:rPr lang="en-US" altLang="en-US" sz="1700" dirty="0"/>
              <a:t>SQL is </a:t>
            </a:r>
            <a:r>
              <a:rPr lang="en-US" altLang="en-US" sz="1700" b="1" dirty="0">
                <a:solidFill>
                  <a:srgbClr val="002060"/>
                </a:solidFill>
              </a:rPr>
              <a:t>NOT</a:t>
            </a:r>
            <a:r>
              <a:rPr lang="en-US" altLang="en-US" sz="1700" dirty="0"/>
              <a:t> a Turing machine equivalent language</a:t>
            </a:r>
          </a:p>
          <a:p>
            <a:r>
              <a:rPr lang="en-US" altLang="en-US" sz="1700" dirty="0"/>
              <a:t>To be able to compute complex functions SQL is usually embedded in some higher-level language</a:t>
            </a:r>
          </a:p>
          <a:p>
            <a:r>
              <a:rPr lang="en-US" altLang="en-US" sz="1700" dirty="0"/>
              <a:t>Application programs generally access databases through one of</a:t>
            </a:r>
          </a:p>
          <a:p>
            <a:pPr lvl="1"/>
            <a:r>
              <a:rPr lang="en-US" altLang="en-US" sz="1700" dirty="0"/>
              <a:t>Language extensions to allow embedded SQL</a:t>
            </a:r>
          </a:p>
          <a:p>
            <a:pPr lvl="1"/>
            <a:r>
              <a:rPr lang="en-US" altLang="en-US" sz="1700" dirty="0"/>
              <a:t>Application program interface (e.g., ODBC/JD</a:t>
            </a:r>
            <a:r>
              <a:rPr lang="en-US" altLang="en-US" dirty="0"/>
              <a:t>BC) which allow SQL queries to be sent to a database</a:t>
            </a:r>
          </a:p>
          <a:p>
            <a:pPr>
              <a:buFont typeface="Monotype Sorts" charset="2"/>
              <a:buNone/>
            </a:pPr>
            <a:endParaRPr lang="en-US" altLang="en-US"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body" idx="1"/>
          </p:nvPr>
        </p:nvSpPr>
        <p:spPr>
          <a:xfrm>
            <a:off x="304800" y="1143000"/>
            <a:ext cx="8610600" cy="5029200"/>
          </a:xfrm>
        </p:spPr>
        <p:txBody>
          <a:bodyPr/>
          <a:lstStyle/>
          <a:p>
            <a:pPr marL="609600" indent="-609600" algn="just">
              <a:buFontTx/>
              <a:buNone/>
            </a:pPr>
            <a:r>
              <a:rPr lang="en-US" sz="2000" b="1">
                <a:solidFill>
                  <a:srgbClr val="CC0000"/>
                </a:solidFill>
                <a:latin typeface="Arial Unicode MS" pitchFamily="34" charset="-128"/>
                <a:cs typeface="Times New Roman" pitchFamily="18" charset="0"/>
              </a:rPr>
              <a:t>Example 2 - Movie (Not in BCNF)</a:t>
            </a:r>
          </a:p>
          <a:p>
            <a:pPr marL="609600" indent="-609600" algn="just">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{M</a:t>
            </a:r>
            <a:r>
              <a:rPr lang="en-US" sz="1800" b="1">
                <a:latin typeface="Arial Unicode MS" pitchFamily="34" charset="-128"/>
                <a:cs typeface="Times New Roman" pitchFamily="18" charset="0"/>
              </a:rPr>
              <a:t>ovieTitle, MovieID, PersonName, Role, Payment</a:t>
            </a:r>
            <a:r>
              <a:rPr lang="en-US" sz="1800" b="1">
                <a:latin typeface="Arial Unicode MS" pitchFamily="34" charset="-128"/>
                <a:ea typeface="Arial Unicode MS" pitchFamily="34" charset="-128"/>
                <a:cs typeface="Arial Unicode MS" pitchFamily="34" charset="-128"/>
              </a:rPr>
              <a:t> }	</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Key1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{MovieTitle, PersonName}</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Key2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{MovieID, PersonName}</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Both </a:t>
            </a:r>
            <a:r>
              <a:rPr lang="en-US" sz="1600" b="1">
                <a:latin typeface="Arial Unicode MS" pitchFamily="34" charset="-128"/>
                <a:cs typeface="Times New Roman" pitchFamily="18" charset="0"/>
              </a:rPr>
              <a:t>role and payment functionally depend on both candidate keys thus 3NF</a:t>
            </a:r>
            <a:endParaRPr lang="en-US" sz="1600" b="1">
              <a:latin typeface="Arial Unicode MS" pitchFamily="34" charset="-128"/>
              <a:ea typeface="Arial Unicode MS" pitchFamily="34" charset="-128"/>
              <a:cs typeface="Arial Unicode MS" pitchFamily="34" charset="-128"/>
            </a:endParaRP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{MovieID} </a:t>
            </a:r>
            <a:r>
              <a:rPr lang="en-US" sz="1600" b="1">
                <a:latin typeface="Arial Unicode MS" pitchFamily="34" charset="-128"/>
                <a:ea typeface="Arial Unicode MS" pitchFamily="34" charset="-128"/>
                <a:cs typeface="Arial Unicode MS" pitchFamily="34" charset="-128"/>
                <a:sym typeface="Wingdings" pitchFamily="2" charset="2"/>
              </a:rPr>
              <a:t> {MovieTitle}</a:t>
            </a:r>
          </a:p>
          <a:p>
            <a:pPr marL="1100138" lvl="1" indent="-533400" algn="just">
              <a:buFontTx/>
              <a:buAutoNum type="arabicPeriod"/>
            </a:pPr>
            <a:r>
              <a:rPr lang="en-US" sz="1600" b="1">
                <a:latin typeface="Arial Unicode MS" pitchFamily="34" charset="-128"/>
                <a:cs typeface="Times New Roman" pitchFamily="18" charset="0"/>
              </a:rPr>
              <a:t>Dependency between MovieID &amp; MovieTitle Violates BCNF</a:t>
            </a:r>
            <a:endParaRPr lang="en-US" sz="1600" b="1">
              <a:latin typeface="Arial Unicode MS" pitchFamily="34" charset="-128"/>
              <a:ea typeface="Arial Unicode MS" pitchFamily="34" charset="-128"/>
              <a:cs typeface="Arial Unicode MS" pitchFamily="34" charset="-128"/>
              <a:sym typeface="Wingdings" pitchFamily="2" charset="2"/>
            </a:endParaRPr>
          </a:p>
          <a:p>
            <a:pPr marL="1100138" lvl="1" indent="-533400" algn="just">
              <a:buFontTx/>
              <a:buAutoNum type="arabicPeriod"/>
            </a:pPr>
            <a:endParaRPr lang="en-US" sz="1600" b="1">
              <a:latin typeface="Arial Unicode MS" pitchFamily="34" charset="-128"/>
              <a:ea typeface="Arial Unicode MS" pitchFamily="34" charset="-128"/>
              <a:cs typeface="Arial Unicode MS" pitchFamily="34" charset="-128"/>
            </a:endParaRPr>
          </a:p>
          <a:p>
            <a:pPr marL="609600" indent="-609600" algn="just">
              <a:buFontTx/>
              <a:buNone/>
            </a:pPr>
            <a:r>
              <a:rPr lang="en-US" sz="2000" b="1">
                <a:solidFill>
                  <a:srgbClr val="CC0000"/>
                </a:solidFill>
                <a:latin typeface="Arial Unicode MS" pitchFamily="34" charset="-128"/>
                <a:cs typeface="Times New Roman" pitchFamily="18" charset="0"/>
              </a:rPr>
              <a:t>Example 3 - Consulting (Not in BCNF)</a:t>
            </a:r>
          </a:p>
          <a:p>
            <a:pPr marL="609600" indent="-609600" algn="just">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{Client, Problem, Consultant}</a:t>
            </a:r>
          </a:p>
          <a:p>
            <a:pPr marL="1100138" lvl="1" indent="-533400" algn="just">
              <a:buFontTx/>
              <a:buAutoNum type="arabicPeriod"/>
            </a:pPr>
            <a:r>
              <a:rPr lang="en-US" sz="1600" b="1">
                <a:latin typeface="Arial Unicode MS" pitchFamily="34" charset="-128"/>
                <a:cs typeface="Times New Roman" pitchFamily="18" charset="0"/>
              </a:rPr>
              <a:t>Key1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{Client, Problem}</a:t>
            </a:r>
          </a:p>
          <a:p>
            <a:pPr marL="1100138" lvl="1" indent="-533400" algn="just">
              <a:buFontTx/>
              <a:buAutoNum type="arabicPeriod"/>
            </a:pPr>
            <a:r>
              <a:rPr lang="en-US" sz="1600" b="1">
                <a:latin typeface="Arial Unicode MS" pitchFamily="34" charset="-128"/>
                <a:cs typeface="Times New Roman" pitchFamily="18" charset="0"/>
              </a:rPr>
              <a:t>Key2 </a:t>
            </a:r>
            <a:r>
              <a:rPr lang="en-US" sz="1600" b="1">
                <a:latin typeface="Arial Unicode MS" pitchFamily="34" charset="-128"/>
                <a:cs typeface="Times New Roman" pitchFamily="18" charset="0"/>
                <a:sym typeface="Wingdings" pitchFamily="2" charset="2"/>
              </a:rPr>
              <a:t> {Client, Consultant} </a:t>
            </a:r>
            <a:endParaRPr lang="en-US" sz="1600" b="1">
              <a:latin typeface="Arial Unicode MS" pitchFamily="34" charset="-128"/>
              <a:cs typeface="Times New Roman" pitchFamily="18" charset="0"/>
            </a:endParaRPr>
          </a:p>
          <a:p>
            <a:pPr marL="1100138" lvl="1" indent="-533400" algn="just">
              <a:buFontTx/>
              <a:buAutoNum type="arabicPeriod"/>
            </a:pPr>
            <a:r>
              <a:rPr lang="en-US" sz="1600" b="1">
                <a:latin typeface="Arial Unicode MS" pitchFamily="34" charset="-128"/>
                <a:cs typeface="Times New Roman" pitchFamily="18" charset="0"/>
              </a:rPr>
              <a:t>No non-key attribute hence 3NF</a:t>
            </a:r>
          </a:p>
          <a:p>
            <a:pPr marL="1100138" lvl="1" indent="-533400" algn="just">
              <a:buFontTx/>
              <a:buAutoNum type="arabicPeriod"/>
            </a:pPr>
            <a:r>
              <a:rPr lang="en-US" sz="1600" b="1">
                <a:latin typeface="Arial Unicode MS" pitchFamily="34" charset="-128"/>
                <a:cs typeface="Times New Roman" pitchFamily="18" charset="0"/>
              </a:rPr>
              <a:t>{Client, Problem} </a:t>
            </a:r>
            <a:r>
              <a:rPr lang="en-US" sz="1600" b="1">
                <a:latin typeface="Arial Unicode MS" pitchFamily="34" charset="-128"/>
                <a:cs typeface="Times New Roman" pitchFamily="18" charset="0"/>
                <a:sym typeface="Wingdings" pitchFamily="2" charset="2"/>
              </a:rPr>
              <a:t> {Consultant}</a:t>
            </a:r>
          </a:p>
          <a:p>
            <a:pPr marL="1100138" lvl="1" indent="-533400" algn="just">
              <a:buFontTx/>
              <a:buAutoNum type="arabicPeriod"/>
            </a:pPr>
            <a:r>
              <a:rPr lang="en-US" sz="1600" b="1">
                <a:latin typeface="Arial Unicode MS" pitchFamily="34" charset="-128"/>
                <a:cs typeface="Times New Roman" pitchFamily="18" charset="0"/>
              </a:rPr>
              <a:t>{Client, Consultant} </a:t>
            </a:r>
            <a:r>
              <a:rPr lang="en-US" sz="1600" b="1">
                <a:latin typeface="Arial Unicode MS" pitchFamily="34" charset="-128"/>
                <a:cs typeface="Times New Roman" pitchFamily="18" charset="0"/>
                <a:sym typeface="Wingdings" pitchFamily="2" charset="2"/>
              </a:rPr>
              <a:t> {Problem}</a:t>
            </a:r>
          </a:p>
          <a:p>
            <a:pPr marL="1100138" lvl="1" indent="-533400" algn="just">
              <a:buFontTx/>
              <a:buAutoNum type="arabicPeriod"/>
            </a:pPr>
            <a:r>
              <a:rPr lang="en-US" sz="1600" b="1">
                <a:latin typeface="Arial Unicode MS" pitchFamily="34" charset="-128"/>
                <a:cs typeface="Times New Roman" pitchFamily="18" charset="0"/>
              </a:rPr>
              <a:t>Dependency between attributess belonging to keys violates BCNF </a:t>
            </a:r>
          </a:p>
        </p:txBody>
      </p:sp>
      <p:sp>
        <p:nvSpPr>
          <p:cNvPr id="240643"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3600">
                <a:solidFill>
                  <a:srgbClr val="CC0000"/>
                </a:solidFill>
                <a:latin typeface="Arial-BoldMT"/>
              </a:rPr>
              <a:t>Boyce Codd Normal Form  (BCNF)</a:t>
            </a:r>
            <a:endParaRPr lang="en-US" sz="4400">
              <a:solidFill>
                <a:srgbClr val="CC0000"/>
              </a:solidFill>
              <a:latin typeface="Arial-BoldMT"/>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a:xfrm>
            <a:off x="304800" y="1143000"/>
            <a:ext cx="8001000" cy="5181600"/>
          </a:xfrm>
        </p:spPr>
        <p:txBody>
          <a:bodyPr/>
          <a:lstStyle/>
          <a:p>
            <a:pPr marL="609600" indent="-609600" algn="just">
              <a:lnSpc>
                <a:spcPct val="90000"/>
              </a:lnSpc>
              <a:buFontTx/>
              <a:buAutoNum type="arabicPeriod"/>
            </a:pPr>
            <a:r>
              <a:rPr lang="en-US" sz="2400">
                <a:latin typeface="Arial Unicode MS" pitchFamily="34" charset="-128"/>
                <a:ea typeface="Arial Unicode MS" pitchFamily="34" charset="-128"/>
                <a:cs typeface="Arial Unicode MS" pitchFamily="34" charset="-128"/>
              </a:rPr>
              <a:t>Place the two candidate primary keys in separate entities</a:t>
            </a:r>
            <a:endParaRPr lang="en-US" sz="2400">
              <a:latin typeface="Arial Unicode MS" pitchFamily="34" charset="-128"/>
              <a:cs typeface="Times New Roman" pitchFamily="18" charset="0"/>
            </a:endParaRPr>
          </a:p>
          <a:p>
            <a:pPr marL="609600" indent="-609600" algn="just">
              <a:lnSpc>
                <a:spcPct val="90000"/>
              </a:lnSpc>
              <a:buFontTx/>
              <a:buAutoNum type="arabicPeriod"/>
            </a:pPr>
            <a:r>
              <a:rPr lang="en-US" sz="2400">
                <a:latin typeface="Arial Unicode MS" pitchFamily="34" charset="-128"/>
                <a:cs typeface="Times New Roman" pitchFamily="18" charset="0"/>
              </a:rPr>
              <a:t>Place each of the remaining data items in one of the resulting entities according to its dependency on the primary key.</a:t>
            </a:r>
            <a:r>
              <a:rPr lang="en-US" sz="2400">
                <a:latin typeface="Arial Unicode MS" pitchFamily="34" charset="-128"/>
                <a:ea typeface="Arial Unicode MS" pitchFamily="34" charset="-128"/>
                <a:cs typeface="Arial Unicode MS" pitchFamily="34" charset="-128"/>
              </a:rPr>
              <a:t> </a:t>
            </a:r>
          </a:p>
          <a:p>
            <a:pPr marL="609600" indent="-609600">
              <a:lnSpc>
                <a:spcPct val="90000"/>
              </a:lnSpc>
              <a:spcBef>
                <a:spcPct val="50000"/>
              </a:spcBef>
              <a:buFontTx/>
              <a:buNone/>
            </a:pPr>
            <a:r>
              <a:rPr lang="en-US" sz="2400" b="1">
                <a:solidFill>
                  <a:srgbClr val="CC0000"/>
                </a:solidFill>
                <a:latin typeface="Arial Unicode MS" pitchFamily="34" charset="-128"/>
                <a:cs typeface="Times New Roman" pitchFamily="18" charset="0"/>
              </a:rPr>
              <a:t>Example 1 (Convert to BCNF) </a:t>
            </a:r>
          </a:p>
          <a:p>
            <a:pPr marL="1100138" lvl="1" indent="-533400">
              <a:lnSpc>
                <a:spcPct val="90000"/>
              </a:lnSpc>
              <a:spcBef>
                <a:spcPct val="50000"/>
              </a:spcBef>
              <a:buFontTx/>
              <a:buNone/>
            </a:pPr>
            <a:r>
              <a:rPr lang="en-US" sz="2000" b="1">
                <a:latin typeface="Arial Unicode MS" pitchFamily="34" charset="-128"/>
                <a:ea typeface="Arial Unicode MS" pitchFamily="34" charset="-128"/>
                <a:cs typeface="Arial Unicode MS" pitchFamily="34" charset="-128"/>
              </a:rPr>
              <a:t>Old Scheme </a:t>
            </a:r>
            <a:r>
              <a:rPr lang="en-US" sz="2000" b="1">
                <a:latin typeface="Arial Unicode MS" pitchFamily="34" charset="-128"/>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{City, Street, ZipCode }</a:t>
            </a:r>
          </a:p>
          <a:p>
            <a:pPr marL="1100138" lvl="1" indent="-533400">
              <a:lnSpc>
                <a:spcPct val="90000"/>
              </a:lnSpc>
              <a:spcBef>
                <a:spcPct val="50000"/>
              </a:spcBef>
              <a:buFontTx/>
              <a:buNone/>
            </a:pPr>
            <a:r>
              <a:rPr lang="en-US" sz="2000" b="1">
                <a:latin typeface="Arial Unicode MS" pitchFamily="34" charset="-128"/>
                <a:ea typeface="Arial Unicode MS" pitchFamily="34" charset="-128"/>
                <a:cs typeface="Arial Unicode MS" pitchFamily="34" charset="-128"/>
              </a:rPr>
              <a:t>New Scheme1 </a:t>
            </a:r>
            <a:r>
              <a:rPr lang="en-US" sz="2000" b="1">
                <a:latin typeface="Arial Unicode MS" pitchFamily="34" charset="-128"/>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{ZipCode, Street}</a:t>
            </a:r>
          </a:p>
          <a:p>
            <a:pPr marL="1100138" lvl="1" indent="-533400">
              <a:lnSpc>
                <a:spcPct val="90000"/>
              </a:lnSpc>
              <a:spcBef>
                <a:spcPct val="50000"/>
              </a:spcBef>
              <a:buFontTx/>
              <a:buNone/>
            </a:pPr>
            <a:r>
              <a:rPr lang="en-US" sz="2000" b="1">
                <a:latin typeface="Arial Unicode MS" pitchFamily="34" charset="-128"/>
                <a:ea typeface="Arial Unicode MS" pitchFamily="34" charset="-128"/>
                <a:cs typeface="Arial Unicode MS" pitchFamily="34" charset="-128"/>
              </a:rPr>
              <a:t>New Scheme2 </a:t>
            </a:r>
            <a:r>
              <a:rPr lang="en-US" sz="2000" b="1">
                <a:latin typeface="Arial Unicode MS" pitchFamily="34" charset="-128"/>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{City, Street}</a:t>
            </a:r>
          </a:p>
          <a:p>
            <a:pPr marL="609600" indent="-609600">
              <a:lnSpc>
                <a:spcPct val="90000"/>
              </a:lnSpc>
              <a:spcBef>
                <a:spcPct val="50000"/>
              </a:spcBef>
            </a:pPr>
            <a:r>
              <a:rPr lang="en-US" sz="2000" b="1">
                <a:latin typeface="Arial Unicode MS" pitchFamily="34" charset="-128"/>
                <a:ea typeface="Arial Unicode MS" pitchFamily="34" charset="-128"/>
                <a:cs typeface="Arial Unicode MS" pitchFamily="34" charset="-128"/>
              </a:rPr>
              <a:t>Loss of relation {ZipCode} </a:t>
            </a:r>
            <a:r>
              <a:rPr lang="en-US" sz="2000" b="1">
                <a:latin typeface="Arial Unicode MS" pitchFamily="34" charset="-128"/>
                <a:ea typeface="Arial Unicode MS" pitchFamily="34" charset="-128"/>
                <a:cs typeface="Arial Unicode MS" pitchFamily="34" charset="-128"/>
                <a:sym typeface="Wingdings" pitchFamily="2" charset="2"/>
              </a:rPr>
              <a:t> {City}</a:t>
            </a:r>
            <a:endParaRPr lang="en-US" sz="2000" b="1">
              <a:latin typeface="Arial Unicode MS" pitchFamily="34" charset="-128"/>
              <a:ea typeface="Arial Unicode MS" pitchFamily="34" charset="-128"/>
              <a:cs typeface="Arial Unicode MS" pitchFamily="34" charset="-128"/>
            </a:endParaRPr>
          </a:p>
          <a:p>
            <a:pPr marL="1100138" lvl="1" indent="-533400">
              <a:lnSpc>
                <a:spcPct val="90000"/>
              </a:lnSpc>
              <a:spcBef>
                <a:spcPct val="50000"/>
              </a:spcBef>
              <a:buFontTx/>
              <a:buNone/>
            </a:pPr>
            <a:r>
              <a:rPr lang="en-US" sz="2000" b="1">
                <a:latin typeface="Arial Unicode MS" pitchFamily="34" charset="-128"/>
                <a:ea typeface="Arial Unicode MS" pitchFamily="34" charset="-128"/>
                <a:cs typeface="Arial Unicode MS" pitchFamily="34" charset="-128"/>
              </a:rPr>
              <a:t>Alternate New Scheme1 </a:t>
            </a:r>
            <a:r>
              <a:rPr lang="en-US" sz="2000" b="1">
                <a:latin typeface="Arial Unicode MS" pitchFamily="34" charset="-128"/>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{ZipCode, Street }</a:t>
            </a:r>
          </a:p>
          <a:p>
            <a:pPr marL="1100138" lvl="1" indent="-533400">
              <a:lnSpc>
                <a:spcPct val="90000"/>
              </a:lnSpc>
              <a:spcBef>
                <a:spcPct val="50000"/>
              </a:spcBef>
              <a:buFontTx/>
              <a:buNone/>
            </a:pPr>
            <a:r>
              <a:rPr lang="en-US" sz="2000" b="1">
                <a:latin typeface="Arial Unicode MS" pitchFamily="34" charset="-128"/>
                <a:ea typeface="Arial Unicode MS" pitchFamily="34" charset="-128"/>
                <a:cs typeface="Arial Unicode MS" pitchFamily="34" charset="-128"/>
              </a:rPr>
              <a:t>Alternate New Scheme2 </a:t>
            </a:r>
            <a:r>
              <a:rPr lang="en-US" sz="2000" b="1">
                <a:latin typeface="Arial Unicode MS" pitchFamily="34" charset="-128"/>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{ZipCode, City}</a:t>
            </a:r>
            <a:endParaRPr lang="en-US" sz="1800" b="1">
              <a:latin typeface="Arial Unicode MS" pitchFamily="34" charset="-128"/>
              <a:ea typeface="Arial Unicode MS" pitchFamily="34" charset="-128"/>
              <a:cs typeface="Arial Unicode MS" pitchFamily="34" charset="-128"/>
            </a:endParaRPr>
          </a:p>
          <a:p>
            <a:pPr marL="1100138" lvl="1" indent="-533400">
              <a:lnSpc>
                <a:spcPct val="90000"/>
              </a:lnSpc>
              <a:spcBef>
                <a:spcPct val="50000"/>
              </a:spcBef>
              <a:buFontTx/>
              <a:buNone/>
            </a:pPr>
            <a:endParaRPr lang="en-US" sz="2000" b="1">
              <a:latin typeface="Arial Unicode MS" pitchFamily="34" charset="-128"/>
              <a:ea typeface="Arial Unicode MS" pitchFamily="34" charset="-128"/>
              <a:cs typeface="Arial Unicode MS" pitchFamily="34" charset="-128"/>
            </a:endParaRPr>
          </a:p>
        </p:txBody>
      </p:sp>
      <p:sp>
        <p:nvSpPr>
          <p:cNvPr id="24269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BCNF - Decomposition</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body" idx="1"/>
          </p:nvPr>
        </p:nvSpPr>
        <p:spPr>
          <a:xfrm>
            <a:off x="304800" y="1143000"/>
            <a:ext cx="8001000" cy="5181600"/>
          </a:xfrm>
        </p:spPr>
        <p:txBody>
          <a:bodyPr/>
          <a:lstStyle/>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If decomposition does not cause any loss of information it is called a </a:t>
            </a:r>
            <a:r>
              <a:rPr lang="en-US" sz="2000" b="1">
                <a:latin typeface="Arial Unicode MS" pitchFamily="34" charset="-128"/>
                <a:ea typeface="Arial Unicode MS" pitchFamily="34" charset="-128"/>
                <a:cs typeface="Arial Unicode MS" pitchFamily="34" charset="-128"/>
              </a:rPr>
              <a:t>lossless</a:t>
            </a:r>
            <a:r>
              <a:rPr lang="en-US" sz="2000">
                <a:latin typeface="Arial Unicode MS" pitchFamily="34" charset="-128"/>
                <a:ea typeface="Arial Unicode MS" pitchFamily="34" charset="-128"/>
                <a:cs typeface="Arial Unicode MS" pitchFamily="34" charset="-128"/>
              </a:rPr>
              <a:t> decomposition. </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If a decomposition does not cause any dependencies to be lost it is called a </a:t>
            </a:r>
            <a:r>
              <a:rPr lang="en-US" sz="2000" b="1">
                <a:latin typeface="Arial Unicode MS" pitchFamily="34" charset="-128"/>
                <a:ea typeface="Arial Unicode MS" pitchFamily="34" charset="-128"/>
                <a:cs typeface="Arial Unicode MS" pitchFamily="34" charset="-128"/>
              </a:rPr>
              <a:t>dependency-preserving</a:t>
            </a:r>
            <a:r>
              <a:rPr lang="en-US" sz="2000">
                <a:latin typeface="Arial Unicode MS" pitchFamily="34" charset="-128"/>
                <a:ea typeface="Arial Unicode MS" pitchFamily="34" charset="-128"/>
                <a:cs typeface="Arial Unicode MS" pitchFamily="34" charset="-128"/>
              </a:rPr>
              <a:t> decomposition. </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Any table scheme can be decomposed in a lossless way into a collection of smaller schemas that are in BCNF form. However the dependency preservation is not guaranteed. </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Any table can be decomposed in a lossless way into 3</a:t>
            </a:r>
            <a:r>
              <a:rPr lang="en-US" sz="2000" baseline="30000">
                <a:latin typeface="Arial Unicode MS" pitchFamily="34" charset="-128"/>
                <a:ea typeface="Arial Unicode MS" pitchFamily="34" charset="-128"/>
                <a:cs typeface="Arial Unicode MS" pitchFamily="34" charset="-128"/>
              </a:rPr>
              <a:t>rd</a:t>
            </a:r>
            <a:r>
              <a:rPr lang="en-US" sz="2000">
                <a:latin typeface="Arial Unicode MS" pitchFamily="34" charset="-128"/>
                <a:ea typeface="Arial Unicode MS" pitchFamily="34" charset="-128"/>
                <a:cs typeface="Arial Unicode MS" pitchFamily="34" charset="-128"/>
              </a:rPr>
              <a:t> normal form that also preserves the dependencies.</a:t>
            </a:r>
          </a:p>
          <a:p>
            <a:pPr marL="1100138" lvl="1" indent="-533400" algn="just">
              <a:buFontTx/>
              <a:buChar char="•"/>
            </a:pPr>
            <a:r>
              <a:rPr lang="en-US" sz="1800">
                <a:latin typeface="Arial Unicode MS" pitchFamily="34" charset="-128"/>
                <a:ea typeface="Arial Unicode MS" pitchFamily="34" charset="-128"/>
                <a:cs typeface="Arial Unicode MS" pitchFamily="34" charset="-128"/>
              </a:rPr>
              <a:t>3NF may be better than BCNF in some cases</a:t>
            </a:r>
          </a:p>
          <a:p>
            <a:pPr marL="609600" indent="-609600" algn="just">
              <a:buFontTx/>
              <a:buNone/>
            </a:pPr>
            <a:endParaRPr lang="en-US" sz="2000">
              <a:latin typeface="Arial Unicode MS" pitchFamily="34" charset="-128"/>
              <a:ea typeface="Arial Unicode MS" pitchFamily="34" charset="-128"/>
              <a:cs typeface="Arial Unicode MS" pitchFamily="34" charset="-128"/>
            </a:endParaRPr>
          </a:p>
          <a:p>
            <a:pPr marL="609600" indent="-609600" algn="just">
              <a:buFontTx/>
              <a:buNone/>
            </a:pPr>
            <a:endParaRPr lang="en-US" sz="2400">
              <a:latin typeface="Arial Unicode MS" pitchFamily="34" charset="-128"/>
              <a:ea typeface="Arial Unicode MS" pitchFamily="34" charset="-128"/>
              <a:cs typeface="Arial Unicode MS" pitchFamily="34" charset="-128"/>
            </a:endParaRPr>
          </a:p>
        </p:txBody>
      </p:sp>
      <p:sp>
        <p:nvSpPr>
          <p:cNvPr id="248835"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3600">
                <a:solidFill>
                  <a:srgbClr val="CC0000"/>
                </a:solidFill>
                <a:latin typeface="Arial-BoldMT"/>
              </a:rPr>
              <a:t>Decomposition – Loss of Information</a:t>
            </a:r>
          </a:p>
        </p:txBody>
      </p:sp>
      <p:sp>
        <p:nvSpPr>
          <p:cNvPr id="248836" name="Text Box 4"/>
          <p:cNvSpPr txBox="1">
            <a:spLocks noChangeArrowheads="1"/>
          </p:cNvSpPr>
          <p:nvPr/>
        </p:nvSpPr>
        <p:spPr bwMode="auto">
          <a:xfrm>
            <a:off x="609600" y="5638800"/>
            <a:ext cx="8001000" cy="457200"/>
          </a:xfrm>
          <a:prstGeom prst="rect">
            <a:avLst/>
          </a:prstGeom>
          <a:solidFill>
            <a:srgbClr val="FFFF99"/>
          </a:solidFill>
          <a:ln w="12700">
            <a:noFill/>
            <a:miter lim="800000"/>
            <a:headEnd type="none" w="sm" len="sm"/>
            <a:tailEnd type="none" w="sm" len="sm"/>
          </a:ln>
          <a:effectLst>
            <a:outerShdw dist="107763" dir="2700000" algn="ctr" rotWithShape="0">
              <a:schemeClr val="bg2"/>
            </a:outerShdw>
          </a:effectLst>
        </p:spPr>
        <p:txBody>
          <a:bodyPr>
            <a:spAutoFit/>
          </a:bodyPr>
          <a:lstStyle/>
          <a:p>
            <a:pPr algn="ctr" eaLnBrk="0" hangingPunct="0">
              <a:spcBef>
                <a:spcPct val="0"/>
              </a:spcBef>
            </a:pPr>
            <a:r>
              <a:rPr lang="en-US">
                <a:solidFill>
                  <a:srgbClr val="000066"/>
                </a:solidFill>
                <a:latin typeface="Times New Roman" pitchFamily="18" charset="0"/>
              </a:rPr>
              <a:t>Use your own judgment when decomposing schemas</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body" idx="1"/>
          </p:nvPr>
        </p:nvSpPr>
        <p:spPr>
          <a:xfrm>
            <a:off x="304800" y="1143000"/>
            <a:ext cx="8610600" cy="5181600"/>
          </a:xfrm>
        </p:spPr>
        <p:txBody>
          <a:bodyPr/>
          <a:lstStyle/>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2  (Convert to  BCNF) </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Old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{M</a:t>
            </a:r>
            <a:r>
              <a:rPr lang="en-US" sz="1600" b="1">
                <a:latin typeface="Arial Unicode MS" pitchFamily="34" charset="-128"/>
                <a:cs typeface="Times New Roman" pitchFamily="18" charset="0"/>
              </a:rPr>
              <a:t>ovieTitle, MovieID, PersonName, Role, Payment</a:t>
            </a:r>
            <a:r>
              <a:rPr lang="en-US" sz="1600" b="1">
                <a:latin typeface="Arial Unicode MS" pitchFamily="34" charset="-128"/>
                <a:ea typeface="Arial Unicode MS" pitchFamily="34" charset="-128"/>
                <a:cs typeface="Arial Unicode MS" pitchFamily="34" charset="-128"/>
              </a:rPr>
              <a:t> }</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ea typeface="Arial Unicode MS" pitchFamily="34" charset="-128"/>
                <a:cs typeface="Arial Unicode MS" pitchFamily="34" charset="-128"/>
              </a:rPr>
              <a:t>M</a:t>
            </a:r>
            <a:r>
              <a:rPr lang="en-US" sz="1600" b="1" u="sng">
                <a:latin typeface="Arial Unicode MS" pitchFamily="34" charset="-128"/>
                <a:cs typeface="Times New Roman" pitchFamily="18" charset="0"/>
              </a:rPr>
              <a:t>ovieID, PersonName</a:t>
            </a:r>
            <a:r>
              <a:rPr lang="en-US" sz="1600" b="1">
                <a:latin typeface="Arial Unicode MS" pitchFamily="34" charset="-128"/>
                <a:cs typeface="Times New Roman" pitchFamily="18" charset="0"/>
              </a:rPr>
              <a:t>, Role, Payment</a:t>
            </a:r>
            <a:r>
              <a:rPr lang="en-US" sz="16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cs typeface="Times New Roman" pitchFamily="18" charset="0"/>
              </a:rPr>
              <a:t>MovieTitle, PersonName</a:t>
            </a:r>
            <a:r>
              <a:rPr lang="en-US" sz="1600" b="1">
                <a:latin typeface="Arial Unicode MS" pitchFamily="34" charset="-128"/>
                <a:ea typeface="Arial Unicode MS" pitchFamily="34" charset="-128"/>
                <a:cs typeface="Arial Unicode MS" pitchFamily="34" charset="-128"/>
              </a:rPr>
              <a:t>}</a:t>
            </a:r>
          </a:p>
          <a:p>
            <a:pPr marL="609600" indent="-609600">
              <a:spcBef>
                <a:spcPct val="50000"/>
              </a:spcBef>
            </a:pPr>
            <a:r>
              <a:rPr lang="en-US" sz="1800" b="1">
                <a:latin typeface="Arial Unicode MS" pitchFamily="34" charset="-128"/>
                <a:ea typeface="Arial Unicode MS" pitchFamily="34" charset="-128"/>
                <a:cs typeface="Arial Unicode MS" pitchFamily="34" charset="-128"/>
              </a:rPr>
              <a:t>Loss of relation {MovieID} </a:t>
            </a:r>
            <a:r>
              <a:rPr lang="en-US" sz="1800" b="1">
                <a:latin typeface="Arial Unicode MS" pitchFamily="34" charset="-128"/>
                <a:ea typeface="Arial Unicode MS" pitchFamily="34" charset="-128"/>
                <a:cs typeface="Arial Unicode MS" pitchFamily="34" charset="-128"/>
                <a:sym typeface="Wingdings" pitchFamily="2" charset="2"/>
              </a:rPr>
              <a:t> {MovieTitle}</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ea typeface="Arial Unicode MS" pitchFamily="34" charset="-128"/>
                <a:cs typeface="Arial Unicode MS" pitchFamily="34" charset="-128"/>
              </a:rPr>
              <a:t>M</a:t>
            </a:r>
            <a:r>
              <a:rPr lang="en-US" sz="1600" b="1" u="sng">
                <a:latin typeface="Arial Unicode MS" pitchFamily="34" charset="-128"/>
                <a:cs typeface="Times New Roman" pitchFamily="18" charset="0"/>
              </a:rPr>
              <a:t>ovieID, PersonName</a:t>
            </a:r>
            <a:r>
              <a:rPr lang="en-US" sz="1600" b="1">
                <a:latin typeface="Arial Unicode MS" pitchFamily="34" charset="-128"/>
                <a:cs typeface="Times New Roman" pitchFamily="18" charset="0"/>
              </a:rPr>
              <a:t>, Role, Payment</a:t>
            </a:r>
            <a:r>
              <a:rPr lang="en-US" sz="16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cs typeface="Times New Roman" pitchFamily="18" charset="0"/>
              </a:rPr>
              <a:t>MovieID, MovieTitle</a:t>
            </a:r>
            <a:r>
              <a:rPr lang="en-US" sz="1600" b="1">
                <a:latin typeface="Arial Unicode MS" pitchFamily="34" charset="-128"/>
                <a:ea typeface="Arial Unicode MS" pitchFamily="34" charset="-128"/>
                <a:cs typeface="Arial Unicode MS" pitchFamily="34" charset="-128"/>
              </a:rPr>
              <a:t>}</a:t>
            </a:r>
          </a:p>
          <a:p>
            <a:pPr marL="609600" indent="-609600">
              <a:spcBef>
                <a:spcPct val="50000"/>
              </a:spcBef>
            </a:pPr>
            <a:r>
              <a:rPr lang="en-US" sz="1800" b="1">
                <a:latin typeface="Arial Unicode MS" pitchFamily="34" charset="-128"/>
                <a:ea typeface="Arial Unicode MS" pitchFamily="34" charset="-128"/>
                <a:cs typeface="Arial Unicode MS" pitchFamily="34" charset="-128"/>
              </a:rPr>
              <a:t>We got the {MovieID} </a:t>
            </a:r>
            <a:r>
              <a:rPr lang="en-US" sz="1800" b="1">
                <a:latin typeface="Arial Unicode MS" pitchFamily="34" charset="-128"/>
                <a:ea typeface="Arial Unicode MS" pitchFamily="34" charset="-128"/>
                <a:cs typeface="Arial Unicode MS" pitchFamily="34" charset="-128"/>
                <a:sym typeface="Wingdings" pitchFamily="2" charset="2"/>
              </a:rPr>
              <a:t> {MovieTitle} relationship back</a:t>
            </a:r>
            <a:endParaRPr lang="en-US" sz="1800" b="1">
              <a:latin typeface="Arial Unicode MS" pitchFamily="34" charset="-128"/>
              <a:ea typeface="Arial Unicode MS" pitchFamily="34" charset="-128"/>
              <a:cs typeface="Arial Unicode MS" pitchFamily="34" charset="-128"/>
            </a:endParaRP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3  (Convert to  BCNF)</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{Client, Problem, Consultant}</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{Client, Consultant}</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{Client, Problem}</a:t>
            </a:r>
            <a:endParaRPr lang="en-US" sz="1800" b="1">
              <a:latin typeface="Arial Unicode MS" pitchFamily="34" charset="-128"/>
              <a:cs typeface="Times New Roman" pitchFamily="18" charset="0"/>
            </a:endParaRPr>
          </a:p>
          <a:p>
            <a:pPr marL="1100138" lvl="1" indent="-533400">
              <a:spcBef>
                <a:spcPct val="50000"/>
              </a:spcBef>
              <a:buFontTx/>
              <a:buNone/>
            </a:pPr>
            <a:endParaRPr lang="en-US" sz="1800" b="1">
              <a:latin typeface="Arial Unicode MS" pitchFamily="34" charset="-128"/>
              <a:cs typeface="Times New Roman" pitchFamily="18" charset="0"/>
            </a:endParaRPr>
          </a:p>
        </p:txBody>
      </p:sp>
      <p:sp>
        <p:nvSpPr>
          <p:cNvPr id="244739"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BCNF - Decomposition</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body" idx="1"/>
          </p:nvPr>
        </p:nvSpPr>
        <p:spPr>
          <a:xfrm>
            <a:off x="304800" y="1143000"/>
            <a:ext cx="8610600" cy="5562600"/>
          </a:xfrm>
        </p:spPr>
        <p:txBody>
          <a:bodyPr/>
          <a:lstStyle/>
          <a:p>
            <a:pPr marL="609600" indent="-609600" algn="just"/>
            <a:r>
              <a:rPr lang="en-US" sz="2000" b="1">
                <a:latin typeface="Arial Unicode MS" pitchFamily="34" charset="-128"/>
                <a:ea typeface="Arial Unicode MS" pitchFamily="34" charset="-128"/>
                <a:cs typeface="Arial Unicode MS" pitchFamily="34" charset="-128"/>
              </a:rPr>
              <a:t>Fourth normal form eliminates independent many-to-one relationships between columns. </a:t>
            </a:r>
          </a:p>
          <a:p>
            <a:pPr marL="609600" indent="-609600" algn="just"/>
            <a:r>
              <a:rPr lang="en-US" sz="2000" b="1">
                <a:latin typeface="Arial Unicode MS" pitchFamily="34" charset="-128"/>
                <a:ea typeface="Arial Unicode MS" pitchFamily="34" charset="-128"/>
                <a:cs typeface="Arial Unicode MS" pitchFamily="34" charset="-128"/>
              </a:rPr>
              <a:t>To be in Fourth Normal Form,</a:t>
            </a:r>
            <a:r>
              <a:rPr lang="en-US" sz="2400" b="1">
                <a:latin typeface="Arial Unicode MS" pitchFamily="34" charset="-128"/>
                <a:ea typeface="Arial Unicode MS" pitchFamily="34" charset="-128"/>
                <a:cs typeface="Arial Unicode MS" pitchFamily="34" charset="-128"/>
              </a:rPr>
              <a:t> </a:t>
            </a:r>
          </a:p>
          <a:p>
            <a:pPr marL="1100138" lvl="1" indent="-533400" algn="just"/>
            <a:r>
              <a:rPr lang="en-US" sz="1800" b="1">
                <a:latin typeface="Arial Unicode MS" pitchFamily="34" charset="-128"/>
                <a:ea typeface="Arial Unicode MS" pitchFamily="34" charset="-128"/>
                <a:cs typeface="Arial Unicode MS" pitchFamily="34" charset="-128"/>
              </a:rPr>
              <a:t>a relation must first be in Boyce-Codd Normal Form. </a:t>
            </a:r>
          </a:p>
          <a:p>
            <a:pPr marL="1100138" lvl="1" indent="-533400" algn="just"/>
            <a:r>
              <a:rPr lang="en-US" sz="1800" b="1">
                <a:latin typeface="Arial Unicode MS" pitchFamily="34" charset="-128"/>
                <a:ea typeface="Arial Unicode MS" pitchFamily="34" charset="-128"/>
                <a:cs typeface="Arial Unicode MS" pitchFamily="34" charset="-128"/>
              </a:rPr>
              <a:t>a given relation may not contain more than one multi-valued attribute.</a:t>
            </a:r>
            <a:endParaRPr lang="en-US" sz="1800" b="1">
              <a:solidFill>
                <a:srgbClr val="FF0000"/>
              </a:solidFill>
              <a:latin typeface="Arial Unicode MS" pitchFamily="34" charset="-128"/>
              <a:ea typeface="Arial Unicode MS" pitchFamily="34" charset="-128"/>
              <a:cs typeface="Arial Unicode MS" pitchFamily="34" charset="-128"/>
            </a:endParaRPr>
          </a:p>
          <a:p>
            <a:pPr marL="609600" indent="-609600" algn="just">
              <a:buFontTx/>
              <a:buNone/>
            </a:pPr>
            <a:endParaRPr lang="en-US" sz="1800" b="1">
              <a:solidFill>
                <a:srgbClr val="CC0000"/>
              </a:solidFill>
              <a:latin typeface="Arial Unicode MS" pitchFamily="34" charset="-128"/>
              <a:cs typeface="Times New Roman" pitchFamily="18" charset="0"/>
            </a:endParaRPr>
          </a:p>
          <a:p>
            <a:pPr marL="609600" indent="-609600" algn="just">
              <a:buFontTx/>
              <a:buNone/>
            </a:pPr>
            <a:r>
              <a:rPr lang="en-US" sz="2000" b="1">
                <a:solidFill>
                  <a:srgbClr val="CC0000"/>
                </a:solidFill>
                <a:latin typeface="Arial Unicode MS" pitchFamily="34" charset="-128"/>
                <a:ea typeface="Arial Unicode MS" pitchFamily="34" charset="-128"/>
                <a:cs typeface="Arial Unicode MS" pitchFamily="34" charset="-128"/>
              </a:rPr>
              <a:t>Example (Not in 4NF)</a:t>
            </a:r>
          </a:p>
          <a:p>
            <a:pPr marL="1100138" lvl="1" indent="-533400" algn="just">
              <a:buFontTx/>
              <a:buNone/>
            </a:pPr>
            <a:r>
              <a:rPr lang="en-US" sz="1800" b="1">
                <a:latin typeface="Arial Unicode MS" pitchFamily="34" charset="-128"/>
                <a:ea typeface="Arial Unicode MS" pitchFamily="34" charset="-128"/>
                <a:cs typeface="Arial Unicode MS" pitchFamily="34" charset="-128"/>
              </a:rPr>
              <a:t>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{MovieName, ScreeningCity, Genre)</a:t>
            </a:r>
          </a:p>
          <a:p>
            <a:pPr marL="1100138" lvl="1" indent="-533400" algn="just">
              <a:buFontTx/>
              <a:buNone/>
            </a:pPr>
            <a:r>
              <a:rPr lang="en-US" sz="1800" b="1">
                <a:latin typeface="Arial Unicode MS" pitchFamily="34" charset="-128"/>
                <a:ea typeface="Arial Unicode MS" pitchFamily="34" charset="-128"/>
                <a:cs typeface="Arial Unicode MS" pitchFamily="34" charset="-128"/>
              </a:rPr>
              <a:t>Primary Key: {MovieName, ScreeningCity, Genre)</a:t>
            </a:r>
          </a:p>
          <a:p>
            <a:pPr marL="1100138" lvl="1" indent="-533400" algn="just">
              <a:buFontTx/>
              <a:buAutoNum type="arabicPeriod"/>
            </a:pPr>
            <a:r>
              <a:rPr lang="en-US" sz="1800" b="1">
                <a:latin typeface="Arial Unicode MS" pitchFamily="34" charset="-128"/>
                <a:cs typeface="Times New Roman" pitchFamily="18" charset="0"/>
              </a:rPr>
              <a:t>All columns are a part of the only candidate key, hence BCNF</a:t>
            </a:r>
          </a:p>
          <a:p>
            <a:pPr marL="1100138" lvl="1" indent="-533400" algn="just">
              <a:buFontTx/>
              <a:buAutoNum type="arabicPeriod"/>
            </a:pPr>
            <a:r>
              <a:rPr lang="en-US" sz="1800" b="1">
                <a:latin typeface="Arial Unicode MS" pitchFamily="34" charset="-128"/>
                <a:cs typeface="Times New Roman" pitchFamily="18" charset="0"/>
              </a:rPr>
              <a:t>Many Movies can have the same Genre </a:t>
            </a:r>
          </a:p>
          <a:p>
            <a:pPr marL="1100138" lvl="1" indent="-533400" algn="just">
              <a:buFontTx/>
              <a:buAutoNum type="arabicPeriod"/>
            </a:pPr>
            <a:r>
              <a:rPr lang="en-US" sz="1800" b="1">
                <a:latin typeface="Arial Unicode MS" pitchFamily="34" charset="-128"/>
                <a:cs typeface="Times New Roman" pitchFamily="18" charset="0"/>
              </a:rPr>
              <a:t>Many Cities can have the same movie</a:t>
            </a:r>
          </a:p>
          <a:p>
            <a:pPr marL="1100138" lvl="1" indent="-533400" algn="just">
              <a:buFontTx/>
              <a:buAutoNum type="arabicPeriod"/>
            </a:pPr>
            <a:r>
              <a:rPr lang="en-US" sz="1800" b="1">
                <a:latin typeface="Arial Unicode MS" pitchFamily="34" charset="-128"/>
                <a:cs typeface="Times New Roman" pitchFamily="18" charset="0"/>
              </a:rPr>
              <a:t>Violates 4NF</a:t>
            </a:r>
            <a:r>
              <a:rPr lang="en-US" sz="1800" b="1">
                <a:latin typeface="Arial Unicode MS" pitchFamily="34" charset="-128"/>
                <a:ea typeface="Arial Unicode MS" pitchFamily="34" charset="-128"/>
                <a:cs typeface="Arial Unicode MS" pitchFamily="34" charset="-128"/>
              </a:rPr>
              <a:t> </a:t>
            </a:r>
          </a:p>
          <a:p>
            <a:pPr marL="609600" indent="-609600" algn="just"/>
            <a:endParaRPr lang="en-US" sz="2000" b="1">
              <a:latin typeface="Arial Unicode MS" pitchFamily="34" charset="-128"/>
              <a:ea typeface="Arial Unicode MS" pitchFamily="34" charset="-128"/>
              <a:cs typeface="Arial Unicode MS" pitchFamily="34" charset="-128"/>
            </a:endParaRPr>
          </a:p>
          <a:p>
            <a:pPr marL="609600" indent="-609600" algn="just">
              <a:buFontTx/>
              <a:buNone/>
            </a:pPr>
            <a:r>
              <a:rPr lang="en-US" sz="2400" b="1">
                <a:latin typeface="Arial Unicode MS" pitchFamily="34" charset="-128"/>
                <a:ea typeface="Arial Unicode MS" pitchFamily="34" charset="-128"/>
                <a:cs typeface="Arial Unicode MS" pitchFamily="34" charset="-128"/>
              </a:rPr>
              <a:t> </a:t>
            </a:r>
          </a:p>
          <a:p>
            <a:pPr marL="609600" indent="-609600" algn="just">
              <a:buFontTx/>
              <a:buNone/>
            </a:pPr>
            <a:endParaRPr lang="en-US" sz="2400" b="1">
              <a:latin typeface="Arial Unicode MS" pitchFamily="34" charset="-128"/>
              <a:cs typeface="Times New Roman" pitchFamily="18" charset="0"/>
            </a:endParaRPr>
          </a:p>
        </p:txBody>
      </p:sp>
      <p:sp>
        <p:nvSpPr>
          <p:cNvPr id="251907"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Fourth Normal Form  (4NF) </a:t>
            </a:r>
          </a:p>
        </p:txBody>
      </p:sp>
      <p:sp>
        <p:nvSpPr>
          <p:cNvPr id="251908" name="Rectangle 4"/>
          <p:cNvSpPr>
            <a:spLocks noChangeArrowheads="1"/>
          </p:cNvSpPr>
          <p:nvPr/>
        </p:nvSpPr>
        <p:spPr bwMode="auto">
          <a:xfrm>
            <a:off x="1588" y="1189038"/>
            <a:ext cx="9144000" cy="639762"/>
          </a:xfrm>
          <a:prstGeom prst="rect">
            <a:avLst/>
          </a:prstGeom>
          <a:noFill/>
          <a:ln w="9525">
            <a:noFill/>
            <a:miter lim="800000"/>
            <a:headEnd/>
            <a:tailEnd/>
          </a:ln>
          <a:effectLst/>
        </p:spPr>
        <p:txBody>
          <a:bodyPr>
            <a:spAutoFit/>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 </a:t>
            </a:r>
          </a:p>
          <a:p>
            <a:pPr eaLnBrk="0" hangingPunct="0">
              <a:spcBef>
                <a:spcPct val="0"/>
              </a:spcBef>
            </a:pPr>
            <a:endParaRPr lang="en-US" b="0">
              <a:solidFill>
                <a:schemeClr val="tx1"/>
              </a:solidFill>
              <a:latin typeface="Times New Roman" pitchFamily="18" charset="0"/>
            </a:endParaRPr>
          </a:p>
        </p:txBody>
      </p:sp>
      <p:grpSp>
        <p:nvGrpSpPr>
          <p:cNvPr id="2" name="Group 63"/>
          <p:cNvGrpSpPr>
            <a:grpSpLocks/>
          </p:cNvGrpSpPr>
          <p:nvPr/>
        </p:nvGrpSpPr>
        <p:grpSpPr bwMode="auto">
          <a:xfrm>
            <a:off x="5562600" y="5010150"/>
            <a:ext cx="3505200" cy="1771650"/>
            <a:chOff x="3408" y="3156"/>
            <a:chExt cx="2208" cy="1116"/>
          </a:xfrm>
        </p:grpSpPr>
        <p:grpSp>
          <p:nvGrpSpPr>
            <p:cNvPr id="3" name="Group 24"/>
            <p:cNvGrpSpPr>
              <a:grpSpLocks/>
            </p:cNvGrpSpPr>
            <p:nvPr/>
          </p:nvGrpSpPr>
          <p:grpSpPr bwMode="auto">
            <a:xfrm>
              <a:off x="3408" y="3156"/>
              <a:ext cx="851" cy="191"/>
              <a:chOff x="0" y="403"/>
              <a:chExt cx="963" cy="403"/>
            </a:xfrm>
          </p:grpSpPr>
          <p:sp>
            <p:nvSpPr>
              <p:cNvPr id="251909" name="Rectangle 5"/>
              <p:cNvSpPr>
                <a:spLocks noChangeArrowheads="1"/>
              </p:cNvSpPr>
              <p:nvPr/>
            </p:nvSpPr>
            <p:spPr bwMode="auto">
              <a:xfrm>
                <a:off x="43" y="403"/>
                <a:ext cx="877"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Movie</a:t>
                </a:r>
              </a:p>
              <a:p>
                <a:pPr eaLnBrk="0" hangingPunct="0">
                  <a:spcBef>
                    <a:spcPct val="0"/>
                  </a:spcBef>
                </a:pPr>
                <a:endParaRPr lang="en-US" sz="1200">
                  <a:solidFill>
                    <a:schemeClr val="tx1"/>
                  </a:solidFill>
                  <a:latin typeface="Times New Roman" pitchFamily="18" charset="0"/>
                </a:endParaRPr>
              </a:p>
            </p:txBody>
          </p:sp>
          <p:sp>
            <p:nvSpPr>
              <p:cNvPr id="251927" name="Rectangle 23"/>
              <p:cNvSpPr>
                <a:spLocks noChangeArrowheads="1"/>
              </p:cNvSpPr>
              <p:nvPr/>
            </p:nvSpPr>
            <p:spPr bwMode="auto">
              <a:xfrm>
                <a:off x="0" y="403"/>
                <a:ext cx="963" cy="403"/>
              </a:xfrm>
              <a:prstGeom prst="rect">
                <a:avLst/>
              </a:prstGeom>
              <a:noFill/>
              <a:ln w="7">
                <a:solidFill>
                  <a:srgbClr val="A0A0A0"/>
                </a:solidFill>
                <a:miter lim="800000"/>
                <a:headEnd/>
                <a:tailEnd/>
              </a:ln>
              <a:effectLst/>
            </p:spPr>
            <p:txBody>
              <a:bodyPr/>
              <a:lstStyle/>
              <a:p>
                <a:endParaRPr lang="en-US"/>
              </a:p>
            </p:txBody>
          </p:sp>
        </p:grpSp>
        <p:grpSp>
          <p:nvGrpSpPr>
            <p:cNvPr id="4" name="Group 26"/>
            <p:cNvGrpSpPr>
              <a:grpSpLocks/>
            </p:cNvGrpSpPr>
            <p:nvPr/>
          </p:nvGrpSpPr>
          <p:grpSpPr bwMode="auto">
            <a:xfrm>
              <a:off x="4259" y="3156"/>
              <a:ext cx="797" cy="191"/>
              <a:chOff x="963" y="403"/>
              <a:chExt cx="797" cy="403"/>
            </a:xfrm>
          </p:grpSpPr>
          <p:sp>
            <p:nvSpPr>
              <p:cNvPr id="251910" name="Rectangle 6"/>
              <p:cNvSpPr>
                <a:spLocks noChangeArrowheads="1"/>
              </p:cNvSpPr>
              <p:nvPr/>
            </p:nvSpPr>
            <p:spPr bwMode="auto">
              <a:xfrm>
                <a:off x="1006" y="403"/>
                <a:ext cx="711"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ScreeningCity</a:t>
                </a:r>
              </a:p>
              <a:p>
                <a:pPr eaLnBrk="0" hangingPunct="0">
                  <a:spcBef>
                    <a:spcPct val="0"/>
                  </a:spcBef>
                </a:pPr>
                <a:endParaRPr lang="en-US" sz="1200">
                  <a:solidFill>
                    <a:schemeClr val="tx1"/>
                  </a:solidFill>
                  <a:latin typeface="Times New Roman" pitchFamily="18" charset="0"/>
                </a:endParaRPr>
              </a:p>
            </p:txBody>
          </p:sp>
          <p:sp>
            <p:nvSpPr>
              <p:cNvPr id="251929" name="Rectangle 25"/>
              <p:cNvSpPr>
                <a:spLocks noChangeArrowheads="1"/>
              </p:cNvSpPr>
              <p:nvPr/>
            </p:nvSpPr>
            <p:spPr bwMode="auto">
              <a:xfrm>
                <a:off x="963" y="403"/>
                <a:ext cx="797" cy="403"/>
              </a:xfrm>
              <a:prstGeom prst="rect">
                <a:avLst/>
              </a:prstGeom>
              <a:noFill/>
              <a:ln w="7">
                <a:solidFill>
                  <a:srgbClr val="A0A0A0"/>
                </a:solidFill>
                <a:miter lim="800000"/>
                <a:headEnd/>
                <a:tailEnd/>
              </a:ln>
              <a:effectLst/>
            </p:spPr>
            <p:txBody>
              <a:bodyPr/>
              <a:lstStyle/>
              <a:p>
                <a:endParaRPr lang="en-US"/>
              </a:p>
            </p:txBody>
          </p:sp>
        </p:grpSp>
        <p:grpSp>
          <p:nvGrpSpPr>
            <p:cNvPr id="5" name="Group 28"/>
            <p:cNvGrpSpPr>
              <a:grpSpLocks/>
            </p:cNvGrpSpPr>
            <p:nvPr/>
          </p:nvGrpSpPr>
          <p:grpSpPr bwMode="auto">
            <a:xfrm>
              <a:off x="5056" y="3156"/>
              <a:ext cx="560" cy="191"/>
              <a:chOff x="1760" y="403"/>
              <a:chExt cx="558" cy="403"/>
            </a:xfrm>
          </p:grpSpPr>
          <p:sp>
            <p:nvSpPr>
              <p:cNvPr id="251911" name="Rectangle 7"/>
              <p:cNvSpPr>
                <a:spLocks noChangeArrowheads="1"/>
              </p:cNvSpPr>
              <p:nvPr/>
            </p:nvSpPr>
            <p:spPr bwMode="auto">
              <a:xfrm>
                <a:off x="1803" y="403"/>
                <a:ext cx="472"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Genre</a:t>
                </a:r>
              </a:p>
              <a:p>
                <a:pPr eaLnBrk="0" hangingPunct="0">
                  <a:spcBef>
                    <a:spcPct val="0"/>
                  </a:spcBef>
                </a:pPr>
                <a:endParaRPr lang="en-US" sz="1200">
                  <a:solidFill>
                    <a:schemeClr val="tx1"/>
                  </a:solidFill>
                  <a:latin typeface="Times New Roman" pitchFamily="18" charset="0"/>
                </a:endParaRPr>
              </a:p>
            </p:txBody>
          </p:sp>
          <p:sp>
            <p:nvSpPr>
              <p:cNvPr id="251931" name="Rectangle 27"/>
              <p:cNvSpPr>
                <a:spLocks noChangeArrowheads="1"/>
              </p:cNvSpPr>
              <p:nvPr/>
            </p:nvSpPr>
            <p:spPr bwMode="auto">
              <a:xfrm>
                <a:off x="1760" y="403"/>
                <a:ext cx="558" cy="403"/>
              </a:xfrm>
              <a:prstGeom prst="rect">
                <a:avLst/>
              </a:prstGeom>
              <a:noFill/>
              <a:ln w="7">
                <a:solidFill>
                  <a:srgbClr val="A0A0A0"/>
                </a:solidFill>
                <a:miter lim="800000"/>
                <a:headEnd/>
                <a:tailEnd/>
              </a:ln>
              <a:effectLst/>
            </p:spPr>
            <p:txBody>
              <a:bodyPr/>
              <a:lstStyle/>
              <a:p>
                <a:endParaRPr lang="en-US"/>
              </a:p>
            </p:txBody>
          </p:sp>
        </p:grpSp>
        <p:grpSp>
          <p:nvGrpSpPr>
            <p:cNvPr id="6" name="Group 30"/>
            <p:cNvGrpSpPr>
              <a:grpSpLocks/>
            </p:cNvGrpSpPr>
            <p:nvPr/>
          </p:nvGrpSpPr>
          <p:grpSpPr bwMode="auto">
            <a:xfrm>
              <a:off x="3408" y="3348"/>
              <a:ext cx="851" cy="162"/>
              <a:chOff x="0" y="806"/>
              <a:chExt cx="963" cy="403"/>
            </a:xfrm>
          </p:grpSpPr>
          <p:sp>
            <p:nvSpPr>
              <p:cNvPr id="251912" name="Rectangle 8"/>
              <p:cNvSpPr>
                <a:spLocks noChangeArrowheads="1"/>
              </p:cNvSpPr>
              <p:nvPr/>
            </p:nvSpPr>
            <p:spPr bwMode="auto">
              <a:xfrm>
                <a:off x="43" y="806"/>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Hard Code</a:t>
                </a:r>
              </a:p>
              <a:p>
                <a:pPr eaLnBrk="0" hangingPunct="0">
                  <a:spcBef>
                    <a:spcPct val="0"/>
                  </a:spcBef>
                </a:pPr>
                <a:endParaRPr lang="en-US" sz="1000" b="0">
                  <a:solidFill>
                    <a:schemeClr val="tx1"/>
                  </a:solidFill>
                  <a:latin typeface="Times New Roman" pitchFamily="18" charset="0"/>
                </a:endParaRPr>
              </a:p>
            </p:txBody>
          </p:sp>
          <p:sp>
            <p:nvSpPr>
              <p:cNvPr id="251933" name="Rectangle 29"/>
              <p:cNvSpPr>
                <a:spLocks noChangeArrowheads="1"/>
              </p:cNvSpPr>
              <p:nvPr/>
            </p:nvSpPr>
            <p:spPr bwMode="auto">
              <a:xfrm>
                <a:off x="0" y="806"/>
                <a:ext cx="963" cy="403"/>
              </a:xfrm>
              <a:prstGeom prst="rect">
                <a:avLst/>
              </a:prstGeom>
              <a:noFill/>
              <a:ln w="7">
                <a:solidFill>
                  <a:srgbClr val="A0A0A0"/>
                </a:solidFill>
                <a:miter lim="800000"/>
                <a:headEnd/>
                <a:tailEnd/>
              </a:ln>
              <a:effectLst/>
            </p:spPr>
            <p:txBody>
              <a:bodyPr/>
              <a:lstStyle/>
              <a:p>
                <a:endParaRPr lang="en-US"/>
              </a:p>
            </p:txBody>
          </p:sp>
        </p:grpSp>
        <p:grpSp>
          <p:nvGrpSpPr>
            <p:cNvPr id="7" name="Group 32"/>
            <p:cNvGrpSpPr>
              <a:grpSpLocks/>
            </p:cNvGrpSpPr>
            <p:nvPr/>
          </p:nvGrpSpPr>
          <p:grpSpPr bwMode="auto">
            <a:xfrm>
              <a:off x="4259" y="3348"/>
              <a:ext cx="797" cy="162"/>
              <a:chOff x="963" y="806"/>
              <a:chExt cx="797" cy="403"/>
            </a:xfrm>
          </p:grpSpPr>
          <p:sp>
            <p:nvSpPr>
              <p:cNvPr id="251913" name="Rectangle 9"/>
              <p:cNvSpPr>
                <a:spLocks noChangeArrowheads="1"/>
              </p:cNvSpPr>
              <p:nvPr/>
            </p:nvSpPr>
            <p:spPr bwMode="auto">
              <a:xfrm>
                <a:off x="1006" y="806"/>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Los Angles</a:t>
                </a:r>
              </a:p>
              <a:p>
                <a:pPr eaLnBrk="0" hangingPunct="0">
                  <a:spcBef>
                    <a:spcPct val="0"/>
                  </a:spcBef>
                </a:pPr>
                <a:endParaRPr lang="en-US" sz="1000" b="0">
                  <a:solidFill>
                    <a:schemeClr val="tx1"/>
                  </a:solidFill>
                  <a:latin typeface="Times New Roman" pitchFamily="18" charset="0"/>
                </a:endParaRPr>
              </a:p>
            </p:txBody>
          </p:sp>
          <p:sp>
            <p:nvSpPr>
              <p:cNvPr id="251935" name="Rectangle 31"/>
              <p:cNvSpPr>
                <a:spLocks noChangeArrowheads="1"/>
              </p:cNvSpPr>
              <p:nvPr/>
            </p:nvSpPr>
            <p:spPr bwMode="auto">
              <a:xfrm>
                <a:off x="963" y="806"/>
                <a:ext cx="797" cy="403"/>
              </a:xfrm>
              <a:prstGeom prst="rect">
                <a:avLst/>
              </a:prstGeom>
              <a:noFill/>
              <a:ln w="7">
                <a:solidFill>
                  <a:srgbClr val="A0A0A0"/>
                </a:solidFill>
                <a:miter lim="800000"/>
                <a:headEnd/>
                <a:tailEnd/>
              </a:ln>
              <a:effectLst/>
            </p:spPr>
            <p:txBody>
              <a:bodyPr/>
              <a:lstStyle/>
              <a:p>
                <a:endParaRPr lang="en-US"/>
              </a:p>
            </p:txBody>
          </p:sp>
        </p:grpSp>
        <p:grpSp>
          <p:nvGrpSpPr>
            <p:cNvPr id="8" name="Group 34"/>
            <p:cNvGrpSpPr>
              <a:grpSpLocks/>
            </p:cNvGrpSpPr>
            <p:nvPr/>
          </p:nvGrpSpPr>
          <p:grpSpPr bwMode="auto">
            <a:xfrm>
              <a:off x="5056" y="3348"/>
              <a:ext cx="560" cy="162"/>
              <a:chOff x="1760" y="806"/>
              <a:chExt cx="558" cy="403"/>
            </a:xfrm>
          </p:grpSpPr>
          <p:sp>
            <p:nvSpPr>
              <p:cNvPr id="251914" name="Rectangle 10"/>
              <p:cNvSpPr>
                <a:spLocks noChangeArrowheads="1"/>
              </p:cNvSpPr>
              <p:nvPr/>
            </p:nvSpPr>
            <p:spPr bwMode="auto">
              <a:xfrm>
                <a:off x="1803" y="806"/>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Comedy</a:t>
                </a:r>
              </a:p>
              <a:p>
                <a:pPr eaLnBrk="0" hangingPunct="0">
                  <a:spcBef>
                    <a:spcPct val="0"/>
                  </a:spcBef>
                </a:pPr>
                <a:endParaRPr lang="en-US" sz="1000" b="0">
                  <a:solidFill>
                    <a:schemeClr val="tx1"/>
                  </a:solidFill>
                  <a:latin typeface="Times New Roman" pitchFamily="18" charset="0"/>
                </a:endParaRPr>
              </a:p>
            </p:txBody>
          </p:sp>
          <p:sp>
            <p:nvSpPr>
              <p:cNvPr id="251937" name="Rectangle 33"/>
              <p:cNvSpPr>
                <a:spLocks noChangeArrowheads="1"/>
              </p:cNvSpPr>
              <p:nvPr/>
            </p:nvSpPr>
            <p:spPr bwMode="auto">
              <a:xfrm>
                <a:off x="1760" y="806"/>
                <a:ext cx="558" cy="403"/>
              </a:xfrm>
              <a:prstGeom prst="rect">
                <a:avLst/>
              </a:prstGeom>
              <a:noFill/>
              <a:ln w="7">
                <a:solidFill>
                  <a:srgbClr val="A0A0A0"/>
                </a:solidFill>
                <a:miter lim="800000"/>
                <a:headEnd/>
                <a:tailEnd/>
              </a:ln>
              <a:effectLst/>
            </p:spPr>
            <p:txBody>
              <a:bodyPr/>
              <a:lstStyle/>
              <a:p>
                <a:endParaRPr lang="en-US"/>
              </a:p>
            </p:txBody>
          </p:sp>
        </p:grpSp>
        <p:grpSp>
          <p:nvGrpSpPr>
            <p:cNvPr id="9" name="Group 36"/>
            <p:cNvGrpSpPr>
              <a:grpSpLocks/>
            </p:cNvGrpSpPr>
            <p:nvPr/>
          </p:nvGrpSpPr>
          <p:grpSpPr bwMode="auto">
            <a:xfrm>
              <a:off x="3408" y="3510"/>
              <a:ext cx="851" cy="181"/>
              <a:chOff x="0" y="1209"/>
              <a:chExt cx="963" cy="403"/>
            </a:xfrm>
          </p:grpSpPr>
          <p:sp>
            <p:nvSpPr>
              <p:cNvPr id="251915" name="Rectangle 11"/>
              <p:cNvSpPr>
                <a:spLocks noChangeArrowheads="1"/>
              </p:cNvSpPr>
              <p:nvPr/>
            </p:nvSpPr>
            <p:spPr bwMode="auto">
              <a:xfrm>
                <a:off x="43" y="1209"/>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Hard Code</a:t>
                </a:r>
              </a:p>
              <a:p>
                <a:pPr eaLnBrk="0" hangingPunct="0">
                  <a:spcBef>
                    <a:spcPct val="0"/>
                  </a:spcBef>
                </a:pPr>
                <a:endParaRPr lang="en-US" sz="1000" b="0">
                  <a:solidFill>
                    <a:schemeClr val="tx1"/>
                  </a:solidFill>
                  <a:latin typeface="Times New Roman" pitchFamily="18" charset="0"/>
                </a:endParaRPr>
              </a:p>
            </p:txBody>
          </p:sp>
          <p:sp>
            <p:nvSpPr>
              <p:cNvPr id="251939" name="Rectangle 35"/>
              <p:cNvSpPr>
                <a:spLocks noChangeArrowheads="1"/>
              </p:cNvSpPr>
              <p:nvPr/>
            </p:nvSpPr>
            <p:spPr bwMode="auto">
              <a:xfrm>
                <a:off x="0" y="1209"/>
                <a:ext cx="963" cy="403"/>
              </a:xfrm>
              <a:prstGeom prst="rect">
                <a:avLst/>
              </a:prstGeom>
              <a:noFill/>
              <a:ln w="7">
                <a:solidFill>
                  <a:srgbClr val="A0A0A0"/>
                </a:solidFill>
                <a:miter lim="800000"/>
                <a:headEnd/>
                <a:tailEnd/>
              </a:ln>
              <a:effectLst/>
            </p:spPr>
            <p:txBody>
              <a:bodyPr/>
              <a:lstStyle/>
              <a:p>
                <a:endParaRPr lang="en-US"/>
              </a:p>
            </p:txBody>
          </p:sp>
        </p:grpSp>
        <p:grpSp>
          <p:nvGrpSpPr>
            <p:cNvPr id="10" name="Group 38"/>
            <p:cNvGrpSpPr>
              <a:grpSpLocks/>
            </p:cNvGrpSpPr>
            <p:nvPr/>
          </p:nvGrpSpPr>
          <p:grpSpPr bwMode="auto">
            <a:xfrm>
              <a:off x="4259" y="3510"/>
              <a:ext cx="797" cy="181"/>
              <a:chOff x="963" y="1209"/>
              <a:chExt cx="797" cy="403"/>
            </a:xfrm>
          </p:grpSpPr>
          <p:sp>
            <p:nvSpPr>
              <p:cNvPr id="251916" name="Rectangle 12"/>
              <p:cNvSpPr>
                <a:spLocks noChangeArrowheads="1"/>
              </p:cNvSpPr>
              <p:nvPr/>
            </p:nvSpPr>
            <p:spPr bwMode="auto">
              <a:xfrm>
                <a:off x="1006" y="1209"/>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New York</a:t>
                </a:r>
              </a:p>
              <a:p>
                <a:pPr eaLnBrk="0" hangingPunct="0">
                  <a:spcBef>
                    <a:spcPct val="0"/>
                  </a:spcBef>
                </a:pPr>
                <a:endParaRPr lang="en-US" sz="1000" b="0">
                  <a:solidFill>
                    <a:schemeClr val="tx1"/>
                  </a:solidFill>
                  <a:latin typeface="Times New Roman" pitchFamily="18" charset="0"/>
                </a:endParaRPr>
              </a:p>
            </p:txBody>
          </p:sp>
          <p:sp>
            <p:nvSpPr>
              <p:cNvPr id="251941" name="Rectangle 37"/>
              <p:cNvSpPr>
                <a:spLocks noChangeArrowheads="1"/>
              </p:cNvSpPr>
              <p:nvPr/>
            </p:nvSpPr>
            <p:spPr bwMode="auto">
              <a:xfrm>
                <a:off x="963" y="1209"/>
                <a:ext cx="797" cy="403"/>
              </a:xfrm>
              <a:prstGeom prst="rect">
                <a:avLst/>
              </a:prstGeom>
              <a:noFill/>
              <a:ln w="7">
                <a:solidFill>
                  <a:srgbClr val="A0A0A0"/>
                </a:solidFill>
                <a:miter lim="800000"/>
                <a:headEnd/>
                <a:tailEnd/>
              </a:ln>
              <a:effectLst/>
            </p:spPr>
            <p:txBody>
              <a:bodyPr/>
              <a:lstStyle/>
              <a:p>
                <a:endParaRPr lang="en-US"/>
              </a:p>
            </p:txBody>
          </p:sp>
        </p:grpSp>
        <p:grpSp>
          <p:nvGrpSpPr>
            <p:cNvPr id="11" name="Group 40"/>
            <p:cNvGrpSpPr>
              <a:grpSpLocks/>
            </p:cNvGrpSpPr>
            <p:nvPr/>
          </p:nvGrpSpPr>
          <p:grpSpPr bwMode="auto">
            <a:xfrm>
              <a:off x="5056" y="3510"/>
              <a:ext cx="560" cy="181"/>
              <a:chOff x="1760" y="1209"/>
              <a:chExt cx="558" cy="403"/>
            </a:xfrm>
          </p:grpSpPr>
          <p:sp>
            <p:nvSpPr>
              <p:cNvPr id="251917" name="Rectangle 13"/>
              <p:cNvSpPr>
                <a:spLocks noChangeArrowheads="1"/>
              </p:cNvSpPr>
              <p:nvPr/>
            </p:nvSpPr>
            <p:spPr bwMode="auto">
              <a:xfrm>
                <a:off x="1803" y="1209"/>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Comedy</a:t>
                </a:r>
              </a:p>
              <a:p>
                <a:pPr eaLnBrk="0" hangingPunct="0">
                  <a:spcBef>
                    <a:spcPct val="0"/>
                  </a:spcBef>
                </a:pPr>
                <a:endParaRPr lang="en-US" sz="1000" b="0">
                  <a:solidFill>
                    <a:schemeClr val="tx1"/>
                  </a:solidFill>
                  <a:latin typeface="Times New Roman" pitchFamily="18" charset="0"/>
                </a:endParaRPr>
              </a:p>
            </p:txBody>
          </p:sp>
          <p:sp>
            <p:nvSpPr>
              <p:cNvPr id="251943" name="Rectangle 39"/>
              <p:cNvSpPr>
                <a:spLocks noChangeArrowheads="1"/>
              </p:cNvSpPr>
              <p:nvPr/>
            </p:nvSpPr>
            <p:spPr bwMode="auto">
              <a:xfrm>
                <a:off x="1760" y="1209"/>
                <a:ext cx="558" cy="403"/>
              </a:xfrm>
              <a:prstGeom prst="rect">
                <a:avLst/>
              </a:prstGeom>
              <a:noFill/>
              <a:ln w="7">
                <a:solidFill>
                  <a:srgbClr val="A0A0A0"/>
                </a:solidFill>
                <a:miter lim="800000"/>
                <a:headEnd/>
                <a:tailEnd/>
              </a:ln>
              <a:effectLst/>
            </p:spPr>
            <p:txBody>
              <a:bodyPr/>
              <a:lstStyle/>
              <a:p>
                <a:endParaRPr lang="en-US"/>
              </a:p>
            </p:txBody>
          </p:sp>
        </p:grpSp>
        <p:grpSp>
          <p:nvGrpSpPr>
            <p:cNvPr id="12" name="Group 42"/>
            <p:cNvGrpSpPr>
              <a:grpSpLocks/>
            </p:cNvGrpSpPr>
            <p:nvPr/>
          </p:nvGrpSpPr>
          <p:grpSpPr bwMode="auto">
            <a:xfrm>
              <a:off x="3408" y="3690"/>
              <a:ext cx="851" cy="200"/>
              <a:chOff x="0" y="1612"/>
              <a:chExt cx="963" cy="403"/>
            </a:xfrm>
          </p:grpSpPr>
          <p:sp>
            <p:nvSpPr>
              <p:cNvPr id="251918" name="Rectangle 14"/>
              <p:cNvSpPr>
                <a:spLocks noChangeArrowheads="1"/>
              </p:cNvSpPr>
              <p:nvPr/>
            </p:nvSpPr>
            <p:spPr bwMode="auto">
              <a:xfrm>
                <a:off x="43" y="1612"/>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Bill Durham</a:t>
                </a:r>
              </a:p>
              <a:p>
                <a:pPr eaLnBrk="0" hangingPunct="0">
                  <a:spcBef>
                    <a:spcPct val="0"/>
                  </a:spcBef>
                </a:pPr>
                <a:endParaRPr lang="en-US" sz="1000" b="0">
                  <a:solidFill>
                    <a:schemeClr val="tx1"/>
                  </a:solidFill>
                  <a:latin typeface="Times New Roman" pitchFamily="18" charset="0"/>
                </a:endParaRPr>
              </a:p>
            </p:txBody>
          </p:sp>
          <p:sp>
            <p:nvSpPr>
              <p:cNvPr id="251945" name="Rectangle 41"/>
              <p:cNvSpPr>
                <a:spLocks noChangeArrowheads="1"/>
              </p:cNvSpPr>
              <p:nvPr/>
            </p:nvSpPr>
            <p:spPr bwMode="auto">
              <a:xfrm>
                <a:off x="0" y="1612"/>
                <a:ext cx="963" cy="403"/>
              </a:xfrm>
              <a:prstGeom prst="rect">
                <a:avLst/>
              </a:prstGeom>
              <a:noFill/>
              <a:ln w="7">
                <a:solidFill>
                  <a:srgbClr val="A0A0A0"/>
                </a:solidFill>
                <a:miter lim="800000"/>
                <a:headEnd/>
                <a:tailEnd/>
              </a:ln>
              <a:effectLst/>
            </p:spPr>
            <p:txBody>
              <a:bodyPr/>
              <a:lstStyle/>
              <a:p>
                <a:endParaRPr lang="en-US"/>
              </a:p>
            </p:txBody>
          </p:sp>
        </p:grpSp>
        <p:grpSp>
          <p:nvGrpSpPr>
            <p:cNvPr id="13" name="Group 44"/>
            <p:cNvGrpSpPr>
              <a:grpSpLocks/>
            </p:cNvGrpSpPr>
            <p:nvPr/>
          </p:nvGrpSpPr>
          <p:grpSpPr bwMode="auto">
            <a:xfrm>
              <a:off x="4259" y="3690"/>
              <a:ext cx="797" cy="200"/>
              <a:chOff x="963" y="1612"/>
              <a:chExt cx="797" cy="403"/>
            </a:xfrm>
          </p:grpSpPr>
          <p:sp>
            <p:nvSpPr>
              <p:cNvPr id="251919" name="Rectangle 15"/>
              <p:cNvSpPr>
                <a:spLocks noChangeArrowheads="1"/>
              </p:cNvSpPr>
              <p:nvPr/>
            </p:nvSpPr>
            <p:spPr bwMode="auto">
              <a:xfrm>
                <a:off x="1006" y="1612"/>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Santa Cruz</a:t>
                </a:r>
              </a:p>
              <a:p>
                <a:pPr eaLnBrk="0" hangingPunct="0">
                  <a:spcBef>
                    <a:spcPct val="0"/>
                  </a:spcBef>
                </a:pPr>
                <a:endParaRPr lang="en-US" sz="1000" b="0">
                  <a:solidFill>
                    <a:schemeClr val="tx1"/>
                  </a:solidFill>
                  <a:latin typeface="Times New Roman" pitchFamily="18" charset="0"/>
                </a:endParaRPr>
              </a:p>
            </p:txBody>
          </p:sp>
          <p:sp>
            <p:nvSpPr>
              <p:cNvPr id="251947" name="Rectangle 43"/>
              <p:cNvSpPr>
                <a:spLocks noChangeArrowheads="1"/>
              </p:cNvSpPr>
              <p:nvPr/>
            </p:nvSpPr>
            <p:spPr bwMode="auto">
              <a:xfrm>
                <a:off x="963" y="1612"/>
                <a:ext cx="797" cy="403"/>
              </a:xfrm>
              <a:prstGeom prst="rect">
                <a:avLst/>
              </a:prstGeom>
              <a:noFill/>
              <a:ln w="7">
                <a:solidFill>
                  <a:srgbClr val="A0A0A0"/>
                </a:solidFill>
                <a:miter lim="800000"/>
                <a:headEnd/>
                <a:tailEnd/>
              </a:ln>
              <a:effectLst/>
            </p:spPr>
            <p:txBody>
              <a:bodyPr/>
              <a:lstStyle/>
              <a:p>
                <a:endParaRPr lang="en-US"/>
              </a:p>
            </p:txBody>
          </p:sp>
        </p:grpSp>
        <p:grpSp>
          <p:nvGrpSpPr>
            <p:cNvPr id="14" name="Group 46"/>
            <p:cNvGrpSpPr>
              <a:grpSpLocks/>
            </p:cNvGrpSpPr>
            <p:nvPr/>
          </p:nvGrpSpPr>
          <p:grpSpPr bwMode="auto">
            <a:xfrm>
              <a:off x="5056" y="3690"/>
              <a:ext cx="560" cy="200"/>
              <a:chOff x="1760" y="1612"/>
              <a:chExt cx="558" cy="403"/>
            </a:xfrm>
          </p:grpSpPr>
          <p:sp>
            <p:nvSpPr>
              <p:cNvPr id="251920" name="Rectangle 16"/>
              <p:cNvSpPr>
                <a:spLocks noChangeArrowheads="1"/>
              </p:cNvSpPr>
              <p:nvPr/>
            </p:nvSpPr>
            <p:spPr bwMode="auto">
              <a:xfrm>
                <a:off x="1803" y="1612"/>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Drama</a:t>
                </a:r>
              </a:p>
              <a:p>
                <a:pPr eaLnBrk="0" hangingPunct="0">
                  <a:spcBef>
                    <a:spcPct val="0"/>
                  </a:spcBef>
                </a:pPr>
                <a:endParaRPr lang="en-US" sz="1000" b="0">
                  <a:solidFill>
                    <a:schemeClr val="tx1"/>
                  </a:solidFill>
                  <a:latin typeface="Times New Roman" pitchFamily="18" charset="0"/>
                </a:endParaRPr>
              </a:p>
            </p:txBody>
          </p:sp>
          <p:sp>
            <p:nvSpPr>
              <p:cNvPr id="251949" name="Rectangle 45"/>
              <p:cNvSpPr>
                <a:spLocks noChangeArrowheads="1"/>
              </p:cNvSpPr>
              <p:nvPr/>
            </p:nvSpPr>
            <p:spPr bwMode="auto">
              <a:xfrm>
                <a:off x="1760" y="1612"/>
                <a:ext cx="558" cy="403"/>
              </a:xfrm>
              <a:prstGeom prst="rect">
                <a:avLst/>
              </a:prstGeom>
              <a:noFill/>
              <a:ln w="7">
                <a:solidFill>
                  <a:srgbClr val="A0A0A0"/>
                </a:solidFill>
                <a:miter lim="800000"/>
                <a:headEnd/>
                <a:tailEnd/>
              </a:ln>
              <a:effectLst/>
            </p:spPr>
            <p:txBody>
              <a:bodyPr/>
              <a:lstStyle/>
              <a:p>
                <a:endParaRPr lang="en-US"/>
              </a:p>
            </p:txBody>
          </p:sp>
        </p:grpSp>
        <p:grpSp>
          <p:nvGrpSpPr>
            <p:cNvPr id="15" name="Group 48"/>
            <p:cNvGrpSpPr>
              <a:grpSpLocks/>
            </p:cNvGrpSpPr>
            <p:nvPr/>
          </p:nvGrpSpPr>
          <p:grpSpPr bwMode="auto">
            <a:xfrm>
              <a:off x="3408" y="3888"/>
              <a:ext cx="851" cy="171"/>
              <a:chOff x="0" y="2015"/>
              <a:chExt cx="963" cy="403"/>
            </a:xfrm>
          </p:grpSpPr>
          <p:sp>
            <p:nvSpPr>
              <p:cNvPr id="251921" name="Rectangle 17"/>
              <p:cNvSpPr>
                <a:spLocks noChangeArrowheads="1"/>
              </p:cNvSpPr>
              <p:nvPr/>
            </p:nvSpPr>
            <p:spPr bwMode="auto">
              <a:xfrm>
                <a:off x="43" y="2015"/>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Bill Durham</a:t>
                </a:r>
              </a:p>
              <a:p>
                <a:pPr eaLnBrk="0" hangingPunct="0">
                  <a:spcBef>
                    <a:spcPct val="0"/>
                  </a:spcBef>
                </a:pPr>
                <a:endParaRPr lang="en-US" sz="1000" b="0">
                  <a:solidFill>
                    <a:schemeClr val="tx1"/>
                  </a:solidFill>
                  <a:latin typeface="Times New Roman" pitchFamily="18" charset="0"/>
                </a:endParaRPr>
              </a:p>
            </p:txBody>
          </p:sp>
          <p:sp>
            <p:nvSpPr>
              <p:cNvPr id="251951" name="Rectangle 47"/>
              <p:cNvSpPr>
                <a:spLocks noChangeArrowheads="1"/>
              </p:cNvSpPr>
              <p:nvPr/>
            </p:nvSpPr>
            <p:spPr bwMode="auto">
              <a:xfrm>
                <a:off x="0" y="2015"/>
                <a:ext cx="963" cy="403"/>
              </a:xfrm>
              <a:prstGeom prst="rect">
                <a:avLst/>
              </a:prstGeom>
              <a:noFill/>
              <a:ln w="7">
                <a:solidFill>
                  <a:srgbClr val="A0A0A0"/>
                </a:solidFill>
                <a:miter lim="800000"/>
                <a:headEnd/>
                <a:tailEnd/>
              </a:ln>
              <a:effectLst/>
            </p:spPr>
            <p:txBody>
              <a:bodyPr/>
              <a:lstStyle/>
              <a:p>
                <a:endParaRPr lang="en-US"/>
              </a:p>
            </p:txBody>
          </p:sp>
        </p:grpSp>
        <p:grpSp>
          <p:nvGrpSpPr>
            <p:cNvPr id="16" name="Group 50"/>
            <p:cNvGrpSpPr>
              <a:grpSpLocks/>
            </p:cNvGrpSpPr>
            <p:nvPr/>
          </p:nvGrpSpPr>
          <p:grpSpPr bwMode="auto">
            <a:xfrm>
              <a:off x="4259" y="3888"/>
              <a:ext cx="797" cy="171"/>
              <a:chOff x="963" y="2015"/>
              <a:chExt cx="797" cy="403"/>
            </a:xfrm>
          </p:grpSpPr>
          <p:sp>
            <p:nvSpPr>
              <p:cNvPr id="251922" name="Rectangle 18"/>
              <p:cNvSpPr>
                <a:spLocks noChangeArrowheads="1"/>
              </p:cNvSpPr>
              <p:nvPr/>
            </p:nvSpPr>
            <p:spPr bwMode="auto">
              <a:xfrm>
                <a:off x="1006" y="2015"/>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Durham</a:t>
                </a:r>
              </a:p>
              <a:p>
                <a:pPr eaLnBrk="0" hangingPunct="0">
                  <a:spcBef>
                    <a:spcPct val="0"/>
                  </a:spcBef>
                </a:pPr>
                <a:endParaRPr lang="en-US" sz="1000" b="0">
                  <a:solidFill>
                    <a:schemeClr val="tx1"/>
                  </a:solidFill>
                  <a:latin typeface="Times New Roman" pitchFamily="18" charset="0"/>
                </a:endParaRPr>
              </a:p>
            </p:txBody>
          </p:sp>
          <p:sp>
            <p:nvSpPr>
              <p:cNvPr id="251953" name="Rectangle 49"/>
              <p:cNvSpPr>
                <a:spLocks noChangeArrowheads="1"/>
              </p:cNvSpPr>
              <p:nvPr/>
            </p:nvSpPr>
            <p:spPr bwMode="auto">
              <a:xfrm>
                <a:off x="963" y="2015"/>
                <a:ext cx="797" cy="403"/>
              </a:xfrm>
              <a:prstGeom prst="rect">
                <a:avLst/>
              </a:prstGeom>
              <a:noFill/>
              <a:ln w="7">
                <a:solidFill>
                  <a:srgbClr val="A0A0A0"/>
                </a:solidFill>
                <a:miter lim="800000"/>
                <a:headEnd/>
                <a:tailEnd/>
              </a:ln>
              <a:effectLst/>
            </p:spPr>
            <p:txBody>
              <a:bodyPr/>
              <a:lstStyle/>
              <a:p>
                <a:endParaRPr lang="en-US"/>
              </a:p>
            </p:txBody>
          </p:sp>
        </p:grpSp>
        <p:grpSp>
          <p:nvGrpSpPr>
            <p:cNvPr id="17" name="Group 52"/>
            <p:cNvGrpSpPr>
              <a:grpSpLocks/>
            </p:cNvGrpSpPr>
            <p:nvPr/>
          </p:nvGrpSpPr>
          <p:grpSpPr bwMode="auto">
            <a:xfrm>
              <a:off x="5056" y="3888"/>
              <a:ext cx="560" cy="171"/>
              <a:chOff x="1760" y="2015"/>
              <a:chExt cx="558" cy="403"/>
            </a:xfrm>
          </p:grpSpPr>
          <p:sp>
            <p:nvSpPr>
              <p:cNvPr id="251923" name="Rectangle 19"/>
              <p:cNvSpPr>
                <a:spLocks noChangeArrowheads="1"/>
              </p:cNvSpPr>
              <p:nvPr/>
            </p:nvSpPr>
            <p:spPr bwMode="auto">
              <a:xfrm>
                <a:off x="1803" y="2015"/>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Drama</a:t>
                </a:r>
              </a:p>
              <a:p>
                <a:pPr eaLnBrk="0" hangingPunct="0">
                  <a:spcBef>
                    <a:spcPct val="0"/>
                  </a:spcBef>
                </a:pPr>
                <a:endParaRPr lang="en-US" sz="1000" b="0">
                  <a:solidFill>
                    <a:schemeClr val="tx1"/>
                  </a:solidFill>
                  <a:latin typeface="Times New Roman" pitchFamily="18" charset="0"/>
                </a:endParaRPr>
              </a:p>
            </p:txBody>
          </p:sp>
          <p:sp>
            <p:nvSpPr>
              <p:cNvPr id="251955" name="Rectangle 51"/>
              <p:cNvSpPr>
                <a:spLocks noChangeArrowheads="1"/>
              </p:cNvSpPr>
              <p:nvPr/>
            </p:nvSpPr>
            <p:spPr bwMode="auto">
              <a:xfrm>
                <a:off x="1760" y="2015"/>
                <a:ext cx="558" cy="403"/>
              </a:xfrm>
              <a:prstGeom prst="rect">
                <a:avLst/>
              </a:prstGeom>
              <a:noFill/>
              <a:ln w="7">
                <a:solidFill>
                  <a:srgbClr val="A0A0A0"/>
                </a:solidFill>
                <a:miter lim="800000"/>
                <a:headEnd/>
                <a:tailEnd/>
              </a:ln>
              <a:effectLst/>
            </p:spPr>
            <p:txBody>
              <a:bodyPr/>
              <a:lstStyle/>
              <a:p>
                <a:endParaRPr lang="en-US"/>
              </a:p>
            </p:txBody>
          </p:sp>
        </p:grpSp>
        <p:grpSp>
          <p:nvGrpSpPr>
            <p:cNvPr id="18" name="Group 54"/>
            <p:cNvGrpSpPr>
              <a:grpSpLocks/>
            </p:cNvGrpSpPr>
            <p:nvPr/>
          </p:nvGrpSpPr>
          <p:grpSpPr bwMode="auto">
            <a:xfrm>
              <a:off x="3408" y="4059"/>
              <a:ext cx="851" cy="213"/>
              <a:chOff x="0" y="2418"/>
              <a:chExt cx="963" cy="403"/>
            </a:xfrm>
          </p:grpSpPr>
          <p:sp>
            <p:nvSpPr>
              <p:cNvPr id="251924" name="Rectangle 20"/>
              <p:cNvSpPr>
                <a:spLocks noChangeArrowheads="1"/>
              </p:cNvSpPr>
              <p:nvPr/>
            </p:nvSpPr>
            <p:spPr bwMode="auto">
              <a:xfrm>
                <a:off x="43" y="2418"/>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The Code Warrier</a:t>
                </a:r>
              </a:p>
              <a:p>
                <a:pPr eaLnBrk="0" hangingPunct="0">
                  <a:spcBef>
                    <a:spcPct val="0"/>
                  </a:spcBef>
                </a:pPr>
                <a:endParaRPr lang="en-US" sz="1000" b="0">
                  <a:solidFill>
                    <a:schemeClr val="tx1"/>
                  </a:solidFill>
                  <a:latin typeface="Times New Roman" pitchFamily="18" charset="0"/>
                </a:endParaRPr>
              </a:p>
            </p:txBody>
          </p:sp>
          <p:sp>
            <p:nvSpPr>
              <p:cNvPr id="251957" name="Rectangle 53"/>
              <p:cNvSpPr>
                <a:spLocks noChangeArrowheads="1"/>
              </p:cNvSpPr>
              <p:nvPr/>
            </p:nvSpPr>
            <p:spPr bwMode="auto">
              <a:xfrm>
                <a:off x="0" y="2418"/>
                <a:ext cx="963" cy="403"/>
              </a:xfrm>
              <a:prstGeom prst="rect">
                <a:avLst/>
              </a:prstGeom>
              <a:noFill/>
              <a:ln w="7">
                <a:solidFill>
                  <a:srgbClr val="A0A0A0"/>
                </a:solidFill>
                <a:miter lim="800000"/>
                <a:headEnd/>
                <a:tailEnd/>
              </a:ln>
              <a:effectLst/>
            </p:spPr>
            <p:txBody>
              <a:bodyPr/>
              <a:lstStyle/>
              <a:p>
                <a:endParaRPr lang="en-US"/>
              </a:p>
            </p:txBody>
          </p:sp>
        </p:grpSp>
        <p:grpSp>
          <p:nvGrpSpPr>
            <p:cNvPr id="19" name="Group 56"/>
            <p:cNvGrpSpPr>
              <a:grpSpLocks/>
            </p:cNvGrpSpPr>
            <p:nvPr/>
          </p:nvGrpSpPr>
          <p:grpSpPr bwMode="auto">
            <a:xfrm>
              <a:off x="4259" y="4059"/>
              <a:ext cx="797" cy="213"/>
              <a:chOff x="963" y="2418"/>
              <a:chExt cx="797" cy="403"/>
            </a:xfrm>
          </p:grpSpPr>
          <p:sp>
            <p:nvSpPr>
              <p:cNvPr id="251925" name="Rectangle 21"/>
              <p:cNvSpPr>
                <a:spLocks noChangeArrowheads="1"/>
              </p:cNvSpPr>
              <p:nvPr/>
            </p:nvSpPr>
            <p:spPr bwMode="auto">
              <a:xfrm>
                <a:off x="1006" y="2418"/>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New York</a:t>
                </a:r>
              </a:p>
              <a:p>
                <a:pPr eaLnBrk="0" hangingPunct="0">
                  <a:spcBef>
                    <a:spcPct val="0"/>
                  </a:spcBef>
                </a:pPr>
                <a:endParaRPr lang="en-US" sz="1000" b="0">
                  <a:solidFill>
                    <a:schemeClr val="tx1"/>
                  </a:solidFill>
                  <a:latin typeface="Times New Roman" pitchFamily="18" charset="0"/>
                </a:endParaRPr>
              </a:p>
            </p:txBody>
          </p:sp>
          <p:sp>
            <p:nvSpPr>
              <p:cNvPr id="251959" name="Rectangle 55"/>
              <p:cNvSpPr>
                <a:spLocks noChangeArrowheads="1"/>
              </p:cNvSpPr>
              <p:nvPr/>
            </p:nvSpPr>
            <p:spPr bwMode="auto">
              <a:xfrm>
                <a:off x="963" y="2418"/>
                <a:ext cx="797" cy="403"/>
              </a:xfrm>
              <a:prstGeom prst="rect">
                <a:avLst/>
              </a:prstGeom>
              <a:noFill/>
              <a:ln w="7">
                <a:solidFill>
                  <a:srgbClr val="A0A0A0"/>
                </a:solidFill>
                <a:miter lim="800000"/>
                <a:headEnd/>
                <a:tailEnd/>
              </a:ln>
              <a:effectLst/>
            </p:spPr>
            <p:txBody>
              <a:bodyPr/>
              <a:lstStyle/>
              <a:p>
                <a:endParaRPr lang="en-US"/>
              </a:p>
            </p:txBody>
          </p:sp>
        </p:grpSp>
        <p:grpSp>
          <p:nvGrpSpPr>
            <p:cNvPr id="20" name="Group 58"/>
            <p:cNvGrpSpPr>
              <a:grpSpLocks/>
            </p:cNvGrpSpPr>
            <p:nvPr/>
          </p:nvGrpSpPr>
          <p:grpSpPr bwMode="auto">
            <a:xfrm>
              <a:off x="5056" y="4059"/>
              <a:ext cx="560" cy="213"/>
              <a:chOff x="1760" y="2418"/>
              <a:chExt cx="558" cy="403"/>
            </a:xfrm>
          </p:grpSpPr>
          <p:sp>
            <p:nvSpPr>
              <p:cNvPr id="251926" name="Rectangle 22"/>
              <p:cNvSpPr>
                <a:spLocks noChangeArrowheads="1"/>
              </p:cNvSpPr>
              <p:nvPr/>
            </p:nvSpPr>
            <p:spPr bwMode="auto">
              <a:xfrm>
                <a:off x="1803" y="2418"/>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Horror</a:t>
                </a:r>
              </a:p>
              <a:p>
                <a:pPr eaLnBrk="0" hangingPunct="0">
                  <a:spcBef>
                    <a:spcPct val="0"/>
                  </a:spcBef>
                </a:pPr>
                <a:endParaRPr lang="en-US" sz="1000" b="0">
                  <a:solidFill>
                    <a:schemeClr val="tx1"/>
                  </a:solidFill>
                  <a:latin typeface="Times New Roman" pitchFamily="18" charset="0"/>
                </a:endParaRPr>
              </a:p>
            </p:txBody>
          </p:sp>
          <p:sp>
            <p:nvSpPr>
              <p:cNvPr id="251961" name="Rectangle 57"/>
              <p:cNvSpPr>
                <a:spLocks noChangeArrowheads="1"/>
              </p:cNvSpPr>
              <p:nvPr/>
            </p:nvSpPr>
            <p:spPr bwMode="auto">
              <a:xfrm>
                <a:off x="1760" y="2418"/>
                <a:ext cx="558" cy="403"/>
              </a:xfrm>
              <a:prstGeom prst="rect">
                <a:avLst/>
              </a:prstGeom>
              <a:noFill/>
              <a:ln w="7">
                <a:solidFill>
                  <a:srgbClr val="A0A0A0"/>
                </a:solidFill>
                <a:miter lim="800000"/>
                <a:headEnd/>
                <a:tailEnd/>
              </a:ln>
              <a:effectLst/>
            </p:spPr>
            <p:txBody>
              <a:bodyPr/>
              <a:lstStyle/>
              <a:p>
                <a:endParaRPr lang="en-US"/>
              </a:p>
            </p:txBody>
          </p:sp>
        </p:grpSp>
      </p:gr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body" idx="1"/>
          </p:nvPr>
        </p:nvSpPr>
        <p:spPr>
          <a:xfrm>
            <a:off x="304800" y="1143000"/>
            <a:ext cx="8610600" cy="4724400"/>
          </a:xfrm>
        </p:spPr>
        <p:txBody>
          <a:bodyPr/>
          <a:lstStyle/>
          <a:p>
            <a:pPr marL="609600" indent="-609600" algn="just">
              <a:buFontTx/>
              <a:buNone/>
            </a:pPr>
            <a:r>
              <a:rPr lang="en-US" sz="2000" b="1">
                <a:solidFill>
                  <a:srgbClr val="CC0000"/>
                </a:solidFill>
                <a:latin typeface="Arial Unicode MS" pitchFamily="34" charset="-128"/>
                <a:cs typeface="Times New Roman" pitchFamily="18" charset="0"/>
              </a:rPr>
              <a:t>Example 2 (Not in 4NF) </a:t>
            </a:r>
          </a:p>
          <a:p>
            <a:pPr marL="609600" indent="-609600" algn="just">
              <a:buFontTx/>
              <a:buNone/>
            </a:pPr>
            <a:r>
              <a:rPr lang="en-US" sz="2000" b="1">
                <a:latin typeface="Arial Unicode MS" pitchFamily="34" charset="-128"/>
                <a:ea typeface="Arial Unicode MS" pitchFamily="34" charset="-128"/>
                <a:cs typeface="Arial Unicode MS" pitchFamily="34" charset="-128"/>
              </a:rPr>
              <a:t>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{Manager, Child, Employee} </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Primary Key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{Manager, Child, Employee}</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Each manager can have more than one child </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Each manager can supervise more than one employee</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4NF Violated</a:t>
            </a:r>
          </a:p>
          <a:p>
            <a:pPr marL="1100138" lvl="1" indent="-533400" algn="just">
              <a:buFontTx/>
              <a:buNone/>
            </a:pPr>
            <a:endParaRPr lang="en-US" sz="1600" b="1">
              <a:latin typeface="Arial Unicode MS" pitchFamily="34" charset="-128"/>
              <a:ea typeface="Arial Unicode MS" pitchFamily="34" charset="-128"/>
              <a:cs typeface="Arial Unicode MS" pitchFamily="34" charset="-128"/>
            </a:endParaRPr>
          </a:p>
          <a:p>
            <a:pPr marL="609600" indent="-609600" algn="just">
              <a:buFontTx/>
              <a:buNone/>
            </a:pPr>
            <a:r>
              <a:rPr lang="en-US" sz="2000" b="1">
                <a:solidFill>
                  <a:srgbClr val="CC0000"/>
                </a:solidFill>
                <a:latin typeface="Arial Unicode MS" pitchFamily="34" charset="-128"/>
                <a:cs typeface="Times New Roman" pitchFamily="18" charset="0"/>
              </a:rPr>
              <a:t>Example 3 (Not in 4NF) </a:t>
            </a:r>
          </a:p>
          <a:p>
            <a:pPr marL="609600" indent="-609600" algn="just">
              <a:buFontTx/>
              <a:buNone/>
            </a:pPr>
            <a:r>
              <a:rPr lang="en-US" sz="2000" b="1">
                <a:latin typeface="Arial Unicode MS" pitchFamily="34" charset="-128"/>
                <a:ea typeface="Arial Unicode MS" pitchFamily="34" charset="-128"/>
                <a:cs typeface="Arial Unicode MS" pitchFamily="34" charset="-128"/>
              </a:rPr>
              <a:t>Scheme </a:t>
            </a:r>
            <a:r>
              <a:rPr lang="en-US" sz="2000" b="1">
                <a:ea typeface="Arial Unicode MS" pitchFamily="34" charset="-128"/>
                <a:cs typeface="Arial Unicode MS" pitchFamily="34" charset="-128"/>
                <a:sym typeface="Wingdings" pitchFamily="2" charset="2"/>
              </a:rPr>
              <a:t></a:t>
            </a:r>
            <a:r>
              <a:rPr lang="en-US" sz="2000" b="1">
                <a:latin typeface="Arial Unicode MS" pitchFamily="34" charset="-128"/>
                <a:ea typeface="Arial Unicode MS" pitchFamily="34" charset="-128"/>
                <a:cs typeface="Arial Unicode MS" pitchFamily="34" charset="-128"/>
              </a:rPr>
              <a:t> {</a:t>
            </a:r>
            <a:r>
              <a:rPr lang="en-US" sz="2000" b="1">
                <a:latin typeface="Arial Unicode MS" pitchFamily="34" charset="-128"/>
                <a:cs typeface="Times New Roman" pitchFamily="18" charset="0"/>
              </a:rPr>
              <a:t>Employee, Skill, ForeignLanguage</a:t>
            </a:r>
            <a:r>
              <a:rPr lang="en-US" sz="2000" b="1">
                <a:latin typeface="Arial Unicode MS" pitchFamily="34" charset="-128"/>
                <a:ea typeface="Arial Unicode MS" pitchFamily="34" charset="-128"/>
                <a:cs typeface="Arial Unicode MS" pitchFamily="34" charset="-128"/>
              </a:rPr>
              <a:t>}</a:t>
            </a:r>
          </a:p>
          <a:p>
            <a:pPr marL="1100138" lvl="1" indent="-533400" algn="just">
              <a:buFontTx/>
              <a:buAutoNum type="arabicPeriod"/>
            </a:pPr>
            <a:r>
              <a:rPr lang="en-US" sz="1600" b="1">
                <a:latin typeface="Arial Unicode MS" pitchFamily="34" charset="-128"/>
                <a:cs typeface="Times New Roman" pitchFamily="18" charset="0"/>
              </a:rPr>
              <a:t>Primary Key </a:t>
            </a:r>
            <a:r>
              <a:rPr lang="en-US" sz="1600" b="1">
                <a:cs typeface="Times New Roman" pitchFamily="18" charset="0"/>
                <a:sym typeface="Wingdings" pitchFamily="2" charset="2"/>
              </a:rPr>
              <a:t></a:t>
            </a:r>
            <a:r>
              <a:rPr lang="en-US" sz="1600" b="1">
                <a:latin typeface="Arial Unicode MS" pitchFamily="34" charset="-128"/>
                <a:cs typeface="Times New Roman" pitchFamily="18" charset="0"/>
              </a:rPr>
              <a:t> {Employee, Skill, Language }</a:t>
            </a:r>
          </a:p>
          <a:p>
            <a:pPr marL="1100138" lvl="1" indent="-533400" algn="just">
              <a:buFontTx/>
              <a:buAutoNum type="arabicPeriod"/>
            </a:pPr>
            <a:r>
              <a:rPr lang="en-US" sz="1600" b="1">
                <a:latin typeface="Arial Unicode MS" pitchFamily="34" charset="-128"/>
                <a:cs typeface="Times New Roman" pitchFamily="18" charset="0"/>
                <a:sym typeface="Wingdings" pitchFamily="2" charset="2"/>
              </a:rPr>
              <a:t>Each employee can speak multiple languages</a:t>
            </a:r>
          </a:p>
          <a:p>
            <a:pPr marL="1100138" lvl="1" indent="-533400" algn="just">
              <a:buFontTx/>
              <a:buAutoNum type="arabicPeriod"/>
            </a:pPr>
            <a:r>
              <a:rPr lang="en-US" sz="1600" b="1">
                <a:latin typeface="Arial Unicode MS" pitchFamily="34" charset="-128"/>
                <a:cs typeface="Times New Roman" pitchFamily="18" charset="0"/>
              </a:rPr>
              <a:t>Each employee can have multiple skills</a:t>
            </a:r>
          </a:p>
          <a:p>
            <a:pPr marL="1100138" lvl="1" indent="-533400" algn="just">
              <a:buFontTx/>
              <a:buAutoNum type="arabicPeriod"/>
            </a:pPr>
            <a:r>
              <a:rPr lang="en-US" sz="1600" b="1">
                <a:latin typeface="Arial Unicode MS" pitchFamily="34" charset="-128"/>
                <a:ea typeface="Arial Unicode MS" pitchFamily="34" charset="-128"/>
                <a:cs typeface="Arial Unicode MS" pitchFamily="34" charset="-128"/>
              </a:rPr>
              <a:t>Thus violates 4NF</a:t>
            </a:r>
          </a:p>
          <a:p>
            <a:pPr marL="1100138" lvl="1" indent="-533400" algn="just">
              <a:buFontTx/>
              <a:buAutoNum type="arabicPeriod"/>
            </a:pPr>
            <a:endParaRPr lang="en-US" sz="1600" b="1">
              <a:latin typeface="Arial Unicode MS" pitchFamily="34" charset="-128"/>
              <a:cs typeface="Times New Roman" pitchFamily="18" charset="0"/>
            </a:endParaRPr>
          </a:p>
        </p:txBody>
      </p:sp>
      <p:sp>
        <p:nvSpPr>
          <p:cNvPr id="253955"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Fourth Normal Form  (4NF) </a:t>
            </a:r>
          </a:p>
        </p:txBody>
      </p:sp>
      <p:grpSp>
        <p:nvGrpSpPr>
          <p:cNvPr id="2" name="Group 97"/>
          <p:cNvGrpSpPr>
            <a:grpSpLocks/>
          </p:cNvGrpSpPr>
          <p:nvPr/>
        </p:nvGrpSpPr>
        <p:grpSpPr bwMode="auto">
          <a:xfrm>
            <a:off x="6400800" y="1219200"/>
            <a:ext cx="2511425" cy="1268413"/>
            <a:chOff x="3936" y="2177"/>
            <a:chExt cx="1582" cy="799"/>
          </a:xfrm>
        </p:grpSpPr>
        <p:grpSp>
          <p:nvGrpSpPr>
            <p:cNvPr id="3" name="Group 71"/>
            <p:cNvGrpSpPr>
              <a:grpSpLocks/>
            </p:cNvGrpSpPr>
            <p:nvPr/>
          </p:nvGrpSpPr>
          <p:grpSpPr bwMode="auto">
            <a:xfrm>
              <a:off x="3936" y="2177"/>
              <a:ext cx="588" cy="193"/>
              <a:chOff x="0" y="0"/>
              <a:chExt cx="150" cy="1311"/>
            </a:xfrm>
          </p:grpSpPr>
          <p:sp>
            <p:nvSpPr>
              <p:cNvPr id="254010" name="Rectangle 58"/>
              <p:cNvSpPr>
                <a:spLocks noChangeArrowheads="1"/>
              </p:cNvSpPr>
              <p:nvPr/>
            </p:nvSpPr>
            <p:spPr bwMode="auto">
              <a:xfrm>
                <a:off x="6" y="6"/>
                <a:ext cx="138"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Manager</a:t>
                </a:r>
              </a:p>
              <a:p>
                <a:pPr eaLnBrk="0" hangingPunct="0">
                  <a:spcBef>
                    <a:spcPct val="0"/>
                  </a:spcBef>
                </a:pPr>
                <a:endParaRPr lang="en-US" b="0">
                  <a:solidFill>
                    <a:schemeClr val="tx1"/>
                  </a:solidFill>
                  <a:latin typeface="Times New Roman" pitchFamily="18" charset="0"/>
                </a:endParaRPr>
              </a:p>
            </p:txBody>
          </p:sp>
          <p:sp>
            <p:nvSpPr>
              <p:cNvPr id="254022" name="Rectangle 70"/>
              <p:cNvSpPr>
                <a:spLocks noChangeArrowheads="1"/>
              </p:cNvSpPr>
              <p:nvPr/>
            </p:nvSpPr>
            <p:spPr bwMode="auto">
              <a:xfrm>
                <a:off x="0" y="0"/>
                <a:ext cx="150" cy="1311"/>
              </a:xfrm>
              <a:prstGeom prst="rect">
                <a:avLst/>
              </a:prstGeom>
              <a:noFill/>
              <a:ln w="7">
                <a:solidFill>
                  <a:srgbClr val="A0A0A0"/>
                </a:solidFill>
                <a:miter lim="800000"/>
                <a:headEnd/>
                <a:tailEnd/>
              </a:ln>
              <a:effectLst/>
            </p:spPr>
            <p:txBody>
              <a:bodyPr/>
              <a:lstStyle/>
              <a:p>
                <a:endParaRPr lang="en-US"/>
              </a:p>
            </p:txBody>
          </p:sp>
        </p:grpSp>
        <p:grpSp>
          <p:nvGrpSpPr>
            <p:cNvPr id="4" name="Group 73"/>
            <p:cNvGrpSpPr>
              <a:grpSpLocks/>
            </p:cNvGrpSpPr>
            <p:nvPr/>
          </p:nvGrpSpPr>
          <p:grpSpPr bwMode="auto">
            <a:xfrm>
              <a:off x="4525" y="2177"/>
              <a:ext cx="419" cy="193"/>
              <a:chOff x="150" y="0"/>
              <a:chExt cx="150" cy="1311"/>
            </a:xfrm>
          </p:grpSpPr>
          <p:sp>
            <p:nvSpPr>
              <p:cNvPr id="254011" name="Rectangle 59"/>
              <p:cNvSpPr>
                <a:spLocks noChangeArrowheads="1"/>
              </p:cNvSpPr>
              <p:nvPr/>
            </p:nvSpPr>
            <p:spPr bwMode="auto">
              <a:xfrm>
                <a:off x="156" y="6"/>
                <a:ext cx="138"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Child    </a:t>
                </a:r>
              </a:p>
              <a:p>
                <a:pPr eaLnBrk="0" hangingPunct="0">
                  <a:spcBef>
                    <a:spcPct val="0"/>
                  </a:spcBef>
                </a:pPr>
                <a:endParaRPr lang="en-US" b="0">
                  <a:solidFill>
                    <a:schemeClr val="tx1"/>
                  </a:solidFill>
                  <a:latin typeface="Times New Roman" pitchFamily="18" charset="0"/>
                </a:endParaRPr>
              </a:p>
            </p:txBody>
          </p:sp>
          <p:sp>
            <p:nvSpPr>
              <p:cNvPr id="254024" name="Rectangle 72"/>
              <p:cNvSpPr>
                <a:spLocks noChangeArrowheads="1"/>
              </p:cNvSpPr>
              <p:nvPr/>
            </p:nvSpPr>
            <p:spPr bwMode="auto">
              <a:xfrm>
                <a:off x="150" y="0"/>
                <a:ext cx="150" cy="1311"/>
              </a:xfrm>
              <a:prstGeom prst="rect">
                <a:avLst/>
              </a:prstGeom>
              <a:noFill/>
              <a:ln w="7">
                <a:solidFill>
                  <a:srgbClr val="A0A0A0"/>
                </a:solidFill>
                <a:miter lim="800000"/>
                <a:headEnd/>
                <a:tailEnd/>
              </a:ln>
              <a:effectLst/>
            </p:spPr>
            <p:txBody>
              <a:bodyPr/>
              <a:lstStyle/>
              <a:p>
                <a:endParaRPr lang="en-US"/>
              </a:p>
            </p:txBody>
          </p:sp>
        </p:grpSp>
        <p:grpSp>
          <p:nvGrpSpPr>
            <p:cNvPr id="5" name="Group 75"/>
            <p:cNvGrpSpPr>
              <a:grpSpLocks/>
            </p:cNvGrpSpPr>
            <p:nvPr/>
          </p:nvGrpSpPr>
          <p:grpSpPr bwMode="auto">
            <a:xfrm>
              <a:off x="4944" y="2177"/>
              <a:ext cx="574" cy="193"/>
              <a:chOff x="300" y="0"/>
              <a:chExt cx="1227" cy="1311"/>
            </a:xfrm>
          </p:grpSpPr>
          <p:sp>
            <p:nvSpPr>
              <p:cNvPr id="254012" name="Rectangle 60"/>
              <p:cNvSpPr>
                <a:spLocks noChangeArrowheads="1"/>
              </p:cNvSpPr>
              <p:nvPr/>
            </p:nvSpPr>
            <p:spPr bwMode="auto">
              <a:xfrm>
                <a:off x="306" y="6"/>
                <a:ext cx="1215"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Employee</a:t>
                </a:r>
              </a:p>
              <a:p>
                <a:pPr eaLnBrk="0" hangingPunct="0">
                  <a:spcBef>
                    <a:spcPct val="0"/>
                  </a:spcBef>
                </a:pPr>
                <a:endParaRPr lang="en-US" b="0">
                  <a:solidFill>
                    <a:schemeClr val="tx1"/>
                  </a:solidFill>
                  <a:latin typeface="Times New Roman" pitchFamily="18" charset="0"/>
                </a:endParaRPr>
              </a:p>
            </p:txBody>
          </p:sp>
          <p:sp>
            <p:nvSpPr>
              <p:cNvPr id="254026" name="Rectangle 74"/>
              <p:cNvSpPr>
                <a:spLocks noChangeArrowheads="1"/>
              </p:cNvSpPr>
              <p:nvPr/>
            </p:nvSpPr>
            <p:spPr bwMode="auto">
              <a:xfrm>
                <a:off x="300" y="0"/>
                <a:ext cx="1227" cy="1311"/>
              </a:xfrm>
              <a:prstGeom prst="rect">
                <a:avLst/>
              </a:prstGeom>
              <a:noFill/>
              <a:ln w="7">
                <a:solidFill>
                  <a:srgbClr val="A0A0A0"/>
                </a:solidFill>
                <a:miter lim="800000"/>
                <a:headEnd/>
                <a:tailEnd/>
              </a:ln>
              <a:effectLst/>
            </p:spPr>
            <p:txBody>
              <a:bodyPr/>
              <a:lstStyle/>
              <a:p>
                <a:endParaRPr lang="en-US"/>
              </a:p>
            </p:txBody>
          </p:sp>
        </p:grpSp>
        <p:grpSp>
          <p:nvGrpSpPr>
            <p:cNvPr id="6" name="Group 77"/>
            <p:cNvGrpSpPr>
              <a:grpSpLocks/>
            </p:cNvGrpSpPr>
            <p:nvPr/>
          </p:nvGrpSpPr>
          <p:grpSpPr bwMode="auto">
            <a:xfrm>
              <a:off x="3936" y="2370"/>
              <a:ext cx="588" cy="214"/>
              <a:chOff x="0" y="1323"/>
              <a:chExt cx="150" cy="736"/>
            </a:xfrm>
          </p:grpSpPr>
          <p:sp>
            <p:nvSpPr>
              <p:cNvPr id="254013" name="Rectangle 61"/>
              <p:cNvSpPr>
                <a:spLocks noChangeArrowheads="1"/>
              </p:cNvSpPr>
              <p:nvPr/>
            </p:nvSpPr>
            <p:spPr bwMode="auto">
              <a:xfrm>
                <a:off x="6" y="1329"/>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Jim</a:t>
                </a:r>
              </a:p>
              <a:p>
                <a:pPr eaLnBrk="0" hangingPunct="0">
                  <a:spcBef>
                    <a:spcPct val="0"/>
                  </a:spcBef>
                </a:pPr>
                <a:endParaRPr lang="en-US" b="0">
                  <a:solidFill>
                    <a:schemeClr val="tx1"/>
                  </a:solidFill>
                  <a:latin typeface="Times New Roman" pitchFamily="18" charset="0"/>
                </a:endParaRPr>
              </a:p>
            </p:txBody>
          </p:sp>
          <p:sp>
            <p:nvSpPr>
              <p:cNvPr id="254028" name="Rectangle 76"/>
              <p:cNvSpPr>
                <a:spLocks noChangeArrowheads="1"/>
              </p:cNvSpPr>
              <p:nvPr/>
            </p:nvSpPr>
            <p:spPr bwMode="auto">
              <a:xfrm>
                <a:off x="0" y="1323"/>
                <a:ext cx="150" cy="736"/>
              </a:xfrm>
              <a:prstGeom prst="rect">
                <a:avLst/>
              </a:prstGeom>
              <a:noFill/>
              <a:ln w="7">
                <a:solidFill>
                  <a:srgbClr val="A0A0A0"/>
                </a:solidFill>
                <a:miter lim="800000"/>
                <a:headEnd/>
                <a:tailEnd/>
              </a:ln>
              <a:effectLst/>
            </p:spPr>
            <p:txBody>
              <a:bodyPr/>
              <a:lstStyle/>
              <a:p>
                <a:endParaRPr lang="en-US"/>
              </a:p>
            </p:txBody>
          </p:sp>
        </p:grpSp>
        <p:grpSp>
          <p:nvGrpSpPr>
            <p:cNvPr id="7" name="Group 79"/>
            <p:cNvGrpSpPr>
              <a:grpSpLocks/>
            </p:cNvGrpSpPr>
            <p:nvPr/>
          </p:nvGrpSpPr>
          <p:grpSpPr bwMode="auto">
            <a:xfrm>
              <a:off x="4525" y="2370"/>
              <a:ext cx="419" cy="214"/>
              <a:chOff x="150" y="1323"/>
              <a:chExt cx="150" cy="736"/>
            </a:xfrm>
          </p:grpSpPr>
          <p:sp>
            <p:nvSpPr>
              <p:cNvPr id="254014" name="Rectangle 62"/>
              <p:cNvSpPr>
                <a:spLocks noChangeArrowheads="1"/>
              </p:cNvSpPr>
              <p:nvPr/>
            </p:nvSpPr>
            <p:spPr bwMode="auto">
              <a:xfrm>
                <a:off x="156" y="1329"/>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Beth</a:t>
                </a:r>
              </a:p>
              <a:p>
                <a:pPr eaLnBrk="0" hangingPunct="0">
                  <a:spcBef>
                    <a:spcPct val="0"/>
                  </a:spcBef>
                </a:pPr>
                <a:endParaRPr lang="en-US" b="0">
                  <a:solidFill>
                    <a:schemeClr val="tx1"/>
                  </a:solidFill>
                  <a:latin typeface="Times New Roman" pitchFamily="18" charset="0"/>
                </a:endParaRPr>
              </a:p>
            </p:txBody>
          </p:sp>
          <p:sp>
            <p:nvSpPr>
              <p:cNvPr id="254030" name="Rectangle 78"/>
              <p:cNvSpPr>
                <a:spLocks noChangeArrowheads="1"/>
              </p:cNvSpPr>
              <p:nvPr/>
            </p:nvSpPr>
            <p:spPr bwMode="auto">
              <a:xfrm>
                <a:off x="150" y="1323"/>
                <a:ext cx="150" cy="736"/>
              </a:xfrm>
              <a:prstGeom prst="rect">
                <a:avLst/>
              </a:prstGeom>
              <a:noFill/>
              <a:ln w="7">
                <a:solidFill>
                  <a:srgbClr val="A0A0A0"/>
                </a:solidFill>
                <a:miter lim="800000"/>
                <a:headEnd/>
                <a:tailEnd/>
              </a:ln>
              <a:effectLst/>
            </p:spPr>
            <p:txBody>
              <a:bodyPr/>
              <a:lstStyle/>
              <a:p>
                <a:endParaRPr lang="en-US"/>
              </a:p>
            </p:txBody>
          </p:sp>
        </p:grpSp>
        <p:grpSp>
          <p:nvGrpSpPr>
            <p:cNvPr id="8" name="Group 81"/>
            <p:cNvGrpSpPr>
              <a:grpSpLocks/>
            </p:cNvGrpSpPr>
            <p:nvPr/>
          </p:nvGrpSpPr>
          <p:grpSpPr bwMode="auto">
            <a:xfrm>
              <a:off x="4944" y="2370"/>
              <a:ext cx="574" cy="214"/>
              <a:chOff x="300" y="1323"/>
              <a:chExt cx="1227" cy="736"/>
            </a:xfrm>
          </p:grpSpPr>
          <p:sp>
            <p:nvSpPr>
              <p:cNvPr id="254015" name="Rectangle 63"/>
              <p:cNvSpPr>
                <a:spLocks noChangeArrowheads="1"/>
              </p:cNvSpPr>
              <p:nvPr/>
            </p:nvSpPr>
            <p:spPr bwMode="auto">
              <a:xfrm>
                <a:off x="306" y="1329"/>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Alice</a:t>
                </a:r>
              </a:p>
              <a:p>
                <a:pPr eaLnBrk="0" hangingPunct="0">
                  <a:spcBef>
                    <a:spcPct val="0"/>
                  </a:spcBef>
                </a:pPr>
                <a:endParaRPr lang="en-US" b="0">
                  <a:solidFill>
                    <a:schemeClr val="tx1"/>
                  </a:solidFill>
                  <a:latin typeface="Times New Roman" pitchFamily="18" charset="0"/>
                </a:endParaRPr>
              </a:p>
            </p:txBody>
          </p:sp>
          <p:sp>
            <p:nvSpPr>
              <p:cNvPr id="254032" name="Rectangle 80"/>
              <p:cNvSpPr>
                <a:spLocks noChangeArrowheads="1"/>
              </p:cNvSpPr>
              <p:nvPr/>
            </p:nvSpPr>
            <p:spPr bwMode="auto">
              <a:xfrm>
                <a:off x="300" y="1323"/>
                <a:ext cx="1227" cy="736"/>
              </a:xfrm>
              <a:prstGeom prst="rect">
                <a:avLst/>
              </a:prstGeom>
              <a:noFill/>
              <a:ln w="7">
                <a:solidFill>
                  <a:srgbClr val="A0A0A0"/>
                </a:solidFill>
                <a:miter lim="800000"/>
                <a:headEnd/>
                <a:tailEnd/>
              </a:ln>
              <a:effectLst/>
            </p:spPr>
            <p:txBody>
              <a:bodyPr/>
              <a:lstStyle/>
              <a:p>
                <a:endParaRPr lang="en-US"/>
              </a:p>
            </p:txBody>
          </p:sp>
        </p:grpSp>
        <p:grpSp>
          <p:nvGrpSpPr>
            <p:cNvPr id="9" name="Group 83"/>
            <p:cNvGrpSpPr>
              <a:grpSpLocks/>
            </p:cNvGrpSpPr>
            <p:nvPr/>
          </p:nvGrpSpPr>
          <p:grpSpPr bwMode="auto">
            <a:xfrm>
              <a:off x="3936" y="2584"/>
              <a:ext cx="588" cy="186"/>
              <a:chOff x="0" y="2071"/>
              <a:chExt cx="150" cy="736"/>
            </a:xfrm>
          </p:grpSpPr>
          <p:sp>
            <p:nvSpPr>
              <p:cNvPr id="254016" name="Rectangle 64"/>
              <p:cNvSpPr>
                <a:spLocks noChangeArrowheads="1"/>
              </p:cNvSpPr>
              <p:nvPr/>
            </p:nvSpPr>
            <p:spPr bwMode="auto">
              <a:xfrm>
                <a:off x="6" y="2077"/>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Mary</a:t>
                </a:r>
              </a:p>
              <a:p>
                <a:pPr eaLnBrk="0" hangingPunct="0">
                  <a:spcBef>
                    <a:spcPct val="0"/>
                  </a:spcBef>
                </a:pPr>
                <a:endParaRPr lang="en-US" b="0">
                  <a:solidFill>
                    <a:schemeClr val="tx1"/>
                  </a:solidFill>
                  <a:latin typeface="Times New Roman" pitchFamily="18" charset="0"/>
                </a:endParaRPr>
              </a:p>
            </p:txBody>
          </p:sp>
          <p:sp>
            <p:nvSpPr>
              <p:cNvPr id="254034" name="Rectangle 82"/>
              <p:cNvSpPr>
                <a:spLocks noChangeArrowheads="1"/>
              </p:cNvSpPr>
              <p:nvPr/>
            </p:nvSpPr>
            <p:spPr bwMode="auto">
              <a:xfrm>
                <a:off x="0" y="2071"/>
                <a:ext cx="150" cy="736"/>
              </a:xfrm>
              <a:prstGeom prst="rect">
                <a:avLst/>
              </a:prstGeom>
              <a:noFill/>
              <a:ln w="7">
                <a:solidFill>
                  <a:srgbClr val="A0A0A0"/>
                </a:solidFill>
                <a:miter lim="800000"/>
                <a:headEnd/>
                <a:tailEnd/>
              </a:ln>
              <a:effectLst/>
            </p:spPr>
            <p:txBody>
              <a:bodyPr/>
              <a:lstStyle/>
              <a:p>
                <a:endParaRPr lang="en-US"/>
              </a:p>
            </p:txBody>
          </p:sp>
        </p:grpSp>
        <p:grpSp>
          <p:nvGrpSpPr>
            <p:cNvPr id="10" name="Group 85"/>
            <p:cNvGrpSpPr>
              <a:grpSpLocks/>
            </p:cNvGrpSpPr>
            <p:nvPr/>
          </p:nvGrpSpPr>
          <p:grpSpPr bwMode="auto">
            <a:xfrm>
              <a:off x="4525" y="2584"/>
              <a:ext cx="419" cy="186"/>
              <a:chOff x="150" y="2071"/>
              <a:chExt cx="150" cy="736"/>
            </a:xfrm>
          </p:grpSpPr>
          <p:sp>
            <p:nvSpPr>
              <p:cNvPr id="254017" name="Rectangle 65"/>
              <p:cNvSpPr>
                <a:spLocks noChangeArrowheads="1"/>
              </p:cNvSpPr>
              <p:nvPr/>
            </p:nvSpPr>
            <p:spPr bwMode="auto">
              <a:xfrm>
                <a:off x="156" y="2077"/>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Bob</a:t>
                </a:r>
              </a:p>
              <a:p>
                <a:pPr eaLnBrk="0" hangingPunct="0">
                  <a:spcBef>
                    <a:spcPct val="0"/>
                  </a:spcBef>
                </a:pPr>
                <a:endParaRPr lang="en-US" b="0">
                  <a:solidFill>
                    <a:schemeClr val="tx1"/>
                  </a:solidFill>
                  <a:latin typeface="Times New Roman" pitchFamily="18" charset="0"/>
                </a:endParaRPr>
              </a:p>
            </p:txBody>
          </p:sp>
          <p:sp>
            <p:nvSpPr>
              <p:cNvPr id="254036" name="Rectangle 84"/>
              <p:cNvSpPr>
                <a:spLocks noChangeArrowheads="1"/>
              </p:cNvSpPr>
              <p:nvPr/>
            </p:nvSpPr>
            <p:spPr bwMode="auto">
              <a:xfrm>
                <a:off x="150" y="2071"/>
                <a:ext cx="150" cy="736"/>
              </a:xfrm>
              <a:prstGeom prst="rect">
                <a:avLst/>
              </a:prstGeom>
              <a:noFill/>
              <a:ln w="7">
                <a:solidFill>
                  <a:srgbClr val="A0A0A0"/>
                </a:solidFill>
                <a:miter lim="800000"/>
                <a:headEnd/>
                <a:tailEnd/>
              </a:ln>
              <a:effectLst/>
            </p:spPr>
            <p:txBody>
              <a:bodyPr/>
              <a:lstStyle/>
              <a:p>
                <a:endParaRPr lang="en-US"/>
              </a:p>
            </p:txBody>
          </p:sp>
        </p:grpSp>
        <p:grpSp>
          <p:nvGrpSpPr>
            <p:cNvPr id="11" name="Group 87"/>
            <p:cNvGrpSpPr>
              <a:grpSpLocks/>
            </p:cNvGrpSpPr>
            <p:nvPr/>
          </p:nvGrpSpPr>
          <p:grpSpPr bwMode="auto">
            <a:xfrm>
              <a:off x="4944" y="2584"/>
              <a:ext cx="574" cy="186"/>
              <a:chOff x="300" y="2071"/>
              <a:chExt cx="1227" cy="736"/>
            </a:xfrm>
          </p:grpSpPr>
          <p:sp>
            <p:nvSpPr>
              <p:cNvPr id="254018" name="Rectangle 66"/>
              <p:cNvSpPr>
                <a:spLocks noChangeArrowheads="1"/>
              </p:cNvSpPr>
              <p:nvPr/>
            </p:nvSpPr>
            <p:spPr bwMode="auto">
              <a:xfrm>
                <a:off x="306" y="2077"/>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Jane</a:t>
                </a:r>
              </a:p>
              <a:p>
                <a:pPr eaLnBrk="0" hangingPunct="0">
                  <a:spcBef>
                    <a:spcPct val="0"/>
                  </a:spcBef>
                </a:pPr>
                <a:endParaRPr lang="en-US" b="0">
                  <a:solidFill>
                    <a:schemeClr val="tx1"/>
                  </a:solidFill>
                  <a:latin typeface="Times New Roman" pitchFamily="18" charset="0"/>
                </a:endParaRPr>
              </a:p>
            </p:txBody>
          </p:sp>
          <p:sp>
            <p:nvSpPr>
              <p:cNvPr id="254038" name="Rectangle 86"/>
              <p:cNvSpPr>
                <a:spLocks noChangeArrowheads="1"/>
              </p:cNvSpPr>
              <p:nvPr/>
            </p:nvSpPr>
            <p:spPr bwMode="auto">
              <a:xfrm>
                <a:off x="300" y="2071"/>
                <a:ext cx="1227" cy="736"/>
              </a:xfrm>
              <a:prstGeom prst="rect">
                <a:avLst/>
              </a:prstGeom>
              <a:noFill/>
              <a:ln w="7">
                <a:solidFill>
                  <a:srgbClr val="A0A0A0"/>
                </a:solidFill>
                <a:miter lim="800000"/>
                <a:headEnd/>
                <a:tailEnd/>
              </a:ln>
              <a:effectLst/>
            </p:spPr>
            <p:txBody>
              <a:bodyPr/>
              <a:lstStyle/>
              <a:p>
                <a:endParaRPr lang="en-US"/>
              </a:p>
            </p:txBody>
          </p:sp>
        </p:grpSp>
        <p:grpSp>
          <p:nvGrpSpPr>
            <p:cNvPr id="12" name="Group 89"/>
            <p:cNvGrpSpPr>
              <a:grpSpLocks/>
            </p:cNvGrpSpPr>
            <p:nvPr/>
          </p:nvGrpSpPr>
          <p:grpSpPr bwMode="auto">
            <a:xfrm>
              <a:off x="3936" y="2770"/>
              <a:ext cx="588" cy="206"/>
              <a:chOff x="0" y="2819"/>
              <a:chExt cx="150" cy="736"/>
            </a:xfrm>
          </p:grpSpPr>
          <p:sp>
            <p:nvSpPr>
              <p:cNvPr id="254019" name="Rectangle 67"/>
              <p:cNvSpPr>
                <a:spLocks noChangeArrowheads="1"/>
              </p:cNvSpPr>
              <p:nvPr/>
            </p:nvSpPr>
            <p:spPr bwMode="auto">
              <a:xfrm>
                <a:off x="6" y="2825"/>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Mary</a:t>
                </a:r>
              </a:p>
              <a:p>
                <a:pPr eaLnBrk="0" hangingPunct="0">
                  <a:spcBef>
                    <a:spcPct val="0"/>
                  </a:spcBef>
                </a:pPr>
                <a:endParaRPr lang="en-US" b="0">
                  <a:solidFill>
                    <a:schemeClr val="tx1"/>
                  </a:solidFill>
                  <a:latin typeface="Times New Roman" pitchFamily="18" charset="0"/>
                </a:endParaRPr>
              </a:p>
            </p:txBody>
          </p:sp>
          <p:sp>
            <p:nvSpPr>
              <p:cNvPr id="254040" name="Rectangle 88"/>
              <p:cNvSpPr>
                <a:spLocks noChangeArrowheads="1"/>
              </p:cNvSpPr>
              <p:nvPr/>
            </p:nvSpPr>
            <p:spPr bwMode="auto">
              <a:xfrm>
                <a:off x="0" y="2819"/>
                <a:ext cx="150" cy="736"/>
              </a:xfrm>
              <a:prstGeom prst="rect">
                <a:avLst/>
              </a:prstGeom>
              <a:noFill/>
              <a:ln w="7">
                <a:solidFill>
                  <a:srgbClr val="A0A0A0"/>
                </a:solidFill>
                <a:miter lim="800000"/>
                <a:headEnd/>
                <a:tailEnd/>
              </a:ln>
              <a:effectLst/>
            </p:spPr>
            <p:txBody>
              <a:bodyPr/>
              <a:lstStyle/>
              <a:p>
                <a:endParaRPr lang="en-US"/>
              </a:p>
            </p:txBody>
          </p:sp>
        </p:grpSp>
        <p:grpSp>
          <p:nvGrpSpPr>
            <p:cNvPr id="13" name="Group 91"/>
            <p:cNvGrpSpPr>
              <a:grpSpLocks/>
            </p:cNvGrpSpPr>
            <p:nvPr/>
          </p:nvGrpSpPr>
          <p:grpSpPr bwMode="auto">
            <a:xfrm>
              <a:off x="4525" y="2770"/>
              <a:ext cx="419" cy="206"/>
              <a:chOff x="150" y="2819"/>
              <a:chExt cx="150" cy="736"/>
            </a:xfrm>
          </p:grpSpPr>
          <p:sp>
            <p:nvSpPr>
              <p:cNvPr id="254020" name="Rectangle 68"/>
              <p:cNvSpPr>
                <a:spLocks noChangeArrowheads="1"/>
              </p:cNvSpPr>
              <p:nvPr/>
            </p:nvSpPr>
            <p:spPr bwMode="auto">
              <a:xfrm>
                <a:off x="156" y="2825"/>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NULL</a:t>
                </a:r>
              </a:p>
              <a:p>
                <a:pPr eaLnBrk="0" hangingPunct="0">
                  <a:spcBef>
                    <a:spcPct val="0"/>
                  </a:spcBef>
                </a:pPr>
                <a:endParaRPr lang="en-US" b="0">
                  <a:solidFill>
                    <a:schemeClr val="tx1"/>
                  </a:solidFill>
                  <a:latin typeface="Times New Roman" pitchFamily="18" charset="0"/>
                </a:endParaRPr>
              </a:p>
            </p:txBody>
          </p:sp>
          <p:sp>
            <p:nvSpPr>
              <p:cNvPr id="254042" name="Rectangle 90"/>
              <p:cNvSpPr>
                <a:spLocks noChangeArrowheads="1"/>
              </p:cNvSpPr>
              <p:nvPr/>
            </p:nvSpPr>
            <p:spPr bwMode="auto">
              <a:xfrm>
                <a:off x="150" y="2819"/>
                <a:ext cx="150" cy="736"/>
              </a:xfrm>
              <a:prstGeom prst="rect">
                <a:avLst/>
              </a:prstGeom>
              <a:noFill/>
              <a:ln w="7">
                <a:solidFill>
                  <a:srgbClr val="A0A0A0"/>
                </a:solidFill>
                <a:miter lim="800000"/>
                <a:headEnd/>
                <a:tailEnd/>
              </a:ln>
              <a:effectLst/>
            </p:spPr>
            <p:txBody>
              <a:bodyPr/>
              <a:lstStyle/>
              <a:p>
                <a:endParaRPr lang="en-US"/>
              </a:p>
            </p:txBody>
          </p:sp>
        </p:grpSp>
        <p:grpSp>
          <p:nvGrpSpPr>
            <p:cNvPr id="14" name="Group 93"/>
            <p:cNvGrpSpPr>
              <a:grpSpLocks/>
            </p:cNvGrpSpPr>
            <p:nvPr/>
          </p:nvGrpSpPr>
          <p:grpSpPr bwMode="auto">
            <a:xfrm>
              <a:off x="4944" y="2770"/>
              <a:ext cx="574" cy="206"/>
              <a:chOff x="300" y="2819"/>
              <a:chExt cx="1227" cy="736"/>
            </a:xfrm>
          </p:grpSpPr>
          <p:sp>
            <p:nvSpPr>
              <p:cNvPr id="254021" name="Rectangle 69"/>
              <p:cNvSpPr>
                <a:spLocks noChangeArrowheads="1"/>
              </p:cNvSpPr>
              <p:nvPr/>
            </p:nvSpPr>
            <p:spPr bwMode="auto">
              <a:xfrm>
                <a:off x="306" y="2825"/>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Adam</a:t>
                </a:r>
              </a:p>
              <a:p>
                <a:pPr eaLnBrk="0" hangingPunct="0">
                  <a:spcBef>
                    <a:spcPct val="0"/>
                  </a:spcBef>
                </a:pPr>
                <a:endParaRPr lang="en-US" b="0">
                  <a:solidFill>
                    <a:schemeClr val="tx1"/>
                  </a:solidFill>
                  <a:latin typeface="Times New Roman" pitchFamily="18" charset="0"/>
                </a:endParaRPr>
              </a:p>
            </p:txBody>
          </p:sp>
          <p:sp>
            <p:nvSpPr>
              <p:cNvPr id="254044" name="Rectangle 92"/>
              <p:cNvSpPr>
                <a:spLocks noChangeArrowheads="1"/>
              </p:cNvSpPr>
              <p:nvPr/>
            </p:nvSpPr>
            <p:spPr bwMode="auto">
              <a:xfrm>
                <a:off x="300" y="2819"/>
                <a:ext cx="1227" cy="736"/>
              </a:xfrm>
              <a:prstGeom prst="rect">
                <a:avLst/>
              </a:prstGeom>
              <a:noFill/>
              <a:ln w="7">
                <a:solidFill>
                  <a:srgbClr val="A0A0A0"/>
                </a:solidFill>
                <a:miter lim="800000"/>
                <a:headEnd/>
                <a:tailEnd/>
              </a:ln>
              <a:effectLst/>
            </p:spPr>
            <p:txBody>
              <a:bodyPr/>
              <a:lstStyle/>
              <a:p>
                <a:endParaRPr lang="en-US"/>
              </a:p>
            </p:txBody>
          </p:sp>
        </p:grpSp>
      </p:grpSp>
      <p:grpSp>
        <p:nvGrpSpPr>
          <p:cNvPr id="15" name="Group 155"/>
          <p:cNvGrpSpPr>
            <a:grpSpLocks/>
          </p:cNvGrpSpPr>
          <p:nvPr/>
        </p:nvGrpSpPr>
        <p:grpSpPr bwMode="auto">
          <a:xfrm>
            <a:off x="5935663" y="4724400"/>
            <a:ext cx="2976562" cy="1752600"/>
            <a:chOff x="3739" y="1920"/>
            <a:chExt cx="1875" cy="1104"/>
          </a:xfrm>
        </p:grpSpPr>
        <p:grpSp>
          <p:nvGrpSpPr>
            <p:cNvPr id="16" name="Group 117"/>
            <p:cNvGrpSpPr>
              <a:grpSpLocks/>
            </p:cNvGrpSpPr>
            <p:nvPr/>
          </p:nvGrpSpPr>
          <p:grpSpPr bwMode="auto">
            <a:xfrm>
              <a:off x="3739" y="1920"/>
              <a:ext cx="627" cy="191"/>
              <a:chOff x="0" y="0"/>
              <a:chExt cx="627" cy="403"/>
            </a:xfrm>
          </p:grpSpPr>
          <p:sp>
            <p:nvSpPr>
              <p:cNvPr id="254050" name="Rectangle 98"/>
              <p:cNvSpPr>
                <a:spLocks noChangeArrowheads="1"/>
              </p:cNvSpPr>
              <p:nvPr/>
            </p:nvSpPr>
            <p:spPr bwMode="auto">
              <a:xfrm>
                <a:off x="43" y="0"/>
                <a:ext cx="541"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Employee</a:t>
                </a:r>
              </a:p>
              <a:p>
                <a:pPr algn="just" eaLnBrk="0" hangingPunct="0">
                  <a:spcBef>
                    <a:spcPct val="0"/>
                  </a:spcBef>
                </a:pPr>
                <a:endParaRPr lang="en-US" b="0">
                  <a:solidFill>
                    <a:schemeClr val="tx1"/>
                  </a:solidFill>
                  <a:latin typeface="Times New Roman" pitchFamily="18" charset="0"/>
                </a:endParaRPr>
              </a:p>
            </p:txBody>
          </p:sp>
          <p:sp>
            <p:nvSpPr>
              <p:cNvPr id="254068" name="Rectangle 116"/>
              <p:cNvSpPr>
                <a:spLocks noChangeArrowheads="1"/>
              </p:cNvSpPr>
              <p:nvPr/>
            </p:nvSpPr>
            <p:spPr bwMode="auto">
              <a:xfrm>
                <a:off x="0" y="0"/>
                <a:ext cx="627" cy="403"/>
              </a:xfrm>
              <a:prstGeom prst="rect">
                <a:avLst/>
              </a:prstGeom>
              <a:noFill/>
              <a:ln w="7">
                <a:solidFill>
                  <a:srgbClr val="A0A0A0"/>
                </a:solidFill>
                <a:miter lim="800000"/>
                <a:headEnd/>
                <a:tailEnd/>
              </a:ln>
              <a:effectLst/>
            </p:spPr>
            <p:txBody>
              <a:bodyPr/>
              <a:lstStyle/>
              <a:p>
                <a:endParaRPr lang="en-US"/>
              </a:p>
            </p:txBody>
          </p:sp>
        </p:grpSp>
        <p:grpSp>
          <p:nvGrpSpPr>
            <p:cNvPr id="17" name="Group 119"/>
            <p:cNvGrpSpPr>
              <a:grpSpLocks/>
            </p:cNvGrpSpPr>
            <p:nvPr/>
          </p:nvGrpSpPr>
          <p:grpSpPr bwMode="auto">
            <a:xfrm>
              <a:off x="4366" y="1920"/>
              <a:ext cx="622" cy="191"/>
              <a:chOff x="627" y="0"/>
              <a:chExt cx="622" cy="403"/>
            </a:xfrm>
          </p:grpSpPr>
          <p:sp>
            <p:nvSpPr>
              <p:cNvPr id="254051" name="Rectangle 99"/>
              <p:cNvSpPr>
                <a:spLocks noChangeArrowheads="1"/>
              </p:cNvSpPr>
              <p:nvPr/>
            </p:nvSpPr>
            <p:spPr bwMode="auto">
              <a:xfrm>
                <a:off x="670" y="0"/>
                <a:ext cx="536"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Skill</a:t>
                </a:r>
              </a:p>
              <a:p>
                <a:pPr algn="just" eaLnBrk="0" hangingPunct="0">
                  <a:spcBef>
                    <a:spcPct val="0"/>
                  </a:spcBef>
                </a:pPr>
                <a:endParaRPr lang="en-US" b="0">
                  <a:solidFill>
                    <a:schemeClr val="tx1"/>
                  </a:solidFill>
                  <a:latin typeface="Times New Roman" pitchFamily="18" charset="0"/>
                </a:endParaRPr>
              </a:p>
            </p:txBody>
          </p:sp>
          <p:sp>
            <p:nvSpPr>
              <p:cNvPr id="254070" name="Rectangle 118"/>
              <p:cNvSpPr>
                <a:spLocks noChangeArrowheads="1"/>
              </p:cNvSpPr>
              <p:nvPr/>
            </p:nvSpPr>
            <p:spPr bwMode="auto">
              <a:xfrm>
                <a:off x="627" y="0"/>
                <a:ext cx="622" cy="403"/>
              </a:xfrm>
              <a:prstGeom prst="rect">
                <a:avLst/>
              </a:prstGeom>
              <a:noFill/>
              <a:ln w="7">
                <a:solidFill>
                  <a:srgbClr val="A0A0A0"/>
                </a:solidFill>
                <a:miter lim="800000"/>
                <a:headEnd/>
                <a:tailEnd/>
              </a:ln>
              <a:effectLst/>
            </p:spPr>
            <p:txBody>
              <a:bodyPr/>
              <a:lstStyle/>
              <a:p>
                <a:endParaRPr lang="en-US"/>
              </a:p>
            </p:txBody>
          </p:sp>
        </p:grpSp>
        <p:grpSp>
          <p:nvGrpSpPr>
            <p:cNvPr id="18" name="Group 121"/>
            <p:cNvGrpSpPr>
              <a:grpSpLocks/>
            </p:cNvGrpSpPr>
            <p:nvPr/>
          </p:nvGrpSpPr>
          <p:grpSpPr bwMode="auto">
            <a:xfrm>
              <a:off x="4988" y="1920"/>
              <a:ext cx="626" cy="191"/>
              <a:chOff x="1249" y="0"/>
              <a:chExt cx="626" cy="403"/>
            </a:xfrm>
          </p:grpSpPr>
          <p:sp>
            <p:nvSpPr>
              <p:cNvPr id="254052" name="Rectangle 100"/>
              <p:cNvSpPr>
                <a:spLocks noChangeArrowheads="1"/>
              </p:cNvSpPr>
              <p:nvPr/>
            </p:nvSpPr>
            <p:spPr bwMode="auto">
              <a:xfrm>
                <a:off x="1292" y="0"/>
                <a:ext cx="540"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Language</a:t>
                </a:r>
              </a:p>
              <a:p>
                <a:pPr algn="just" eaLnBrk="0" hangingPunct="0">
                  <a:spcBef>
                    <a:spcPct val="0"/>
                  </a:spcBef>
                </a:pPr>
                <a:endParaRPr lang="en-US" b="0">
                  <a:solidFill>
                    <a:schemeClr val="tx1"/>
                  </a:solidFill>
                  <a:latin typeface="Times New Roman" pitchFamily="18" charset="0"/>
                </a:endParaRPr>
              </a:p>
            </p:txBody>
          </p:sp>
          <p:sp>
            <p:nvSpPr>
              <p:cNvPr id="254072" name="Rectangle 120"/>
              <p:cNvSpPr>
                <a:spLocks noChangeArrowheads="1"/>
              </p:cNvSpPr>
              <p:nvPr/>
            </p:nvSpPr>
            <p:spPr bwMode="auto">
              <a:xfrm>
                <a:off x="1249" y="0"/>
                <a:ext cx="626" cy="403"/>
              </a:xfrm>
              <a:prstGeom prst="rect">
                <a:avLst/>
              </a:prstGeom>
              <a:noFill/>
              <a:ln w="7">
                <a:solidFill>
                  <a:srgbClr val="A0A0A0"/>
                </a:solidFill>
                <a:miter lim="800000"/>
                <a:headEnd/>
                <a:tailEnd/>
              </a:ln>
              <a:effectLst/>
            </p:spPr>
            <p:txBody>
              <a:bodyPr/>
              <a:lstStyle/>
              <a:p>
                <a:endParaRPr lang="en-US"/>
              </a:p>
            </p:txBody>
          </p:sp>
        </p:grpSp>
        <p:grpSp>
          <p:nvGrpSpPr>
            <p:cNvPr id="19" name="Group 123"/>
            <p:cNvGrpSpPr>
              <a:grpSpLocks/>
            </p:cNvGrpSpPr>
            <p:nvPr/>
          </p:nvGrpSpPr>
          <p:grpSpPr bwMode="auto">
            <a:xfrm>
              <a:off x="3739" y="2111"/>
              <a:ext cx="627" cy="193"/>
              <a:chOff x="0" y="403"/>
              <a:chExt cx="627" cy="403"/>
            </a:xfrm>
          </p:grpSpPr>
          <p:sp>
            <p:nvSpPr>
              <p:cNvPr id="254053" name="Rectangle 101"/>
              <p:cNvSpPr>
                <a:spLocks noChangeArrowheads="1"/>
              </p:cNvSpPr>
              <p:nvPr/>
            </p:nvSpPr>
            <p:spPr bwMode="auto">
              <a:xfrm>
                <a:off x="43" y="403"/>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1234</a:t>
                </a:r>
              </a:p>
              <a:p>
                <a:pPr algn="just" eaLnBrk="0" hangingPunct="0">
                  <a:spcBef>
                    <a:spcPct val="0"/>
                  </a:spcBef>
                </a:pPr>
                <a:endParaRPr lang="en-US" b="0">
                  <a:solidFill>
                    <a:schemeClr val="tx1"/>
                  </a:solidFill>
                  <a:latin typeface="Times New Roman" pitchFamily="18" charset="0"/>
                </a:endParaRPr>
              </a:p>
            </p:txBody>
          </p:sp>
          <p:sp>
            <p:nvSpPr>
              <p:cNvPr id="254074" name="Rectangle 122"/>
              <p:cNvSpPr>
                <a:spLocks noChangeArrowheads="1"/>
              </p:cNvSpPr>
              <p:nvPr/>
            </p:nvSpPr>
            <p:spPr bwMode="auto">
              <a:xfrm>
                <a:off x="0" y="403"/>
                <a:ext cx="627" cy="403"/>
              </a:xfrm>
              <a:prstGeom prst="rect">
                <a:avLst/>
              </a:prstGeom>
              <a:noFill/>
              <a:ln w="7">
                <a:solidFill>
                  <a:srgbClr val="A0A0A0"/>
                </a:solidFill>
                <a:miter lim="800000"/>
                <a:headEnd/>
                <a:tailEnd/>
              </a:ln>
              <a:effectLst/>
            </p:spPr>
            <p:txBody>
              <a:bodyPr/>
              <a:lstStyle/>
              <a:p>
                <a:endParaRPr lang="en-US"/>
              </a:p>
            </p:txBody>
          </p:sp>
        </p:grpSp>
        <p:grpSp>
          <p:nvGrpSpPr>
            <p:cNvPr id="20" name="Group 125"/>
            <p:cNvGrpSpPr>
              <a:grpSpLocks/>
            </p:cNvGrpSpPr>
            <p:nvPr/>
          </p:nvGrpSpPr>
          <p:grpSpPr bwMode="auto">
            <a:xfrm>
              <a:off x="4366" y="2111"/>
              <a:ext cx="622" cy="193"/>
              <a:chOff x="627" y="403"/>
              <a:chExt cx="622" cy="403"/>
            </a:xfrm>
          </p:grpSpPr>
          <p:sp>
            <p:nvSpPr>
              <p:cNvPr id="254054" name="Rectangle 102"/>
              <p:cNvSpPr>
                <a:spLocks noChangeArrowheads="1"/>
              </p:cNvSpPr>
              <p:nvPr/>
            </p:nvSpPr>
            <p:spPr bwMode="auto">
              <a:xfrm>
                <a:off x="670" y="403"/>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4076" name="Rectangle 124"/>
              <p:cNvSpPr>
                <a:spLocks noChangeArrowheads="1"/>
              </p:cNvSpPr>
              <p:nvPr/>
            </p:nvSpPr>
            <p:spPr bwMode="auto">
              <a:xfrm>
                <a:off x="627" y="403"/>
                <a:ext cx="622" cy="403"/>
              </a:xfrm>
              <a:prstGeom prst="rect">
                <a:avLst/>
              </a:prstGeom>
              <a:noFill/>
              <a:ln w="7">
                <a:solidFill>
                  <a:srgbClr val="A0A0A0"/>
                </a:solidFill>
                <a:miter lim="800000"/>
                <a:headEnd/>
                <a:tailEnd/>
              </a:ln>
              <a:effectLst/>
            </p:spPr>
            <p:txBody>
              <a:bodyPr/>
              <a:lstStyle/>
              <a:p>
                <a:endParaRPr lang="en-US"/>
              </a:p>
            </p:txBody>
          </p:sp>
        </p:grpSp>
        <p:grpSp>
          <p:nvGrpSpPr>
            <p:cNvPr id="21" name="Group 127"/>
            <p:cNvGrpSpPr>
              <a:grpSpLocks/>
            </p:cNvGrpSpPr>
            <p:nvPr/>
          </p:nvGrpSpPr>
          <p:grpSpPr bwMode="auto">
            <a:xfrm>
              <a:off x="4988" y="2111"/>
              <a:ext cx="626" cy="193"/>
              <a:chOff x="1249" y="403"/>
              <a:chExt cx="626" cy="403"/>
            </a:xfrm>
          </p:grpSpPr>
          <p:sp>
            <p:nvSpPr>
              <p:cNvPr id="254055" name="Rectangle 103"/>
              <p:cNvSpPr>
                <a:spLocks noChangeArrowheads="1"/>
              </p:cNvSpPr>
              <p:nvPr/>
            </p:nvSpPr>
            <p:spPr bwMode="auto">
              <a:xfrm>
                <a:off x="1292" y="403"/>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French</a:t>
                </a:r>
              </a:p>
              <a:p>
                <a:pPr algn="just" eaLnBrk="0" hangingPunct="0">
                  <a:spcBef>
                    <a:spcPct val="0"/>
                  </a:spcBef>
                </a:pPr>
                <a:endParaRPr lang="en-US" b="0">
                  <a:solidFill>
                    <a:schemeClr val="tx1"/>
                  </a:solidFill>
                  <a:latin typeface="Times New Roman" pitchFamily="18" charset="0"/>
                </a:endParaRPr>
              </a:p>
            </p:txBody>
          </p:sp>
          <p:sp>
            <p:nvSpPr>
              <p:cNvPr id="254078" name="Rectangle 126"/>
              <p:cNvSpPr>
                <a:spLocks noChangeArrowheads="1"/>
              </p:cNvSpPr>
              <p:nvPr/>
            </p:nvSpPr>
            <p:spPr bwMode="auto">
              <a:xfrm>
                <a:off x="1249" y="403"/>
                <a:ext cx="626" cy="403"/>
              </a:xfrm>
              <a:prstGeom prst="rect">
                <a:avLst/>
              </a:prstGeom>
              <a:noFill/>
              <a:ln w="7">
                <a:solidFill>
                  <a:srgbClr val="A0A0A0"/>
                </a:solidFill>
                <a:miter lim="800000"/>
                <a:headEnd/>
                <a:tailEnd/>
              </a:ln>
              <a:effectLst/>
            </p:spPr>
            <p:txBody>
              <a:bodyPr/>
              <a:lstStyle/>
              <a:p>
                <a:endParaRPr lang="en-US"/>
              </a:p>
            </p:txBody>
          </p:sp>
        </p:grpSp>
        <p:grpSp>
          <p:nvGrpSpPr>
            <p:cNvPr id="22" name="Group 129"/>
            <p:cNvGrpSpPr>
              <a:grpSpLocks/>
            </p:cNvGrpSpPr>
            <p:nvPr/>
          </p:nvGrpSpPr>
          <p:grpSpPr bwMode="auto">
            <a:xfrm>
              <a:off x="3739" y="2304"/>
              <a:ext cx="627" cy="181"/>
              <a:chOff x="0" y="806"/>
              <a:chExt cx="627" cy="403"/>
            </a:xfrm>
          </p:grpSpPr>
          <p:sp>
            <p:nvSpPr>
              <p:cNvPr id="254056" name="Rectangle 104"/>
              <p:cNvSpPr>
                <a:spLocks noChangeArrowheads="1"/>
              </p:cNvSpPr>
              <p:nvPr/>
            </p:nvSpPr>
            <p:spPr bwMode="auto">
              <a:xfrm>
                <a:off x="43" y="806"/>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1234</a:t>
                </a:r>
              </a:p>
              <a:p>
                <a:pPr algn="just" eaLnBrk="0" hangingPunct="0">
                  <a:spcBef>
                    <a:spcPct val="0"/>
                  </a:spcBef>
                </a:pPr>
                <a:endParaRPr lang="en-US" b="0">
                  <a:solidFill>
                    <a:schemeClr val="tx1"/>
                  </a:solidFill>
                  <a:latin typeface="Times New Roman" pitchFamily="18" charset="0"/>
                </a:endParaRPr>
              </a:p>
            </p:txBody>
          </p:sp>
          <p:sp>
            <p:nvSpPr>
              <p:cNvPr id="254080" name="Rectangle 128"/>
              <p:cNvSpPr>
                <a:spLocks noChangeArrowheads="1"/>
              </p:cNvSpPr>
              <p:nvPr/>
            </p:nvSpPr>
            <p:spPr bwMode="auto">
              <a:xfrm>
                <a:off x="0" y="806"/>
                <a:ext cx="627" cy="403"/>
              </a:xfrm>
              <a:prstGeom prst="rect">
                <a:avLst/>
              </a:prstGeom>
              <a:noFill/>
              <a:ln w="7">
                <a:solidFill>
                  <a:srgbClr val="A0A0A0"/>
                </a:solidFill>
                <a:miter lim="800000"/>
                <a:headEnd/>
                <a:tailEnd/>
              </a:ln>
              <a:effectLst/>
            </p:spPr>
            <p:txBody>
              <a:bodyPr/>
              <a:lstStyle/>
              <a:p>
                <a:endParaRPr lang="en-US"/>
              </a:p>
            </p:txBody>
          </p:sp>
        </p:grpSp>
        <p:grpSp>
          <p:nvGrpSpPr>
            <p:cNvPr id="23" name="Group 131"/>
            <p:cNvGrpSpPr>
              <a:grpSpLocks/>
            </p:cNvGrpSpPr>
            <p:nvPr/>
          </p:nvGrpSpPr>
          <p:grpSpPr bwMode="auto">
            <a:xfrm>
              <a:off x="4366" y="2304"/>
              <a:ext cx="622" cy="181"/>
              <a:chOff x="627" y="806"/>
              <a:chExt cx="622" cy="403"/>
            </a:xfrm>
          </p:grpSpPr>
          <p:sp>
            <p:nvSpPr>
              <p:cNvPr id="254057" name="Rectangle 105"/>
              <p:cNvSpPr>
                <a:spLocks noChangeArrowheads="1"/>
              </p:cNvSpPr>
              <p:nvPr/>
            </p:nvSpPr>
            <p:spPr bwMode="auto">
              <a:xfrm>
                <a:off x="670" y="806"/>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4082" name="Rectangle 130"/>
              <p:cNvSpPr>
                <a:spLocks noChangeArrowheads="1"/>
              </p:cNvSpPr>
              <p:nvPr/>
            </p:nvSpPr>
            <p:spPr bwMode="auto">
              <a:xfrm>
                <a:off x="627" y="806"/>
                <a:ext cx="622" cy="403"/>
              </a:xfrm>
              <a:prstGeom prst="rect">
                <a:avLst/>
              </a:prstGeom>
              <a:noFill/>
              <a:ln w="7">
                <a:solidFill>
                  <a:srgbClr val="A0A0A0"/>
                </a:solidFill>
                <a:miter lim="800000"/>
                <a:headEnd/>
                <a:tailEnd/>
              </a:ln>
              <a:effectLst/>
            </p:spPr>
            <p:txBody>
              <a:bodyPr/>
              <a:lstStyle/>
              <a:p>
                <a:endParaRPr lang="en-US"/>
              </a:p>
            </p:txBody>
          </p:sp>
        </p:grpSp>
        <p:grpSp>
          <p:nvGrpSpPr>
            <p:cNvPr id="24" name="Group 133"/>
            <p:cNvGrpSpPr>
              <a:grpSpLocks/>
            </p:cNvGrpSpPr>
            <p:nvPr/>
          </p:nvGrpSpPr>
          <p:grpSpPr bwMode="auto">
            <a:xfrm>
              <a:off x="4988" y="2304"/>
              <a:ext cx="626" cy="181"/>
              <a:chOff x="1249" y="806"/>
              <a:chExt cx="626" cy="403"/>
            </a:xfrm>
          </p:grpSpPr>
          <p:sp>
            <p:nvSpPr>
              <p:cNvPr id="254058" name="Rectangle 106"/>
              <p:cNvSpPr>
                <a:spLocks noChangeArrowheads="1"/>
              </p:cNvSpPr>
              <p:nvPr/>
            </p:nvSpPr>
            <p:spPr bwMode="auto">
              <a:xfrm>
                <a:off x="1292" y="806"/>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German</a:t>
                </a:r>
              </a:p>
              <a:p>
                <a:pPr algn="just" eaLnBrk="0" hangingPunct="0">
                  <a:spcBef>
                    <a:spcPct val="0"/>
                  </a:spcBef>
                </a:pPr>
                <a:endParaRPr lang="en-US" b="0">
                  <a:solidFill>
                    <a:schemeClr val="tx1"/>
                  </a:solidFill>
                  <a:latin typeface="Times New Roman" pitchFamily="18" charset="0"/>
                </a:endParaRPr>
              </a:p>
            </p:txBody>
          </p:sp>
          <p:sp>
            <p:nvSpPr>
              <p:cNvPr id="254084" name="Rectangle 132"/>
              <p:cNvSpPr>
                <a:spLocks noChangeArrowheads="1"/>
              </p:cNvSpPr>
              <p:nvPr/>
            </p:nvSpPr>
            <p:spPr bwMode="auto">
              <a:xfrm>
                <a:off x="1249" y="806"/>
                <a:ext cx="626" cy="403"/>
              </a:xfrm>
              <a:prstGeom prst="rect">
                <a:avLst/>
              </a:prstGeom>
              <a:noFill/>
              <a:ln w="7">
                <a:solidFill>
                  <a:srgbClr val="A0A0A0"/>
                </a:solidFill>
                <a:miter lim="800000"/>
                <a:headEnd/>
                <a:tailEnd/>
              </a:ln>
              <a:effectLst/>
            </p:spPr>
            <p:txBody>
              <a:bodyPr/>
              <a:lstStyle/>
              <a:p>
                <a:endParaRPr lang="en-US"/>
              </a:p>
            </p:txBody>
          </p:sp>
        </p:grpSp>
        <p:grpSp>
          <p:nvGrpSpPr>
            <p:cNvPr id="25" name="Group 135"/>
            <p:cNvGrpSpPr>
              <a:grpSpLocks/>
            </p:cNvGrpSpPr>
            <p:nvPr/>
          </p:nvGrpSpPr>
          <p:grpSpPr bwMode="auto">
            <a:xfrm>
              <a:off x="3739" y="2485"/>
              <a:ext cx="627" cy="203"/>
              <a:chOff x="0" y="1209"/>
              <a:chExt cx="627" cy="403"/>
            </a:xfrm>
          </p:grpSpPr>
          <p:sp>
            <p:nvSpPr>
              <p:cNvPr id="254059" name="Rectangle 107"/>
              <p:cNvSpPr>
                <a:spLocks noChangeArrowheads="1"/>
              </p:cNvSpPr>
              <p:nvPr/>
            </p:nvSpPr>
            <p:spPr bwMode="auto">
              <a:xfrm>
                <a:off x="43" y="1209"/>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1453</a:t>
                </a:r>
              </a:p>
              <a:p>
                <a:pPr algn="just" eaLnBrk="0" hangingPunct="0">
                  <a:spcBef>
                    <a:spcPct val="0"/>
                  </a:spcBef>
                </a:pPr>
                <a:endParaRPr lang="en-US" b="0">
                  <a:solidFill>
                    <a:schemeClr val="tx1"/>
                  </a:solidFill>
                  <a:latin typeface="Times New Roman" pitchFamily="18" charset="0"/>
                </a:endParaRPr>
              </a:p>
            </p:txBody>
          </p:sp>
          <p:sp>
            <p:nvSpPr>
              <p:cNvPr id="254086" name="Rectangle 134"/>
              <p:cNvSpPr>
                <a:spLocks noChangeArrowheads="1"/>
              </p:cNvSpPr>
              <p:nvPr/>
            </p:nvSpPr>
            <p:spPr bwMode="auto">
              <a:xfrm>
                <a:off x="0" y="1209"/>
                <a:ext cx="627" cy="403"/>
              </a:xfrm>
              <a:prstGeom prst="rect">
                <a:avLst/>
              </a:prstGeom>
              <a:noFill/>
              <a:ln w="7">
                <a:solidFill>
                  <a:srgbClr val="A0A0A0"/>
                </a:solidFill>
                <a:miter lim="800000"/>
                <a:headEnd/>
                <a:tailEnd/>
              </a:ln>
              <a:effectLst/>
            </p:spPr>
            <p:txBody>
              <a:bodyPr/>
              <a:lstStyle/>
              <a:p>
                <a:endParaRPr lang="en-US"/>
              </a:p>
            </p:txBody>
          </p:sp>
        </p:grpSp>
        <p:grpSp>
          <p:nvGrpSpPr>
            <p:cNvPr id="26" name="Group 137"/>
            <p:cNvGrpSpPr>
              <a:grpSpLocks/>
            </p:cNvGrpSpPr>
            <p:nvPr/>
          </p:nvGrpSpPr>
          <p:grpSpPr bwMode="auto">
            <a:xfrm>
              <a:off x="4366" y="2485"/>
              <a:ext cx="622" cy="203"/>
              <a:chOff x="627" y="1209"/>
              <a:chExt cx="622" cy="403"/>
            </a:xfrm>
          </p:grpSpPr>
          <p:sp>
            <p:nvSpPr>
              <p:cNvPr id="254060" name="Rectangle 108"/>
              <p:cNvSpPr>
                <a:spLocks noChangeArrowheads="1"/>
              </p:cNvSpPr>
              <p:nvPr/>
            </p:nvSpPr>
            <p:spPr bwMode="auto">
              <a:xfrm>
                <a:off x="670" y="1209"/>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Carpentry</a:t>
                </a:r>
              </a:p>
              <a:p>
                <a:pPr algn="just" eaLnBrk="0" hangingPunct="0">
                  <a:spcBef>
                    <a:spcPct val="0"/>
                  </a:spcBef>
                </a:pPr>
                <a:endParaRPr lang="en-US" b="0">
                  <a:solidFill>
                    <a:schemeClr val="tx1"/>
                  </a:solidFill>
                  <a:latin typeface="Times New Roman" pitchFamily="18" charset="0"/>
                </a:endParaRPr>
              </a:p>
            </p:txBody>
          </p:sp>
          <p:sp>
            <p:nvSpPr>
              <p:cNvPr id="254088" name="Rectangle 136"/>
              <p:cNvSpPr>
                <a:spLocks noChangeArrowheads="1"/>
              </p:cNvSpPr>
              <p:nvPr/>
            </p:nvSpPr>
            <p:spPr bwMode="auto">
              <a:xfrm>
                <a:off x="627" y="1209"/>
                <a:ext cx="622" cy="403"/>
              </a:xfrm>
              <a:prstGeom prst="rect">
                <a:avLst/>
              </a:prstGeom>
              <a:noFill/>
              <a:ln w="7">
                <a:solidFill>
                  <a:srgbClr val="A0A0A0"/>
                </a:solidFill>
                <a:miter lim="800000"/>
                <a:headEnd/>
                <a:tailEnd/>
              </a:ln>
              <a:effectLst/>
            </p:spPr>
            <p:txBody>
              <a:bodyPr/>
              <a:lstStyle/>
              <a:p>
                <a:endParaRPr lang="en-US"/>
              </a:p>
            </p:txBody>
          </p:sp>
        </p:grpSp>
        <p:grpSp>
          <p:nvGrpSpPr>
            <p:cNvPr id="27" name="Group 139"/>
            <p:cNvGrpSpPr>
              <a:grpSpLocks/>
            </p:cNvGrpSpPr>
            <p:nvPr/>
          </p:nvGrpSpPr>
          <p:grpSpPr bwMode="auto">
            <a:xfrm>
              <a:off x="4988" y="2485"/>
              <a:ext cx="626" cy="203"/>
              <a:chOff x="1249" y="1209"/>
              <a:chExt cx="626" cy="403"/>
            </a:xfrm>
          </p:grpSpPr>
          <p:sp>
            <p:nvSpPr>
              <p:cNvPr id="254061" name="Rectangle 109"/>
              <p:cNvSpPr>
                <a:spLocks noChangeArrowheads="1"/>
              </p:cNvSpPr>
              <p:nvPr/>
            </p:nvSpPr>
            <p:spPr bwMode="auto">
              <a:xfrm>
                <a:off x="1292" y="1209"/>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Spanish</a:t>
                </a:r>
              </a:p>
              <a:p>
                <a:pPr algn="just" eaLnBrk="0" hangingPunct="0">
                  <a:spcBef>
                    <a:spcPct val="0"/>
                  </a:spcBef>
                </a:pPr>
                <a:endParaRPr lang="en-US" b="0">
                  <a:solidFill>
                    <a:schemeClr val="tx1"/>
                  </a:solidFill>
                  <a:latin typeface="Times New Roman" pitchFamily="18" charset="0"/>
                </a:endParaRPr>
              </a:p>
            </p:txBody>
          </p:sp>
          <p:sp>
            <p:nvSpPr>
              <p:cNvPr id="254090" name="Rectangle 138"/>
              <p:cNvSpPr>
                <a:spLocks noChangeArrowheads="1"/>
              </p:cNvSpPr>
              <p:nvPr/>
            </p:nvSpPr>
            <p:spPr bwMode="auto">
              <a:xfrm>
                <a:off x="1249" y="1209"/>
                <a:ext cx="626" cy="403"/>
              </a:xfrm>
              <a:prstGeom prst="rect">
                <a:avLst/>
              </a:prstGeom>
              <a:noFill/>
              <a:ln w="7">
                <a:solidFill>
                  <a:srgbClr val="A0A0A0"/>
                </a:solidFill>
                <a:miter lim="800000"/>
                <a:headEnd/>
                <a:tailEnd/>
              </a:ln>
              <a:effectLst/>
            </p:spPr>
            <p:txBody>
              <a:bodyPr/>
              <a:lstStyle/>
              <a:p>
                <a:endParaRPr lang="en-US"/>
              </a:p>
            </p:txBody>
          </p:sp>
        </p:grpSp>
        <p:grpSp>
          <p:nvGrpSpPr>
            <p:cNvPr id="28" name="Group 141"/>
            <p:cNvGrpSpPr>
              <a:grpSpLocks/>
            </p:cNvGrpSpPr>
            <p:nvPr/>
          </p:nvGrpSpPr>
          <p:grpSpPr bwMode="auto">
            <a:xfrm>
              <a:off x="3739" y="2688"/>
              <a:ext cx="627" cy="171"/>
              <a:chOff x="0" y="1612"/>
              <a:chExt cx="627" cy="403"/>
            </a:xfrm>
          </p:grpSpPr>
          <p:sp>
            <p:nvSpPr>
              <p:cNvPr id="254062" name="Rectangle 110"/>
              <p:cNvSpPr>
                <a:spLocks noChangeArrowheads="1"/>
              </p:cNvSpPr>
              <p:nvPr/>
            </p:nvSpPr>
            <p:spPr bwMode="auto">
              <a:xfrm>
                <a:off x="43" y="1612"/>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1453</a:t>
                </a:r>
              </a:p>
              <a:p>
                <a:pPr algn="just" eaLnBrk="0" hangingPunct="0">
                  <a:spcBef>
                    <a:spcPct val="0"/>
                  </a:spcBef>
                </a:pPr>
                <a:endParaRPr lang="en-US" b="0">
                  <a:solidFill>
                    <a:schemeClr val="tx1"/>
                  </a:solidFill>
                  <a:latin typeface="Times New Roman" pitchFamily="18" charset="0"/>
                </a:endParaRPr>
              </a:p>
            </p:txBody>
          </p:sp>
          <p:sp>
            <p:nvSpPr>
              <p:cNvPr id="254092" name="Rectangle 140"/>
              <p:cNvSpPr>
                <a:spLocks noChangeArrowheads="1"/>
              </p:cNvSpPr>
              <p:nvPr/>
            </p:nvSpPr>
            <p:spPr bwMode="auto">
              <a:xfrm>
                <a:off x="0" y="1612"/>
                <a:ext cx="627" cy="403"/>
              </a:xfrm>
              <a:prstGeom prst="rect">
                <a:avLst/>
              </a:prstGeom>
              <a:noFill/>
              <a:ln w="7">
                <a:solidFill>
                  <a:srgbClr val="A0A0A0"/>
                </a:solidFill>
                <a:miter lim="800000"/>
                <a:headEnd/>
                <a:tailEnd/>
              </a:ln>
              <a:effectLst/>
            </p:spPr>
            <p:txBody>
              <a:bodyPr/>
              <a:lstStyle/>
              <a:p>
                <a:endParaRPr lang="en-US"/>
              </a:p>
            </p:txBody>
          </p:sp>
        </p:grpSp>
        <p:grpSp>
          <p:nvGrpSpPr>
            <p:cNvPr id="29" name="Group 143"/>
            <p:cNvGrpSpPr>
              <a:grpSpLocks/>
            </p:cNvGrpSpPr>
            <p:nvPr/>
          </p:nvGrpSpPr>
          <p:grpSpPr bwMode="auto">
            <a:xfrm>
              <a:off x="4366" y="2688"/>
              <a:ext cx="622" cy="171"/>
              <a:chOff x="627" y="1612"/>
              <a:chExt cx="622" cy="403"/>
            </a:xfrm>
          </p:grpSpPr>
          <p:sp>
            <p:nvSpPr>
              <p:cNvPr id="254063" name="Rectangle 111"/>
              <p:cNvSpPr>
                <a:spLocks noChangeArrowheads="1"/>
              </p:cNvSpPr>
              <p:nvPr/>
            </p:nvSpPr>
            <p:spPr bwMode="auto">
              <a:xfrm>
                <a:off x="670" y="1612"/>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4094" name="Rectangle 142"/>
              <p:cNvSpPr>
                <a:spLocks noChangeArrowheads="1"/>
              </p:cNvSpPr>
              <p:nvPr/>
            </p:nvSpPr>
            <p:spPr bwMode="auto">
              <a:xfrm>
                <a:off x="627" y="1612"/>
                <a:ext cx="622" cy="403"/>
              </a:xfrm>
              <a:prstGeom prst="rect">
                <a:avLst/>
              </a:prstGeom>
              <a:noFill/>
              <a:ln w="7">
                <a:solidFill>
                  <a:srgbClr val="A0A0A0"/>
                </a:solidFill>
                <a:miter lim="800000"/>
                <a:headEnd/>
                <a:tailEnd/>
              </a:ln>
              <a:effectLst/>
            </p:spPr>
            <p:txBody>
              <a:bodyPr/>
              <a:lstStyle/>
              <a:p>
                <a:endParaRPr lang="en-US"/>
              </a:p>
            </p:txBody>
          </p:sp>
        </p:grpSp>
        <p:grpSp>
          <p:nvGrpSpPr>
            <p:cNvPr id="30" name="Group 145"/>
            <p:cNvGrpSpPr>
              <a:grpSpLocks/>
            </p:cNvGrpSpPr>
            <p:nvPr/>
          </p:nvGrpSpPr>
          <p:grpSpPr bwMode="auto">
            <a:xfrm>
              <a:off x="4988" y="2688"/>
              <a:ext cx="626" cy="171"/>
              <a:chOff x="1249" y="1612"/>
              <a:chExt cx="626" cy="403"/>
            </a:xfrm>
          </p:grpSpPr>
          <p:sp>
            <p:nvSpPr>
              <p:cNvPr id="254064" name="Rectangle 112"/>
              <p:cNvSpPr>
                <a:spLocks noChangeArrowheads="1"/>
              </p:cNvSpPr>
              <p:nvPr/>
            </p:nvSpPr>
            <p:spPr bwMode="auto">
              <a:xfrm>
                <a:off x="1292" y="1612"/>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Spanish</a:t>
                </a:r>
              </a:p>
              <a:p>
                <a:pPr algn="just" eaLnBrk="0" hangingPunct="0">
                  <a:spcBef>
                    <a:spcPct val="0"/>
                  </a:spcBef>
                </a:pPr>
                <a:endParaRPr lang="en-US" b="0">
                  <a:solidFill>
                    <a:schemeClr val="tx1"/>
                  </a:solidFill>
                  <a:latin typeface="Times New Roman" pitchFamily="18" charset="0"/>
                </a:endParaRPr>
              </a:p>
            </p:txBody>
          </p:sp>
          <p:sp>
            <p:nvSpPr>
              <p:cNvPr id="254096" name="Rectangle 144"/>
              <p:cNvSpPr>
                <a:spLocks noChangeArrowheads="1"/>
              </p:cNvSpPr>
              <p:nvPr/>
            </p:nvSpPr>
            <p:spPr bwMode="auto">
              <a:xfrm>
                <a:off x="1249" y="1612"/>
                <a:ext cx="626" cy="403"/>
              </a:xfrm>
              <a:prstGeom prst="rect">
                <a:avLst/>
              </a:prstGeom>
              <a:noFill/>
              <a:ln w="7">
                <a:solidFill>
                  <a:srgbClr val="A0A0A0"/>
                </a:solidFill>
                <a:miter lim="800000"/>
                <a:headEnd/>
                <a:tailEnd/>
              </a:ln>
              <a:effectLst/>
            </p:spPr>
            <p:txBody>
              <a:bodyPr/>
              <a:lstStyle/>
              <a:p>
                <a:endParaRPr lang="en-US"/>
              </a:p>
            </p:txBody>
          </p:sp>
        </p:grpSp>
        <p:grpSp>
          <p:nvGrpSpPr>
            <p:cNvPr id="31" name="Group 147"/>
            <p:cNvGrpSpPr>
              <a:grpSpLocks/>
            </p:cNvGrpSpPr>
            <p:nvPr/>
          </p:nvGrpSpPr>
          <p:grpSpPr bwMode="auto">
            <a:xfrm>
              <a:off x="3739" y="2859"/>
              <a:ext cx="627" cy="165"/>
              <a:chOff x="0" y="2015"/>
              <a:chExt cx="627" cy="403"/>
            </a:xfrm>
          </p:grpSpPr>
          <p:sp>
            <p:nvSpPr>
              <p:cNvPr id="254065" name="Rectangle 113"/>
              <p:cNvSpPr>
                <a:spLocks noChangeArrowheads="1"/>
              </p:cNvSpPr>
              <p:nvPr/>
            </p:nvSpPr>
            <p:spPr bwMode="auto">
              <a:xfrm>
                <a:off x="43" y="2015"/>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2345</a:t>
                </a:r>
              </a:p>
              <a:p>
                <a:pPr algn="just" eaLnBrk="0" hangingPunct="0">
                  <a:spcBef>
                    <a:spcPct val="0"/>
                  </a:spcBef>
                </a:pPr>
                <a:endParaRPr lang="en-US" b="0">
                  <a:solidFill>
                    <a:schemeClr val="tx1"/>
                  </a:solidFill>
                  <a:latin typeface="Times New Roman" pitchFamily="18" charset="0"/>
                </a:endParaRPr>
              </a:p>
            </p:txBody>
          </p:sp>
          <p:sp>
            <p:nvSpPr>
              <p:cNvPr id="254098" name="Rectangle 146"/>
              <p:cNvSpPr>
                <a:spLocks noChangeArrowheads="1"/>
              </p:cNvSpPr>
              <p:nvPr/>
            </p:nvSpPr>
            <p:spPr bwMode="auto">
              <a:xfrm>
                <a:off x="0" y="2015"/>
                <a:ext cx="627" cy="403"/>
              </a:xfrm>
              <a:prstGeom prst="rect">
                <a:avLst/>
              </a:prstGeom>
              <a:noFill/>
              <a:ln w="7">
                <a:solidFill>
                  <a:srgbClr val="A0A0A0"/>
                </a:solidFill>
                <a:miter lim="800000"/>
                <a:headEnd/>
                <a:tailEnd/>
              </a:ln>
              <a:effectLst/>
            </p:spPr>
            <p:txBody>
              <a:bodyPr/>
              <a:lstStyle/>
              <a:p>
                <a:endParaRPr lang="en-US"/>
              </a:p>
            </p:txBody>
          </p:sp>
        </p:grpSp>
        <p:grpSp>
          <p:nvGrpSpPr>
            <p:cNvPr id="254023" name="Group 149"/>
            <p:cNvGrpSpPr>
              <a:grpSpLocks/>
            </p:cNvGrpSpPr>
            <p:nvPr/>
          </p:nvGrpSpPr>
          <p:grpSpPr bwMode="auto">
            <a:xfrm>
              <a:off x="4366" y="2859"/>
              <a:ext cx="622" cy="165"/>
              <a:chOff x="627" y="2015"/>
              <a:chExt cx="622" cy="403"/>
            </a:xfrm>
          </p:grpSpPr>
          <p:sp>
            <p:nvSpPr>
              <p:cNvPr id="254066" name="Rectangle 114"/>
              <p:cNvSpPr>
                <a:spLocks noChangeArrowheads="1"/>
              </p:cNvSpPr>
              <p:nvPr/>
            </p:nvSpPr>
            <p:spPr bwMode="auto">
              <a:xfrm>
                <a:off x="670" y="2015"/>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4100" name="Rectangle 148"/>
              <p:cNvSpPr>
                <a:spLocks noChangeArrowheads="1"/>
              </p:cNvSpPr>
              <p:nvPr/>
            </p:nvSpPr>
            <p:spPr bwMode="auto">
              <a:xfrm>
                <a:off x="627" y="2015"/>
                <a:ext cx="622" cy="403"/>
              </a:xfrm>
              <a:prstGeom prst="rect">
                <a:avLst/>
              </a:prstGeom>
              <a:noFill/>
              <a:ln w="7">
                <a:solidFill>
                  <a:srgbClr val="A0A0A0"/>
                </a:solidFill>
                <a:miter lim="800000"/>
                <a:headEnd/>
                <a:tailEnd/>
              </a:ln>
              <a:effectLst/>
            </p:spPr>
            <p:txBody>
              <a:bodyPr/>
              <a:lstStyle/>
              <a:p>
                <a:endParaRPr lang="en-US"/>
              </a:p>
            </p:txBody>
          </p:sp>
        </p:grpSp>
        <p:grpSp>
          <p:nvGrpSpPr>
            <p:cNvPr id="254025" name="Group 151"/>
            <p:cNvGrpSpPr>
              <a:grpSpLocks/>
            </p:cNvGrpSpPr>
            <p:nvPr/>
          </p:nvGrpSpPr>
          <p:grpSpPr bwMode="auto">
            <a:xfrm>
              <a:off x="4988" y="2859"/>
              <a:ext cx="626" cy="165"/>
              <a:chOff x="1249" y="2015"/>
              <a:chExt cx="626" cy="403"/>
            </a:xfrm>
          </p:grpSpPr>
          <p:sp>
            <p:nvSpPr>
              <p:cNvPr id="254067" name="Rectangle 115"/>
              <p:cNvSpPr>
                <a:spLocks noChangeArrowheads="1"/>
              </p:cNvSpPr>
              <p:nvPr/>
            </p:nvSpPr>
            <p:spPr bwMode="auto">
              <a:xfrm>
                <a:off x="1292" y="2015"/>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Spanish</a:t>
                </a:r>
              </a:p>
              <a:p>
                <a:pPr algn="just" eaLnBrk="0" hangingPunct="0">
                  <a:spcBef>
                    <a:spcPct val="0"/>
                  </a:spcBef>
                </a:pPr>
                <a:endParaRPr lang="en-US" b="0">
                  <a:solidFill>
                    <a:schemeClr val="tx1"/>
                  </a:solidFill>
                  <a:latin typeface="Times New Roman" pitchFamily="18" charset="0"/>
                </a:endParaRPr>
              </a:p>
            </p:txBody>
          </p:sp>
          <p:sp>
            <p:nvSpPr>
              <p:cNvPr id="254102" name="Rectangle 150"/>
              <p:cNvSpPr>
                <a:spLocks noChangeArrowheads="1"/>
              </p:cNvSpPr>
              <p:nvPr/>
            </p:nvSpPr>
            <p:spPr bwMode="auto">
              <a:xfrm>
                <a:off x="1249" y="2015"/>
                <a:ext cx="626" cy="403"/>
              </a:xfrm>
              <a:prstGeom prst="rect">
                <a:avLst/>
              </a:prstGeom>
              <a:noFill/>
              <a:ln w="7">
                <a:solidFill>
                  <a:srgbClr val="A0A0A0"/>
                </a:solidFill>
                <a:miter lim="800000"/>
                <a:headEnd/>
                <a:tailEnd/>
              </a:ln>
              <a:effectLst/>
            </p:spPr>
            <p:txBody>
              <a:bodyPr/>
              <a:lstStyle/>
              <a:p>
                <a:endParaRPr lang="en-US"/>
              </a:p>
            </p:txBody>
          </p:sp>
        </p:grpSp>
      </p:gr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body" idx="1"/>
          </p:nvPr>
        </p:nvSpPr>
        <p:spPr>
          <a:xfrm>
            <a:off x="304800" y="1143000"/>
            <a:ext cx="8001000" cy="5181600"/>
          </a:xfrm>
        </p:spPr>
        <p:txBody>
          <a:bodyPr/>
          <a:lstStyle/>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Move the two multi-valued relations to separate tables</a:t>
            </a:r>
          </a:p>
          <a:p>
            <a:pPr marL="609600" indent="-609600" algn="just">
              <a:buFontTx/>
              <a:buAutoNum type="arabicPeriod"/>
            </a:pPr>
            <a:r>
              <a:rPr lang="en-US" sz="2000">
                <a:latin typeface="Arial Unicode MS" pitchFamily="34" charset="-128"/>
                <a:ea typeface="Arial Unicode MS" pitchFamily="34" charset="-128"/>
                <a:cs typeface="Arial Unicode MS" pitchFamily="34" charset="-128"/>
              </a:rPr>
              <a:t>Identify a primary key for each of the new entity.</a:t>
            </a:r>
          </a:p>
          <a:p>
            <a:pPr marL="609600" indent="-609600" algn="just">
              <a:buFontTx/>
              <a:buAutoNum type="arabicPeriod"/>
            </a:pPr>
            <a:endParaRPr lang="en-US" sz="2000">
              <a:latin typeface="Arial Unicode MS" pitchFamily="34" charset="-128"/>
              <a:ea typeface="Arial Unicode MS" pitchFamily="34" charset="-128"/>
              <a:cs typeface="Arial Unicode MS" pitchFamily="34" charset="-128"/>
            </a:endParaRP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1 (Convert to 3NF) </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{MovieName, ScreeningCity, Genre}</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{MovieName, ScreeningCity}</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a:latin typeface="Arial Unicode MS" pitchFamily="34" charset="-128"/>
                <a:cs typeface="Times New Roman" pitchFamily="18" charset="0"/>
              </a:rPr>
              <a:t>MovieName, Genre</a:t>
            </a:r>
            <a:r>
              <a:rPr lang="en-US" sz="1800" b="1">
                <a:latin typeface="Arial Unicode MS" pitchFamily="34" charset="-128"/>
                <a:ea typeface="Arial Unicode MS" pitchFamily="34" charset="-128"/>
                <a:cs typeface="Arial Unicode MS" pitchFamily="34" charset="-128"/>
              </a:rPr>
              <a:t>}</a:t>
            </a:r>
          </a:p>
        </p:txBody>
      </p:sp>
      <p:sp>
        <p:nvSpPr>
          <p:cNvPr id="256003"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4NF - Decomposition</a:t>
            </a:r>
          </a:p>
        </p:txBody>
      </p:sp>
      <p:grpSp>
        <p:nvGrpSpPr>
          <p:cNvPr id="2" name="Group 4"/>
          <p:cNvGrpSpPr>
            <a:grpSpLocks/>
          </p:cNvGrpSpPr>
          <p:nvPr/>
        </p:nvGrpSpPr>
        <p:grpSpPr bwMode="auto">
          <a:xfrm>
            <a:off x="533400" y="4419600"/>
            <a:ext cx="1350963" cy="303213"/>
            <a:chOff x="0" y="403"/>
            <a:chExt cx="963" cy="403"/>
          </a:xfrm>
        </p:grpSpPr>
        <p:sp>
          <p:nvSpPr>
            <p:cNvPr id="256005" name="Rectangle 5"/>
            <p:cNvSpPr>
              <a:spLocks noChangeArrowheads="1"/>
            </p:cNvSpPr>
            <p:nvPr/>
          </p:nvSpPr>
          <p:spPr bwMode="auto">
            <a:xfrm>
              <a:off x="43" y="403"/>
              <a:ext cx="877"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Movie</a:t>
              </a:r>
            </a:p>
            <a:p>
              <a:pPr eaLnBrk="0" hangingPunct="0">
                <a:spcBef>
                  <a:spcPct val="0"/>
                </a:spcBef>
              </a:pPr>
              <a:endParaRPr lang="en-US" sz="1200">
                <a:solidFill>
                  <a:schemeClr val="tx1"/>
                </a:solidFill>
                <a:latin typeface="Times New Roman" pitchFamily="18" charset="0"/>
              </a:endParaRPr>
            </a:p>
          </p:txBody>
        </p:sp>
        <p:sp>
          <p:nvSpPr>
            <p:cNvPr id="256006" name="Rectangle 6"/>
            <p:cNvSpPr>
              <a:spLocks noChangeArrowheads="1"/>
            </p:cNvSpPr>
            <p:nvPr/>
          </p:nvSpPr>
          <p:spPr bwMode="auto">
            <a:xfrm>
              <a:off x="0" y="403"/>
              <a:ext cx="963" cy="403"/>
            </a:xfrm>
            <a:prstGeom prst="rect">
              <a:avLst/>
            </a:prstGeom>
            <a:noFill/>
            <a:ln w="7">
              <a:solidFill>
                <a:srgbClr val="A0A0A0"/>
              </a:solidFill>
              <a:miter lim="800000"/>
              <a:headEnd/>
              <a:tailEnd/>
            </a:ln>
            <a:effectLst/>
          </p:spPr>
          <p:txBody>
            <a:bodyPr/>
            <a:lstStyle/>
            <a:p>
              <a:endParaRPr lang="en-US"/>
            </a:p>
          </p:txBody>
        </p:sp>
      </p:grpSp>
      <p:grpSp>
        <p:nvGrpSpPr>
          <p:cNvPr id="3" name="Group 10"/>
          <p:cNvGrpSpPr>
            <a:grpSpLocks/>
          </p:cNvGrpSpPr>
          <p:nvPr/>
        </p:nvGrpSpPr>
        <p:grpSpPr bwMode="auto">
          <a:xfrm>
            <a:off x="1885950" y="4419600"/>
            <a:ext cx="889000" cy="303213"/>
            <a:chOff x="1760" y="403"/>
            <a:chExt cx="558" cy="403"/>
          </a:xfrm>
        </p:grpSpPr>
        <p:sp>
          <p:nvSpPr>
            <p:cNvPr id="256011" name="Rectangle 11"/>
            <p:cNvSpPr>
              <a:spLocks noChangeArrowheads="1"/>
            </p:cNvSpPr>
            <p:nvPr/>
          </p:nvSpPr>
          <p:spPr bwMode="auto">
            <a:xfrm>
              <a:off x="1803" y="403"/>
              <a:ext cx="472"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Genre</a:t>
              </a:r>
            </a:p>
            <a:p>
              <a:pPr eaLnBrk="0" hangingPunct="0">
                <a:spcBef>
                  <a:spcPct val="0"/>
                </a:spcBef>
              </a:pPr>
              <a:endParaRPr lang="en-US" sz="1200">
                <a:solidFill>
                  <a:schemeClr val="tx1"/>
                </a:solidFill>
                <a:latin typeface="Times New Roman" pitchFamily="18" charset="0"/>
              </a:endParaRPr>
            </a:p>
          </p:txBody>
        </p:sp>
        <p:sp>
          <p:nvSpPr>
            <p:cNvPr id="256012" name="Rectangle 12"/>
            <p:cNvSpPr>
              <a:spLocks noChangeArrowheads="1"/>
            </p:cNvSpPr>
            <p:nvPr/>
          </p:nvSpPr>
          <p:spPr bwMode="auto">
            <a:xfrm>
              <a:off x="1760" y="403"/>
              <a:ext cx="558" cy="403"/>
            </a:xfrm>
            <a:prstGeom prst="rect">
              <a:avLst/>
            </a:prstGeom>
            <a:noFill/>
            <a:ln w="7">
              <a:solidFill>
                <a:srgbClr val="A0A0A0"/>
              </a:solidFill>
              <a:miter lim="800000"/>
              <a:headEnd/>
              <a:tailEnd/>
            </a:ln>
            <a:effectLst/>
          </p:spPr>
          <p:txBody>
            <a:bodyPr/>
            <a:lstStyle/>
            <a:p>
              <a:endParaRPr lang="en-US"/>
            </a:p>
          </p:txBody>
        </p:sp>
      </p:grpSp>
      <p:grpSp>
        <p:nvGrpSpPr>
          <p:cNvPr id="4" name="Group 13"/>
          <p:cNvGrpSpPr>
            <a:grpSpLocks/>
          </p:cNvGrpSpPr>
          <p:nvPr/>
        </p:nvGrpSpPr>
        <p:grpSpPr bwMode="auto">
          <a:xfrm>
            <a:off x="533400" y="4724400"/>
            <a:ext cx="1350963" cy="257175"/>
            <a:chOff x="0" y="806"/>
            <a:chExt cx="963" cy="403"/>
          </a:xfrm>
        </p:grpSpPr>
        <p:sp>
          <p:nvSpPr>
            <p:cNvPr id="256014" name="Rectangle 14"/>
            <p:cNvSpPr>
              <a:spLocks noChangeArrowheads="1"/>
            </p:cNvSpPr>
            <p:nvPr/>
          </p:nvSpPr>
          <p:spPr bwMode="auto">
            <a:xfrm>
              <a:off x="43" y="806"/>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Hard Code</a:t>
              </a:r>
            </a:p>
            <a:p>
              <a:pPr eaLnBrk="0" hangingPunct="0">
                <a:spcBef>
                  <a:spcPct val="0"/>
                </a:spcBef>
              </a:pPr>
              <a:endParaRPr lang="en-US" sz="1000" b="0">
                <a:solidFill>
                  <a:schemeClr val="tx1"/>
                </a:solidFill>
                <a:latin typeface="Times New Roman" pitchFamily="18" charset="0"/>
              </a:endParaRPr>
            </a:p>
          </p:txBody>
        </p:sp>
        <p:sp>
          <p:nvSpPr>
            <p:cNvPr id="256015" name="Rectangle 15"/>
            <p:cNvSpPr>
              <a:spLocks noChangeArrowheads="1"/>
            </p:cNvSpPr>
            <p:nvPr/>
          </p:nvSpPr>
          <p:spPr bwMode="auto">
            <a:xfrm>
              <a:off x="0" y="806"/>
              <a:ext cx="963" cy="403"/>
            </a:xfrm>
            <a:prstGeom prst="rect">
              <a:avLst/>
            </a:prstGeom>
            <a:noFill/>
            <a:ln w="7">
              <a:solidFill>
                <a:srgbClr val="A0A0A0"/>
              </a:solidFill>
              <a:miter lim="800000"/>
              <a:headEnd/>
              <a:tailEnd/>
            </a:ln>
            <a:effectLst/>
          </p:spPr>
          <p:txBody>
            <a:bodyPr/>
            <a:lstStyle/>
            <a:p>
              <a:endParaRPr lang="en-US"/>
            </a:p>
          </p:txBody>
        </p:sp>
      </p:grpSp>
      <p:grpSp>
        <p:nvGrpSpPr>
          <p:cNvPr id="5" name="Group 19"/>
          <p:cNvGrpSpPr>
            <a:grpSpLocks/>
          </p:cNvGrpSpPr>
          <p:nvPr/>
        </p:nvGrpSpPr>
        <p:grpSpPr bwMode="auto">
          <a:xfrm>
            <a:off x="1885950" y="4724400"/>
            <a:ext cx="889000" cy="257175"/>
            <a:chOff x="1760" y="806"/>
            <a:chExt cx="558" cy="403"/>
          </a:xfrm>
        </p:grpSpPr>
        <p:sp>
          <p:nvSpPr>
            <p:cNvPr id="256020" name="Rectangle 20"/>
            <p:cNvSpPr>
              <a:spLocks noChangeArrowheads="1"/>
            </p:cNvSpPr>
            <p:nvPr/>
          </p:nvSpPr>
          <p:spPr bwMode="auto">
            <a:xfrm>
              <a:off x="1803" y="806"/>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Comedy</a:t>
              </a:r>
            </a:p>
            <a:p>
              <a:pPr eaLnBrk="0" hangingPunct="0">
                <a:spcBef>
                  <a:spcPct val="0"/>
                </a:spcBef>
              </a:pPr>
              <a:endParaRPr lang="en-US" sz="1000" b="0">
                <a:solidFill>
                  <a:schemeClr val="tx1"/>
                </a:solidFill>
                <a:latin typeface="Times New Roman" pitchFamily="18" charset="0"/>
              </a:endParaRPr>
            </a:p>
          </p:txBody>
        </p:sp>
        <p:sp>
          <p:nvSpPr>
            <p:cNvPr id="256021" name="Rectangle 21"/>
            <p:cNvSpPr>
              <a:spLocks noChangeArrowheads="1"/>
            </p:cNvSpPr>
            <p:nvPr/>
          </p:nvSpPr>
          <p:spPr bwMode="auto">
            <a:xfrm>
              <a:off x="1760" y="806"/>
              <a:ext cx="558" cy="403"/>
            </a:xfrm>
            <a:prstGeom prst="rect">
              <a:avLst/>
            </a:prstGeom>
            <a:noFill/>
            <a:ln w="7">
              <a:solidFill>
                <a:srgbClr val="A0A0A0"/>
              </a:solidFill>
              <a:miter lim="800000"/>
              <a:headEnd/>
              <a:tailEnd/>
            </a:ln>
            <a:effectLst/>
          </p:spPr>
          <p:txBody>
            <a:bodyPr/>
            <a:lstStyle/>
            <a:p>
              <a:endParaRPr lang="en-US"/>
            </a:p>
          </p:txBody>
        </p:sp>
      </p:grpSp>
      <p:grpSp>
        <p:nvGrpSpPr>
          <p:cNvPr id="6" name="Group 40"/>
          <p:cNvGrpSpPr>
            <a:grpSpLocks/>
          </p:cNvGrpSpPr>
          <p:nvPr/>
        </p:nvGrpSpPr>
        <p:grpSpPr bwMode="auto">
          <a:xfrm>
            <a:off x="533400" y="4981575"/>
            <a:ext cx="1350963" cy="271463"/>
            <a:chOff x="0" y="2015"/>
            <a:chExt cx="963" cy="403"/>
          </a:xfrm>
        </p:grpSpPr>
        <p:sp>
          <p:nvSpPr>
            <p:cNvPr id="256041" name="Rectangle 41"/>
            <p:cNvSpPr>
              <a:spLocks noChangeArrowheads="1"/>
            </p:cNvSpPr>
            <p:nvPr/>
          </p:nvSpPr>
          <p:spPr bwMode="auto">
            <a:xfrm>
              <a:off x="43" y="2015"/>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Bill Durham</a:t>
              </a:r>
            </a:p>
            <a:p>
              <a:pPr eaLnBrk="0" hangingPunct="0">
                <a:spcBef>
                  <a:spcPct val="0"/>
                </a:spcBef>
              </a:pPr>
              <a:endParaRPr lang="en-US" sz="1000" b="0">
                <a:solidFill>
                  <a:schemeClr val="tx1"/>
                </a:solidFill>
                <a:latin typeface="Times New Roman" pitchFamily="18" charset="0"/>
              </a:endParaRPr>
            </a:p>
          </p:txBody>
        </p:sp>
        <p:sp>
          <p:nvSpPr>
            <p:cNvPr id="256042" name="Rectangle 42"/>
            <p:cNvSpPr>
              <a:spLocks noChangeArrowheads="1"/>
            </p:cNvSpPr>
            <p:nvPr/>
          </p:nvSpPr>
          <p:spPr bwMode="auto">
            <a:xfrm>
              <a:off x="0" y="2015"/>
              <a:ext cx="963" cy="403"/>
            </a:xfrm>
            <a:prstGeom prst="rect">
              <a:avLst/>
            </a:prstGeom>
            <a:noFill/>
            <a:ln w="7">
              <a:solidFill>
                <a:srgbClr val="A0A0A0"/>
              </a:solidFill>
              <a:miter lim="800000"/>
              <a:headEnd/>
              <a:tailEnd/>
            </a:ln>
            <a:effectLst/>
          </p:spPr>
          <p:txBody>
            <a:bodyPr/>
            <a:lstStyle/>
            <a:p>
              <a:endParaRPr lang="en-US"/>
            </a:p>
          </p:txBody>
        </p:sp>
      </p:grpSp>
      <p:grpSp>
        <p:nvGrpSpPr>
          <p:cNvPr id="7" name="Group 46"/>
          <p:cNvGrpSpPr>
            <a:grpSpLocks/>
          </p:cNvGrpSpPr>
          <p:nvPr/>
        </p:nvGrpSpPr>
        <p:grpSpPr bwMode="auto">
          <a:xfrm>
            <a:off x="1885950" y="4981575"/>
            <a:ext cx="889000" cy="271463"/>
            <a:chOff x="1760" y="2015"/>
            <a:chExt cx="558" cy="403"/>
          </a:xfrm>
        </p:grpSpPr>
        <p:sp>
          <p:nvSpPr>
            <p:cNvPr id="256047" name="Rectangle 47"/>
            <p:cNvSpPr>
              <a:spLocks noChangeArrowheads="1"/>
            </p:cNvSpPr>
            <p:nvPr/>
          </p:nvSpPr>
          <p:spPr bwMode="auto">
            <a:xfrm>
              <a:off x="1803" y="2015"/>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Drama</a:t>
              </a:r>
            </a:p>
            <a:p>
              <a:pPr eaLnBrk="0" hangingPunct="0">
                <a:spcBef>
                  <a:spcPct val="0"/>
                </a:spcBef>
              </a:pPr>
              <a:endParaRPr lang="en-US" sz="1000" b="0">
                <a:solidFill>
                  <a:schemeClr val="tx1"/>
                </a:solidFill>
                <a:latin typeface="Times New Roman" pitchFamily="18" charset="0"/>
              </a:endParaRPr>
            </a:p>
          </p:txBody>
        </p:sp>
        <p:sp>
          <p:nvSpPr>
            <p:cNvPr id="256048" name="Rectangle 48"/>
            <p:cNvSpPr>
              <a:spLocks noChangeArrowheads="1"/>
            </p:cNvSpPr>
            <p:nvPr/>
          </p:nvSpPr>
          <p:spPr bwMode="auto">
            <a:xfrm>
              <a:off x="1760" y="2015"/>
              <a:ext cx="558" cy="403"/>
            </a:xfrm>
            <a:prstGeom prst="rect">
              <a:avLst/>
            </a:prstGeom>
            <a:noFill/>
            <a:ln w="7">
              <a:solidFill>
                <a:srgbClr val="A0A0A0"/>
              </a:solidFill>
              <a:miter lim="800000"/>
              <a:headEnd/>
              <a:tailEnd/>
            </a:ln>
            <a:effectLst/>
          </p:spPr>
          <p:txBody>
            <a:bodyPr/>
            <a:lstStyle/>
            <a:p>
              <a:endParaRPr lang="en-US"/>
            </a:p>
          </p:txBody>
        </p:sp>
      </p:grpSp>
      <p:grpSp>
        <p:nvGrpSpPr>
          <p:cNvPr id="8" name="Group 49"/>
          <p:cNvGrpSpPr>
            <a:grpSpLocks/>
          </p:cNvGrpSpPr>
          <p:nvPr/>
        </p:nvGrpSpPr>
        <p:grpSpPr bwMode="auto">
          <a:xfrm>
            <a:off x="533400" y="5253038"/>
            <a:ext cx="1350963" cy="338137"/>
            <a:chOff x="0" y="2418"/>
            <a:chExt cx="963" cy="403"/>
          </a:xfrm>
        </p:grpSpPr>
        <p:sp>
          <p:nvSpPr>
            <p:cNvPr id="256050" name="Rectangle 50"/>
            <p:cNvSpPr>
              <a:spLocks noChangeArrowheads="1"/>
            </p:cNvSpPr>
            <p:nvPr/>
          </p:nvSpPr>
          <p:spPr bwMode="auto">
            <a:xfrm>
              <a:off x="43" y="2418"/>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The Code Warrier</a:t>
              </a:r>
            </a:p>
            <a:p>
              <a:pPr eaLnBrk="0" hangingPunct="0">
                <a:spcBef>
                  <a:spcPct val="0"/>
                </a:spcBef>
              </a:pPr>
              <a:endParaRPr lang="en-US" sz="1000" b="0">
                <a:solidFill>
                  <a:schemeClr val="tx1"/>
                </a:solidFill>
                <a:latin typeface="Times New Roman" pitchFamily="18" charset="0"/>
              </a:endParaRPr>
            </a:p>
          </p:txBody>
        </p:sp>
        <p:sp>
          <p:nvSpPr>
            <p:cNvPr id="256051" name="Rectangle 51"/>
            <p:cNvSpPr>
              <a:spLocks noChangeArrowheads="1"/>
            </p:cNvSpPr>
            <p:nvPr/>
          </p:nvSpPr>
          <p:spPr bwMode="auto">
            <a:xfrm>
              <a:off x="0" y="2418"/>
              <a:ext cx="963" cy="403"/>
            </a:xfrm>
            <a:prstGeom prst="rect">
              <a:avLst/>
            </a:prstGeom>
            <a:noFill/>
            <a:ln w="7">
              <a:solidFill>
                <a:srgbClr val="A0A0A0"/>
              </a:solidFill>
              <a:miter lim="800000"/>
              <a:headEnd/>
              <a:tailEnd/>
            </a:ln>
            <a:effectLst/>
          </p:spPr>
          <p:txBody>
            <a:bodyPr/>
            <a:lstStyle/>
            <a:p>
              <a:endParaRPr lang="en-US"/>
            </a:p>
          </p:txBody>
        </p:sp>
      </p:grpSp>
      <p:grpSp>
        <p:nvGrpSpPr>
          <p:cNvPr id="9" name="Group 55"/>
          <p:cNvGrpSpPr>
            <a:grpSpLocks/>
          </p:cNvGrpSpPr>
          <p:nvPr/>
        </p:nvGrpSpPr>
        <p:grpSpPr bwMode="auto">
          <a:xfrm>
            <a:off x="1885950" y="5253038"/>
            <a:ext cx="889000" cy="338137"/>
            <a:chOff x="1760" y="2418"/>
            <a:chExt cx="558" cy="403"/>
          </a:xfrm>
        </p:grpSpPr>
        <p:sp>
          <p:nvSpPr>
            <p:cNvPr id="256056" name="Rectangle 56"/>
            <p:cNvSpPr>
              <a:spLocks noChangeArrowheads="1"/>
            </p:cNvSpPr>
            <p:nvPr/>
          </p:nvSpPr>
          <p:spPr bwMode="auto">
            <a:xfrm>
              <a:off x="1803" y="2418"/>
              <a:ext cx="472"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Horror</a:t>
              </a:r>
            </a:p>
            <a:p>
              <a:pPr eaLnBrk="0" hangingPunct="0">
                <a:spcBef>
                  <a:spcPct val="0"/>
                </a:spcBef>
              </a:pPr>
              <a:endParaRPr lang="en-US" sz="1000" b="0">
                <a:solidFill>
                  <a:schemeClr val="tx1"/>
                </a:solidFill>
                <a:latin typeface="Times New Roman" pitchFamily="18" charset="0"/>
              </a:endParaRPr>
            </a:p>
          </p:txBody>
        </p:sp>
        <p:sp>
          <p:nvSpPr>
            <p:cNvPr id="256057" name="Rectangle 57"/>
            <p:cNvSpPr>
              <a:spLocks noChangeArrowheads="1"/>
            </p:cNvSpPr>
            <p:nvPr/>
          </p:nvSpPr>
          <p:spPr bwMode="auto">
            <a:xfrm>
              <a:off x="1760" y="2418"/>
              <a:ext cx="558" cy="403"/>
            </a:xfrm>
            <a:prstGeom prst="rect">
              <a:avLst/>
            </a:prstGeom>
            <a:noFill/>
            <a:ln w="7">
              <a:solidFill>
                <a:srgbClr val="A0A0A0"/>
              </a:solidFill>
              <a:miter lim="800000"/>
              <a:headEnd/>
              <a:tailEnd/>
            </a:ln>
            <a:effectLst/>
          </p:spPr>
          <p:txBody>
            <a:bodyPr/>
            <a:lstStyle/>
            <a:p>
              <a:endParaRPr lang="en-US"/>
            </a:p>
          </p:txBody>
        </p:sp>
      </p:grpSp>
      <p:grpSp>
        <p:nvGrpSpPr>
          <p:cNvPr id="10" name="Group 58"/>
          <p:cNvGrpSpPr>
            <a:grpSpLocks/>
          </p:cNvGrpSpPr>
          <p:nvPr/>
        </p:nvGrpSpPr>
        <p:grpSpPr bwMode="auto">
          <a:xfrm>
            <a:off x="3352800" y="4419600"/>
            <a:ext cx="1350963" cy="303213"/>
            <a:chOff x="0" y="403"/>
            <a:chExt cx="963" cy="403"/>
          </a:xfrm>
        </p:grpSpPr>
        <p:sp>
          <p:nvSpPr>
            <p:cNvPr id="256059" name="Rectangle 59"/>
            <p:cNvSpPr>
              <a:spLocks noChangeArrowheads="1"/>
            </p:cNvSpPr>
            <p:nvPr/>
          </p:nvSpPr>
          <p:spPr bwMode="auto">
            <a:xfrm>
              <a:off x="43" y="403"/>
              <a:ext cx="877"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Movie</a:t>
              </a:r>
            </a:p>
            <a:p>
              <a:pPr eaLnBrk="0" hangingPunct="0">
                <a:spcBef>
                  <a:spcPct val="0"/>
                </a:spcBef>
              </a:pPr>
              <a:endParaRPr lang="en-US" sz="1200">
                <a:solidFill>
                  <a:schemeClr val="tx1"/>
                </a:solidFill>
                <a:latin typeface="Times New Roman" pitchFamily="18" charset="0"/>
              </a:endParaRPr>
            </a:p>
          </p:txBody>
        </p:sp>
        <p:sp>
          <p:nvSpPr>
            <p:cNvPr id="256060" name="Rectangle 60"/>
            <p:cNvSpPr>
              <a:spLocks noChangeArrowheads="1"/>
            </p:cNvSpPr>
            <p:nvPr/>
          </p:nvSpPr>
          <p:spPr bwMode="auto">
            <a:xfrm>
              <a:off x="0" y="403"/>
              <a:ext cx="963" cy="403"/>
            </a:xfrm>
            <a:prstGeom prst="rect">
              <a:avLst/>
            </a:prstGeom>
            <a:noFill/>
            <a:ln w="7">
              <a:solidFill>
                <a:srgbClr val="A0A0A0"/>
              </a:solidFill>
              <a:miter lim="800000"/>
              <a:headEnd/>
              <a:tailEnd/>
            </a:ln>
            <a:effectLst/>
          </p:spPr>
          <p:txBody>
            <a:bodyPr/>
            <a:lstStyle/>
            <a:p>
              <a:endParaRPr lang="en-US"/>
            </a:p>
          </p:txBody>
        </p:sp>
      </p:grpSp>
      <p:grpSp>
        <p:nvGrpSpPr>
          <p:cNvPr id="11" name="Group 61"/>
          <p:cNvGrpSpPr>
            <a:grpSpLocks/>
          </p:cNvGrpSpPr>
          <p:nvPr/>
        </p:nvGrpSpPr>
        <p:grpSpPr bwMode="auto">
          <a:xfrm>
            <a:off x="4703763" y="4419600"/>
            <a:ext cx="1265237" cy="303213"/>
            <a:chOff x="963" y="403"/>
            <a:chExt cx="797" cy="403"/>
          </a:xfrm>
        </p:grpSpPr>
        <p:sp>
          <p:nvSpPr>
            <p:cNvPr id="256062" name="Rectangle 62"/>
            <p:cNvSpPr>
              <a:spLocks noChangeArrowheads="1"/>
            </p:cNvSpPr>
            <p:nvPr/>
          </p:nvSpPr>
          <p:spPr bwMode="auto">
            <a:xfrm>
              <a:off x="1006" y="403"/>
              <a:ext cx="711" cy="403"/>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ScreeningCity</a:t>
              </a:r>
            </a:p>
            <a:p>
              <a:pPr eaLnBrk="0" hangingPunct="0">
                <a:spcBef>
                  <a:spcPct val="0"/>
                </a:spcBef>
              </a:pPr>
              <a:endParaRPr lang="en-US" sz="1200">
                <a:solidFill>
                  <a:schemeClr val="tx1"/>
                </a:solidFill>
                <a:latin typeface="Times New Roman" pitchFamily="18" charset="0"/>
              </a:endParaRPr>
            </a:p>
          </p:txBody>
        </p:sp>
        <p:sp>
          <p:nvSpPr>
            <p:cNvPr id="256063" name="Rectangle 63"/>
            <p:cNvSpPr>
              <a:spLocks noChangeArrowheads="1"/>
            </p:cNvSpPr>
            <p:nvPr/>
          </p:nvSpPr>
          <p:spPr bwMode="auto">
            <a:xfrm>
              <a:off x="963" y="403"/>
              <a:ext cx="797" cy="403"/>
            </a:xfrm>
            <a:prstGeom prst="rect">
              <a:avLst/>
            </a:prstGeom>
            <a:noFill/>
            <a:ln w="7">
              <a:solidFill>
                <a:srgbClr val="A0A0A0"/>
              </a:solidFill>
              <a:miter lim="800000"/>
              <a:headEnd/>
              <a:tailEnd/>
            </a:ln>
            <a:effectLst/>
          </p:spPr>
          <p:txBody>
            <a:bodyPr/>
            <a:lstStyle/>
            <a:p>
              <a:endParaRPr lang="en-US"/>
            </a:p>
          </p:txBody>
        </p:sp>
      </p:grpSp>
      <p:grpSp>
        <p:nvGrpSpPr>
          <p:cNvPr id="12" name="Group 67"/>
          <p:cNvGrpSpPr>
            <a:grpSpLocks/>
          </p:cNvGrpSpPr>
          <p:nvPr/>
        </p:nvGrpSpPr>
        <p:grpSpPr bwMode="auto">
          <a:xfrm>
            <a:off x="3352800" y="4724400"/>
            <a:ext cx="1350963" cy="257175"/>
            <a:chOff x="0" y="806"/>
            <a:chExt cx="963" cy="403"/>
          </a:xfrm>
        </p:grpSpPr>
        <p:sp>
          <p:nvSpPr>
            <p:cNvPr id="256068" name="Rectangle 68"/>
            <p:cNvSpPr>
              <a:spLocks noChangeArrowheads="1"/>
            </p:cNvSpPr>
            <p:nvPr/>
          </p:nvSpPr>
          <p:spPr bwMode="auto">
            <a:xfrm>
              <a:off x="43" y="806"/>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Hard Code</a:t>
              </a:r>
            </a:p>
            <a:p>
              <a:pPr eaLnBrk="0" hangingPunct="0">
                <a:spcBef>
                  <a:spcPct val="0"/>
                </a:spcBef>
              </a:pPr>
              <a:endParaRPr lang="en-US" sz="1000" b="0">
                <a:solidFill>
                  <a:schemeClr val="tx1"/>
                </a:solidFill>
                <a:latin typeface="Times New Roman" pitchFamily="18" charset="0"/>
              </a:endParaRPr>
            </a:p>
          </p:txBody>
        </p:sp>
        <p:sp>
          <p:nvSpPr>
            <p:cNvPr id="256069" name="Rectangle 69"/>
            <p:cNvSpPr>
              <a:spLocks noChangeArrowheads="1"/>
            </p:cNvSpPr>
            <p:nvPr/>
          </p:nvSpPr>
          <p:spPr bwMode="auto">
            <a:xfrm>
              <a:off x="0" y="806"/>
              <a:ext cx="963" cy="403"/>
            </a:xfrm>
            <a:prstGeom prst="rect">
              <a:avLst/>
            </a:prstGeom>
            <a:noFill/>
            <a:ln w="7">
              <a:solidFill>
                <a:srgbClr val="A0A0A0"/>
              </a:solidFill>
              <a:miter lim="800000"/>
              <a:headEnd/>
              <a:tailEnd/>
            </a:ln>
            <a:effectLst/>
          </p:spPr>
          <p:txBody>
            <a:bodyPr/>
            <a:lstStyle/>
            <a:p>
              <a:endParaRPr lang="en-US"/>
            </a:p>
          </p:txBody>
        </p:sp>
      </p:grpSp>
      <p:grpSp>
        <p:nvGrpSpPr>
          <p:cNvPr id="13" name="Group 70"/>
          <p:cNvGrpSpPr>
            <a:grpSpLocks/>
          </p:cNvGrpSpPr>
          <p:nvPr/>
        </p:nvGrpSpPr>
        <p:grpSpPr bwMode="auto">
          <a:xfrm>
            <a:off x="4703763" y="4724400"/>
            <a:ext cx="1265237" cy="257175"/>
            <a:chOff x="963" y="806"/>
            <a:chExt cx="797" cy="403"/>
          </a:xfrm>
        </p:grpSpPr>
        <p:sp>
          <p:nvSpPr>
            <p:cNvPr id="256071" name="Rectangle 71"/>
            <p:cNvSpPr>
              <a:spLocks noChangeArrowheads="1"/>
            </p:cNvSpPr>
            <p:nvPr/>
          </p:nvSpPr>
          <p:spPr bwMode="auto">
            <a:xfrm>
              <a:off x="1006" y="806"/>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Los Angles</a:t>
              </a:r>
            </a:p>
            <a:p>
              <a:pPr eaLnBrk="0" hangingPunct="0">
                <a:spcBef>
                  <a:spcPct val="0"/>
                </a:spcBef>
              </a:pPr>
              <a:endParaRPr lang="en-US" sz="1000" b="0">
                <a:solidFill>
                  <a:schemeClr val="tx1"/>
                </a:solidFill>
                <a:latin typeface="Times New Roman" pitchFamily="18" charset="0"/>
              </a:endParaRPr>
            </a:p>
          </p:txBody>
        </p:sp>
        <p:sp>
          <p:nvSpPr>
            <p:cNvPr id="256072" name="Rectangle 72"/>
            <p:cNvSpPr>
              <a:spLocks noChangeArrowheads="1"/>
            </p:cNvSpPr>
            <p:nvPr/>
          </p:nvSpPr>
          <p:spPr bwMode="auto">
            <a:xfrm>
              <a:off x="963" y="806"/>
              <a:ext cx="797" cy="403"/>
            </a:xfrm>
            <a:prstGeom prst="rect">
              <a:avLst/>
            </a:prstGeom>
            <a:noFill/>
            <a:ln w="7">
              <a:solidFill>
                <a:srgbClr val="A0A0A0"/>
              </a:solidFill>
              <a:miter lim="800000"/>
              <a:headEnd/>
              <a:tailEnd/>
            </a:ln>
            <a:effectLst/>
          </p:spPr>
          <p:txBody>
            <a:bodyPr/>
            <a:lstStyle/>
            <a:p>
              <a:endParaRPr lang="en-US"/>
            </a:p>
          </p:txBody>
        </p:sp>
      </p:grpSp>
      <p:grpSp>
        <p:nvGrpSpPr>
          <p:cNvPr id="14" name="Group 76"/>
          <p:cNvGrpSpPr>
            <a:grpSpLocks/>
          </p:cNvGrpSpPr>
          <p:nvPr/>
        </p:nvGrpSpPr>
        <p:grpSpPr bwMode="auto">
          <a:xfrm>
            <a:off x="3352800" y="4981575"/>
            <a:ext cx="1350963" cy="287338"/>
            <a:chOff x="0" y="1209"/>
            <a:chExt cx="963" cy="403"/>
          </a:xfrm>
        </p:grpSpPr>
        <p:sp>
          <p:nvSpPr>
            <p:cNvPr id="256077" name="Rectangle 77"/>
            <p:cNvSpPr>
              <a:spLocks noChangeArrowheads="1"/>
            </p:cNvSpPr>
            <p:nvPr/>
          </p:nvSpPr>
          <p:spPr bwMode="auto">
            <a:xfrm>
              <a:off x="43" y="1209"/>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Hard Code</a:t>
              </a:r>
            </a:p>
            <a:p>
              <a:pPr eaLnBrk="0" hangingPunct="0">
                <a:spcBef>
                  <a:spcPct val="0"/>
                </a:spcBef>
              </a:pPr>
              <a:endParaRPr lang="en-US" sz="1000" b="0">
                <a:solidFill>
                  <a:schemeClr val="tx1"/>
                </a:solidFill>
                <a:latin typeface="Times New Roman" pitchFamily="18" charset="0"/>
              </a:endParaRPr>
            </a:p>
          </p:txBody>
        </p:sp>
        <p:sp>
          <p:nvSpPr>
            <p:cNvPr id="256078" name="Rectangle 78"/>
            <p:cNvSpPr>
              <a:spLocks noChangeArrowheads="1"/>
            </p:cNvSpPr>
            <p:nvPr/>
          </p:nvSpPr>
          <p:spPr bwMode="auto">
            <a:xfrm>
              <a:off x="0" y="1209"/>
              <a:ext cx="963" cy="403"/>
            </a:xfrm>
            <a:prstGeom prst="rect">
              <a:avLst/>
            </a:prstGeom>
            <a:noFill/>
            <a:ln w="7">
              <a:solidFill>
                <a:srgbClr val="A0A0A0"/>
              </a:solidFill>
              <a:miter lim="800000"/>
              <a:headEnd/>
              <a:tailEnd/>
            </a:ln>
            <a:effectLst/>
          </p:spPr>
          <p:txBody>
            <a:bodyPr/>
            <a:lstStyle/>
            <a:p>
              <a:endParaRPr lang="en-US"/>
            </a:p>
          </p:txBody>
        </p:sp>
      </p:grpSp>
      <p:grpSp>
        <p:nvGrpSpPr>
          <p:cNvPr id="15" name="Group 79"/>
          <p:cNvGrpSpPr>
            <a:grpSpLocks/>
          </p:cNvGrpSpPr>
          <p:nvPr/>
        </p:nvGrpSpPr>
        <p:grpSpPr bwMode="auto">
          <a:xfrm>
            <a:off x="4703763" y="4981575"/>
            <a:ext cx="1265237" cy="287338"/>
            <a:chOff x="963" y="1209"/>
            <a:chExt cx="797" cy="403"/>
          </a:xfrm>
        </p:grpSpPr>
        <p:sp>
          <p:nvSpPr>
            <p:cNvPr id="256080" name="Rectangle 80"/>
            <p:cNvSpPr>
              <a:spLocks noChangeArrowheads="1"/>
            </p:cNvSpPr>
            <p:nvPr/>
          </p:nvSpPr>
          <p:spPr bwMode="auto">
            <a:xfrm>
              <a:off x="1006" y="1209"/>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New York</a:t>
              </a:r>
            </a:p>
            <a:p>
              <a:pPr eaLnBrk="0" hangingPunct="0">
                <a:spcBef>
                  <a:spcPct val="0"/>
                </a:spcBef>
              </a:pPr>
              <a:endParaRPr lang="en-US" sz="1000" b="0">
                <a:solidFill>
                  <a:schemeClr val="tx1"/>
                </a:solidFill>
                <a:latin typeface="Times New Roman" pitchFamily="18" charset="0"/>
              </a:endParaRPr>
            </a:p>
          </p:txBody>
        </p:sp>
        <p:sp>
          <p:nvSpPr>
            <p:cNvPr id="256081" name="Rectangle 81"/>
            <p:cNvSpPr>
              <a:spLocks noChangeArrowheads="1"/>
            </p:cNvSpPr>
            <p:nvPr/>
          </p:nvSpPr>
          <p:spPr bwMode="auto">
            <a:xfrm>
              <a:off x="963" y="1209"/>
              <a:ext cx="797" cy="403"/>
            </a:xfrm>
            <a:prstGeom prst="rect">
              <a:avLst/>
            </a:prstGeom>
            <a:noFill/>
            <a:ln w="7">
              <a:solidFill>
                <a:srgbClr val="A0A0A0"/>
              </a:solidFill>
              <a:miter lim="800000"/>
              <a:headEnd/>
              <a:tailEnd/>
            </a:ln>
            <a:effectLst/>
          </p:spPr>
          <p:txBody>
            <a:bodyPr/>
            <a:lstStyle/>
            <a:p>
              <a:endParaRPr lang="en-US"/>
            </a:p>
          </p:txBody>
        </p:sp>
      </p:grpSp>
      <p:grpSp>
        <p:nvGrpSpPr>
          <p:cNvPr id="16" name="Group 85"/>
          <p:cNvGrpSpPr>
            <a:grpSpLocks/>
          </p:cNvGrpSpPr>
          <p:nvPr/>
        </p:nvGrpSpPr>
        <p:grpSpPr bwMode="auto">
          <a:xfrm>
            <a:off x="3352800" y="5267325"/>
            <a:ext cx="1350963" cy="317500"/>
            <a:chOff x="0" y="1612"/>
            <a:chExt cx="963" cy="403"/>
          </a:xfrm>
        </p:grpSpPr>
        <p:sp>
          <p:nvSpPr>
            <p:cNvPr id="256086" name="Rectangle 86"/>
            <p:cNvSpPr>
              <a:spLocks noChangeArrowheads="1"/>
            </p:cNvSpPr>
            <p:nvPr/>
          </p:nvSpPr>
          <p:spPr bwMode="auto">
            <a:xfrm>
              <a:off x="43" y="1612"/>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Bill Durham</a:t>
              </a:r>
            </a:p>
            <a:p>
              <a:pPr eaLnBrk="0" hangingPunct="0">
                <a:spcBef>
                  <a:spcPct val="0"/>
                </a:spcBef>
              </a:pPr>
              <a:endParaRPr lang="en-US" sz="1000" b="0">
                <a:solidFill>
                  <a:schemeClr val="tx1"/>
                </a:solidFill>
                <a:latin typeface="Times New Roman" pitchFamily="18" charset="0"/>
              </a:endParaRPr>
            </a:p>
          </p:txBody>
        </p:sp>
        <p:sp>
          <p:nvSpPr>
            <p:cNvPr id="256087" name="Rectangle 87"/>
            <p:cNvSpPr>
              <a:spLocks noChangeArrowheads="1"/>
            </p:cNvSpPr>
            <p:nvPr/>
          </p:nvSpPr>
          <p:spPr bwMode="auto">
            <a:xfrm>
              <a:off x="0" y="1612"/>
              <a:ext cx="963" cy="403"/>
            </a:xfrm>
            <a:prstGeom prst="rect">
              <a:avLst/>
            </a:prstGeom>
            <a:noFill/>
            <a:ln w="7">
              <a:solidFill>
                <a:srgbClr val="A0A0A0"/>
              </a:solidFill>
              <a:miter lim="800000"/>
              <a:headEnd/>
              <a:tailEnd/>
            </a:ln>
            <a:effectLst/>
          </p:spPr>
          <p:txBody>
            <a:bodyPr/>
            <a:lstStyle/>
            <a:p>
              <a:endParaRPr lang="en-US"/>
            </a:p>
          </p:txBody>
        </p:sp>
      </p:grpSp>
      <p:grpSp>
        <p:nvGrpSpPr>
          <p:cNvPr id="17" name="Group 88"/>
          <p:cNvGrpSpPr>
            <a:grpSpLocks/>
          </p:cNvGrpSpPr>
          <p:nvPr/>
        </p:nvGrpSpPr>
        <p:grpSpPr bwMode="auto">
          <a:xfrm>
            <a:off x="4703763" y="5267325"/>
            <a:ext cx="1265237" cy="317500"/>
            <a:chOff x="963" y="1612"/>
            <a:chExt cx="797" cy="403"/>
          </a:xfrm>
        </p:grpSpPr>
        <p:sp>
          <p:nvSpPr>
            <p:cNvPr id="256089" name="Rectangle 89"/>
            <p:cNvSpPr>
              <a:spLocks noChangeArrowheads="1"/>
            </p:cNvSpPr>
            <p:nvPr/>
          </p:nvSpPr>
          <p:spPr bwMode="auto">
            <a:xfrm>
              <a:off x="1006" y="1612"/>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Santa Cruz</a:t>
              </a:r>
            </a:p>
            <a:p>
              <a:pPr eaLnBrk="0" hangingPunct="0">
                <a:spcBef>
                  <a:spcPct val="0"/>
                </a:spcBef>
              </a:pPr>
              <a:endParaRPr lang="en-US" sz="1000" b="0">
                <a:solidFill>
                  <a:schemeClr val="tx1"/>
                </a:solidFill>
                <a:latin typeface="Times New Roman" pitchFamily="18" charset="0"/>
              </a:endParaRPr>
            </a:p>
          </p:txBody>
        </p:sp>
        <p:sp>
          <p:nvSpPr>
            <p:cNvPr id="256090" name="Rectangle 90"/>
            <p:cNvSpPr>
              <a:spLocks noChangeArrowheads="1"/>
            </p:cNvSpPr>
            <p:nvPr/>
          </p:nvSpPr>
          <p:spPr bwMode="auto">
            <a:xfrm>
              <a:off x="963" y="1612"/>
              <a:ext cx="797" cy="403"/>
            </a:xfrm>
            <a:prstGeom prst="rect">
              <a:avLst/>
            </a:prstGeom>
            <a:noFill/>
            <a:ln w="7">
              <a:solidFill>
                <a:srgbClr val="A0A0A0"/>
              </a:solidFill>
              <a:miter lim="800000"/>
              <a:headEnd/>
              <a:tailEnd/>
            </a:ln>
            <a:effectLst/>
          </p:spPr>
          <p:txBody>
            <a:bodyPr/>
            <a:lstStyle/>
            <a:p>
              <a:endParaRPr lang="en-US"/>
            </a:p>
          </p:txBody>
        </p:sp>
      </p:grpSp>
      <p:grpSp>
        <p:nvGrpSpPr>
          <p:cNvPr id="18" name="Group 94"/>
          <p:cNvGrpSpPr>
            <a:grpSpLocks/>
          </p:cNvGrpSpPr>
          <p:nvPr/>
        </p:nvGrpSpPr>
        <p:grpSpPr bwMode="auto">
          <a:xfrm>
            <a:off x="3352800" y="5581650"/>
            <a:ext cx="1350963" cy="271463"/>
            <a:chOff x="0" y="2015"/>
            <a:chExt cx="963" cy="403"/>
          </a:xfrm>
        </p:grpSpPr>
        <p:sp>
          <p:nvSpPr>
            <p:cNvPr id="256095" name="Rectangle 95"/>
            <p:cNvSpPr>
              <a:spLocks noChangeArrowheads="1"/>
            </p:cNvSpPr>
            <p:nvPr/>
          </p:nvSpPr>
          <p:spPr bwMode="auto">
            <a:xfrm>
              <a:off x="43" y="2015"/>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Bill Durham</a:t>
              </a:r>
            </a:p>
            <a:p>
              <a:pPr eaLnBrk="0" hangingPunct="0">
                <a:spcBef>
                  <a:spcPct val="0"/>
                </a:spcBef>
              </a:pPr>
              <a:endParaRPr lang="en-US" sz="1000" b="0">
                <a:solidFill>
                  <a:schemeClr val="tx1"/>
                </a:solidFill>
                <a:latin typeface="Times New Roman" pitchFamily="18" charset="0"/>
              </a:endParaRPr>
            </a:p>
          </p:txBody>
        </p:sp>
        <p:sp>
          <p:nvSpPr>
            <p:cNvPr id="256096" name="Rectangle 96"/>
            <p:cNvSpPr>
              <a:spLocks noChangeArrowheads="1"/>
            </p:cNvSpPr>
            <p:nvPr/>
          </p:nvSpPr>
          <p:spPr bwMode="auto">
            <a:xfrm>
              <a:off x="0" y="2015"/>
              <a:ext cx="963" cy="403"/>
            </a:xfrm>
            <a:prstGeom prst="rect">
              <a:avLst/>
            </a:prstGeom>
            <a:noFill/>
            <a:ln w="7">
              <a:solidFill>
                <a:srgbClr val="A0A0A0"/>
              </a:solidFill>
              <a:miter lim="800000"/>
              <a:headEnd/>
              <a:tailEnd/>
            </a:ln>
            <a:effectLst/>
          </p:spPr>
          <p:txBody>
            <a:bodyPr/>
            <a:lstStyle/>
            <a:p>
              <a:endParaRPr lang="en-US"/>
            </a:p>
          </p:txBody>
        </p:sp>
      </p:grpSp>
      <p:grpSp>
        <p:nvGrpSpPr>
          <p:cNvPr id="19" name="Group 97"/>
          <p:cNvGrpSpPr>
            <a:grpSpLocks/>
          </p:cNvGrpSpPr>
          <p:nvPr/>
        </p:nvGrpSpPr>
        <p:grpSpPr bwMode="auto">
          <a:xfrm>
            <a:off x="4703763" y="5581650"/>
            <a:ext cx="1265237" cy="271463"/>
            <a:chOff x="963" y="2015"/>
            <a:chExt cx="797" cy="403"/>
          </a:xfrm>
        </p:grpSpPr>
        <p:sp>
          <p:nvSpPr>
            <p:cNvPr id="256098" name="Rectangle 98"/>
            <p:cNvSpPr>
              <a:spLocks noChangeArrowheads="1"/>
            </p:cNvSpPr>
            <p:nvPr/>
          </p:nvSpPr>
          <p:spPr bwMode="auto">
            <a:xfrm>
              <a:off x="1006" y="2015"/>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Durham</a:t>
              </a:r>
            </a:p>
            <a:p>
              <a:pPr eaLnBrk="0" hangingPunct="0">
                <a:spcBef>
                  <a:spcPct val="0"/>
                </a:spcBef>
              </a:pPr>
              <a:endParaRPr lang="en-US" sz="1000" b="0">
                <a:solidFill>
                  <a:schemeClr val="tx1"/>
                </a:solidFill>
                <a:latin typeface="Times New Roman" pitchFamily="18" charset="0"/>
              </a:endParaRPr>
            </a:p>
          </p:txBody>
        </p:sp>
        <p:sp>
          <p:nvSpPr>
            <p:cNvPr id="256099" name="Rectangle 99"/>
            <p:cNvSpPr>
              <a:spLocks noChangeArrowheads="1"/>
            </p:cNvSpPr>
            <p:nvPr/>
          </p:nvSpPr>
          <p:spPr bwMode="auto">
            <a:xfrm>
              <a:off x="963" y="2015"/>
              <a:ext cx="797" cy="403"/>
            </a:xfrm>
            <a:prstGeom prst="rect">
              <a:avLst/>
            </a:prstGeom>
            <a:noFill/>
            <a:ln w="7">
              <a:solidFill>
                <a:srgbClr val="A0A0A0"/>
              </a:solidFill>
              <a:miter lim="800000"/>
              <a:headEnd/>
              <a:tailEnd/>
            </a:ln>
            <a:effectLst/>
          </p:spPr>
          <p:txBody>
            <a:bodyPr/>
            <a:lstStyle/>
            <a:p>
              <a:endParaRPr lang="en-US"/>
            </a:p>
          </p:txBody>
        </p:sp>
      </p:grpSp>
      <p:grpSp>
        <p:nvGrpSpPr>
          <p:cNvPr id="20" name="Group 103"/>
          <p:cNvGrpSpPr>
            <a:grpSpLocks/>
          </p:cNvGrpSpPr>
          <p:nvPr/>
        </p:nvGrpSpPr>
        <p:grpSpPr bwMode="auto">
          <a:xfrm>
            <a:off x="3352800" y="5853113"/>
            <a:ext cx="1350963" cy="338137"/>
            <a:chOff x="0" y="2418"/>
            <a:chExt cx="963" cy="403"/>
          </a:xfrm>
        </p:grpSpPr>
        <p:sp>
          <p:nvSpPr>
            <p:cNvPr id="256104" name="Rectangle 104"/>
            <p:cNvSpPr>
              <a:spLocks noChangeArrowheads="1"/>
            </p:cNvSpPr>
            <p:nvPr/>
          </p:nvSpPr>
          <p:spPr bwMode="auto">
            <a:xfrm>
              <a:off x="43" y="2418"/>
              <a:ext cx="877"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The Code Warrier</a:t>
              </a:r>
            </a:p>
            <a:p>
              <a:pPr eaLnBrk="0" hangingPunct="0">
                <a:spcBef>
                  <a:spcPct val="0"/>
                </a:spcBef>
              </a:pPr>
              <a:endParaRPr lang="en-US" sz="1000" b="0">
                <a:solidFill>
                  <a:schemeClr val="tx1"/>
                </a:solidFill>
                <a:latin typeface="Times New Roman" pitchFamily="18" charset="0"/>
              </a:endParaRPr>
            </a:p>
          </p:txBody>
        </p:sp>
        <p:sp>
          <p:nvSpPr>
            <p:cNvPr id="256105" name="Rectangle 105"/>
            <p:cNvSpPr>
              <a:spLocks noChangeArrowheads="1"/>
            </p:cNvSpPr>
            <p:nvPr/>
          </p:nvSpPr>
          <p:spPr bwMode="auto">
            <a:xfrm>
              <a:off x="0" y="2418"/>
              <a:ext cx="963" cy="403"/>
            </a:xfrm>
            <a:prstGeom prst="rect">
              <a:avLst/>
            </a:prstGeom>
            <a:noFill/>
            <a:ln w="7">
              <a:solidFill>
                <a:srgbClr val="A0A0A0"/>
              </a:solidFill>
              <a:miter lim="800000"/>
              <a:headEnd/>
              <a:tailEnd/>
            </a:ln>
            <a:effectLst/>
          </p:spPr>
          <p:txBody>
            <a:bodyPr/>
            <a:lstStyle/>
            <a:p>
              <a:endParaRPr lang="en-US"/>
            </a:p>
          </p:txBody>
        </p:sp>
      </p:grpSp>
      <p:grpSp>
        <p:nvGrpSpPr>
          <p:cNvPr id="21" name="Group 106"/>
          <p:cNvGrpSpPr>
            <a:grpSpLocks/>
          </p:cNvGrpSpPr>
          <p:nvPr/>
        </p:nvGrpSpPr>
        <p:grpSpPr bwMode="auto">
          <a:xfrm>
            <a:off x="4703763" y="5853113"/>
            <a:ext cx="1265237" cy="338137"/>
            <a:chOff x="963" y="2418"/>
            <a:chExt cx="797" cy="403"/>
          </a:xfrm>
        </p:grpSpPr>
        <p:sp>
          <p:nvSpPr>
            <p:cNvPr id="256107" name="Rectangle 107"/>
            <p:cNvSpPr>
              <a:spLocks noChangeArrowheads="1"/>
            </p:cNvSpPr>
            <p:nvPr/>
          </p:nvSpPr>
          <p:spPr bwMode="auto">
            <a:xfrm>
              <a:off x="1006" y="2418"/>
              <a:ext cx="711" cy="403"/>
            </a:xfrm>
            <a:prstGeom prst="rect">
              <a:avLst/>
            </a:prstGeom>
            <a:noFill/>
            <a:ln w="9525">
              <a:noFill/>
              <a:miter lim="800000"/>
              <a:headEnd/>
              <a:tailEnd/>
            </a:ln>
            <a:effectLst/>
          </p:spPr>
          <p:txBody>
            <a:bodyPr/>
            <a:lstStyle/>
            <a:p>
              <a:pPr>
                <a:spcBef>
                  <a:spcPct val="0"/>
                </a:spcBef>
              </a:pPr>
              <a:r>
                <a:rPr lang="en-US" sz="1000" b="0">
                  <a:solidFill>
                    <a:schemeClr val="tx1"/>
                  </a:solidFill>
                  <a:latin typeface="Arial Unicode MS" pitchFamily="34" charset="-128"/>
                  <a:ea typeface="Arial Unicode MS" pitchFamily="34" charset="-128"/>
                  <a:cs typeface="Arial Unicode MS" pitchFamily="34" charset="-128"/>
                </a:rPr>
                <a:t>New York</a:t>
              </a:r>
            </a:p>
            <a:p>
              <a:pPr eaLnBrk="0" hangingPunct="0">
                <a:spcBef>
                  <a:spcPct val="0"/>
                </a:spcBef>
              </a:pPr>
              <a:endParaRPr lang="en-US" sz="1000" b="0">
                <a:solidFill>
                  <a:schemeClr val="tx1"/>
                </a:solidFill>
                <a:latin typeface="Times New Roman" pitchFamily="18" charset="0"/>
              </a:endParaRPr>
            </a:p>
          </p:txBody>
        </p:sp>
        <p:sp>
          <p:nvSpPr>
            <p:cNvPr id="256108" name="Rectangle 108"/>
            <p:cNvSpPr>
              <a:spLocks noChangeArrowheads="1"/>
            </p:cNvSpPr>
            <p:nvPr/>
          </p:nvSpPr>
          <p:spPr bwMode="auto">
            <a:xfrm>
              <a:off x="963" y="2418"/>
              <a:ext cx="797" cy="403"/>
            </a:xfrm>
            <a:prstGeom prst="rect">
              <a:avLst/>
            </a:prstGeom>
            <a:noFill/>
            <a:ln w="7">
              <a:solidFill>
                <a:srgbClr val="A0A0A0"/>
              </a:solidFill>
              <a:miter lim="800000"/>
              <a:headEnd/>
              <a:tailEnd/>
            </a:ln>
            <a:effectLst/>
          </p:spPr>
          <p:txBody>
            <a:bodyPr/>
            <a:lstStyle/>
            <a:p>
              <a:endParaRPr lang="en-US"/>
            </a:p>
          </p:txBody>
        </p:sp>
      </p:gr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body" idx="1"/>
          </p:nvPr>
        </p:nvSpPr>
        <p:spPr>
          <a:xfrm>
            <a:off x="304800" y="1143000"/>
            <a:ext cx="8610600" cy="5181600"/>
          </a:xfrm>
        </p:spPr>
        <p:txBody>
          <a:bodyPr/>
          <a:lstStyle/>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2  (Convert to  4NF) </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Old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{Manager, Child, Employee}</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ea typeface="Arial Unicode MS" pitchFamily="34" charset="-128"/>
                <a:cs typeface="Arial Unicode MS" pitchFamily="34" charset="-128"/>
              </a:rPr>
              <a:t>Manager, Child</a:t>
            </a:r>
            <a:r>
              <a:rPr lang="en-US" sz="16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600" b="1">
                <a:latin typeface="Arial Unicode MS" pitchFamily="34" charset="-128"/>
                <a:ea typeface="Arial Unicode MS" pitchFamily="34" charset="-128"/>
                <a:cs typeface="Arial Unicode MS" pitchFamily="34" charset="-128"/>
              </a:rPr>
              <a:t>New Scheme </a:t>
            </a:r>
            <a:r>
              <a:rPr lang="en-US" sz="1600" b="1">
                <a:ea typeface="Arial Unicode MS" pitchFamily="34" charset="-128"/>
                <a:cs typeface="Arial Unicode MS" pitchFamily="34" charset="-128"/>
                <a:sym typeface="Wingdings" pitchFamily="2" charset="2"/>
              </a:rPr>
              <a:t></a:t>
            </a:r>
            <a:r>
              <a:rPr lang="en-US" sz="1600" b="1">
                <a:latin typeface="Arial Unicode MS" pitchFamily="34" charset="-128"/>
                <a:ea typeface="Arial Unicode MS" pitchFamily="34" charset="-128"/>
                <a:cs typeface="Arial Unicode MS" pitchFamily="34" charset="-128"/>
              </a:rPr>
              <a:t> {</a:t>
            </a:r>
            <a:r>
              <a:rPr lang="en-US" sz="1600" b="1" u="sng">
                <a:latin typeface="Arial Unicode MS" pitchFamily="34" charset="-128"/>
                <a:cs typeface="Times New Roman" pitchFamily="18" charset="0"/>
              </a:rPr>
              <a:t>Manager, Employee</a:t>
            </a:r>
            <a:r>
              <a:rPr lang="en-US" sz="16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endParaRPr lang="en-US" sz="1600" b="1">
              <a:latin typeface="Arial Unicode MS" pitchFamily="34" charset="-128"/>
              <a:ea typeface="Arial Unicode MS" pitchFamily="34" charset="-128"/>
              <a:cs typeface="Arial Unicode MS" pitchFamily="34" charset="-128"/>
            </a:endParaRPr>
          </a:p>
          <a:p>
            <a:pPr marL="609600" indent="-609600">
              <a:spcBef>
                <a:spcPct val="50000"/>
              </a:spcBef>
              <a:buFontTx/>
              <a:buNone/>
            </a:pPr>
            <a:r>
              <a:rPr lang="en-US" sz="2000" b="1">
                <a:solidFill>
                  <a:srgbClr val="CC0000"/>
                </a:solidFill>
                <a:latin typeface="Arial Unicode MS" pitchFamily="34" charset="-128"/>
                <a:cs typeface="Times New Roman" pitchFamily="18" charset="0"/>
              </a:rPr>
              <a:t>Example 3  (Convert to  4NF)</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Old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a:latin typeface="Arial Unicode MS" pitchFamily="34" charset="-128"/>
                <a:cs typeface="Times New Roman" pitchFamily="18" charset="0"/>
              </a:rPr>
              <a:t>Employee, Skill, ForeignLanguage</a:t>
            </a:r>
            <a:r>
              <a:rPr lang="en-US" sz="18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a:latin typeface="Arial Unicode MS" pitchFamily="34" charset="-128"/>
                <a:cs typeface="Times New Roman" pitchFamily="18" charset="0"/>
              </a:rPr>
              <a:t>Employee, Skill</a:t>
            </a:r>
            <a:r>
              <a:rPr lang="en-US" sz="1800" b="1">
                <a:latin typeface="Arial Unicode MS" pitchFamily="34" charset="-128"/>
                <a:ea typeface="Arial Unicode MS" pitchFamily="34" charset="-128"/>
                <a:cs typeface="Arial Unicode MS" pitchFamily="34" charset="-128"/>
              </a:rPr>
              <a:t>}</a:t>
            </a:r>
          </a:p>
          <a:p>
            <a:pPr marL="1100138" lvl="1" indent="-533400">
              <a:spcBef>
                <a:spcPct val="50000"/>
              </a:spcBef>
              <a:buFontTx/>
              <a:buNone/>
            </a:pPr>
            <a:r>
              <a:rPr lang="en-US" sz="1800" b="1">
                <a:latin typeface="Arial Unicode MS" pitchFamily="34" charset="-128"/>
                <a:ea typeface="Arial Unicode MS" pitchFamily="34" charset="-128"/>
                <a:cs typeface="Arial Unicode MS" pitchFamily="34" charset="-128"/>
              </a:rPr>
              <a:t>New Scheme </a:t>
            </a:r>
            <a:r>
              <a:rPr lang="en-US" sz="1800" b="1">
                <a:ea typeface="Arial Unicode MS" pitchFamily="34" charset="-128"/>
                <a:cs typeface="Arial Unicode MS" pitchFamily="34" charset="-128"/>
                <a:sym typeface="Wingdings" pitchFamily="2" charset="2"/>
              </a:rPr>
              <a:t></a:t>
            </a:r>
            <a:r>
              <a:rPr lang="en-US" sz="1800" b="1">
                <a:latin typeface="Arial Unicode MS" pitchFamily="34" charset="-128"/>
                <a:ea typeface="Arial Unicode MS" pitchFamily="34" charset="-128"/>
                <a:cs typeface="Arial Unicode MS" pitchFamily="34" charset="-128"/>
              </a:rPr>
              <a:t> {</a:t>
            </a:r>
            <a:r>
              <a:rPr lang="en-US" sz="1800" b="1">
                <a:latin typeface="Arial Unicode MS" pitchFamily="34" charset="-128"/>
                <a:cs typeface="Times New Roman" pitchFamily="18" charset="0"/>
              </a:rPr>
              <a:t>Employee, ForeignLanguage</a:t>
            </a:r>
            <a:r>
              <a:rPr lang="en-US" sz="1800" b="1">
                <a:latin typeface="Arial Unicode MS" pitchFamily="34" charset="-128"/>
                <a:ea typeface="Arial Unicode MS" pitchFamily="34" charset="-128"/>
                <a:cs typeface="Arial Unicode MS" pitchFamily="34" charset="-128"/>
              </a:rPr>
              <a:t>}</a:t>
            </a:r>
            <a:endParaRPr lang="en-US" sz="1800" b="1">
              <a:latin typeface="Arial Unicode MS" pitchFamily="34" charset="-128"/>
              <a:cs typeface="Times New Roman" pitchFamily="18" charset="0"/>
            </a:endParaRPr>
          </a:p>
          <a:p>
            <a:pPr marL="1100138" lvl="1" indent="-533400">
              <a:spcBef>
                <a:spcPct val="50000"/>
              </a:spcBef>
              <a:buFontTx/>
              <a:buNone/>
            </a:pPr>
            <a:endParaRPr lang="en-US" sz="1800" b="1">
              <a:latin typeface="Arial Unicode MS" pitchFamily="34" charset="-128"/>
              <a:cs typeface="Times New Roman" pitchFamily="18" charset="0"/>
            </a:endParaRPr>
          </a:p>
        </p:txBody>
      </p:sp>
      <p:sp>
        <p:nvSpPr>
          <p:cNvPr id="258051"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4NF - Decomposition</a:t>
            </a:r>
          </a:p>
        </p:txBody>
      </p:sp>
      <p:grpSp>
        <p:nvGrpSpPr>
          <p:cNvPr id="2" name="Group 190"/>
          <p:cNvGrpSpPr>
            <a:grpSpLocks/>
          </p:cNvGrpSpPr>
          <p:nvPr/>
        </p:nvGrpSpPr>
        <p:grpSpPr bwMode="auto">
          <a:xfrm>
            <a:off x="5257800" y="1344613"/>
            <a:ext cx="1600200" cy="941387"/>
            <a:chOff x="4032" y="768"/>
            <a:chExt cx="1008" cy="593"/>
          </a:xfrm>
        </p:grpSpPr>
        <p:grpSp>
          <p:nvGrpSpPr>
            <p:cNvPr id="3" name="Group 5"/>
            <p:cNvGrpSpPr>
              <a:grpSpLocks/>
            </p:cNvGrpSpPr>
            <p:nvPr/>
          </p:nvGrpSpPr>
          <p:grpSpPr bwMode="auto">
            <a:xfrm>
              <a:off x="4032" y="768"/>
              <a:ext cx="588" cy="193"/>
              <a:chOff x="0" y="0"/>
              <a:chExt cx="150" cy="1311"/>
            </a:xfrm>
          </p:grpSpPr>
          <p:sp>
            <p:nvSpPr>
              <p:cNvPr id="258054" name="Rectangle 6"/>
              <p:cNvSpPr>
                <a:spLocks noChangeArrowheads="1"/>
              </p:cNvSpPr>
              <p:nvPr/>
            </p:nvSpPr>
            <p:spPr bwMode="auto">
              <a:xfrm>
                <a:off x="6" y="6"/>
                <a:ext cx="138"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Manager</a:t>
                </a:r>
              </a:p>
              <a:p>
                <a:pPr eaLnBrk="0" hangingPunct="0">
                  <a:spcBef>
                    <a:spcPct val="0"/>
                  </a:spcBef>
                </a:pPr>
                <a:endParaRPr lang="en-US" b="0">
                  <a:solidFill>
                    <a:schemeClr val="tx1"/>
                  </a:solidFill>
                  <a:latin typeface="Times New Roman" pitchFamily="18" charset="0"/>
                </a:endParaRPr>
              </a:p>
            </p:txBody>
          </p:sp>
          <p:sp>
            <p:nvSpPr>
              <p:cNvPr id="258055" name="Rectangle 7"/>
              <p:cNvSpPr>
                <a:spLocks noChangeArrowheads="1"/>
              </p:cNvSpPr>
              <p:nvPr/>
            </p:nvSpPr>
            <p:spPr bwMode="auto">
              <a:xfrm>
                <a:off x="0" y="0"/>
                <a:ext cx="150" cy="1311"/>
              </a:xfrm>
              <a:prstGeom prst="rect">
                <a:avLst/>
              </a:prstGeom>
              <a:noFill/>
              <a:ln w="7">
                <a:solidFill>
                  <a:srgbClr val="A0A0A0"/>
                </a:solidFill>
                <a:miter lim="800000"/>
                <a:headEnd/>
                <a:tailEnd/>
              </a:ln>
              <a:effectLst/>
            </p:spPr>
            <p:txBody>
              <a:bodyPr/>
              <a:lstStyle/>
              <a:p>
                <a:endParaRPr lang="en-US"/>
              </a:p>
            </p:txBody>
          </p:sp>
        </p:grpSp>
        <p:grpSp>
          <p:nvGrpSpPr>
            <p:cNvPr id="4" name="Group 8"/>
            <p:cNvGrpSpPr>
              <a:grpSpLocks/>
            </p:cNvGrpSpPr>
            <p:nvPr/>
          </p:nvGrpSpPr>
          <p:grpSpPr bwMode="auto">
            <a:xfrm>
              <a:off x="4621" y="768"/>
              <a:ext cx="419" cy="193"/>
              <a:chOff x="150" y="0"/>
              <a:chExt cx="150" cy="1311"/>
            </a:xfrm>
          </p:grpSpPr>
          <p:sp>
            <p:nvSpPr>
              <p:cNvPr id="258057" name="Rectangle 9"/>
              <p:cNvSpPr>
                <a:spLocks noChangeArrowheads="1"/>
              </p:cNvSpPr>
              <p:nvPr/>
            </p:nvSpPr>
            <p:spPr bwMode="auto">
              <a:xfrm>
                <a:off x="156" y="6"/>
                <a:ext cx="138"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Child    </a:t>
                </a:r>
              </a:p>
              <a:p>
                <a:pPr eaLnBrk="0" hangingPunct="0">
                  <a:spcBef>
                    <a:spcPct val="0"/>
                  </a:spcBef>
                </a:pPr>
                <a:endParaRPr lang="en-US" b="0">
                  <a:solidFill>
                    <a:schemeClr val="tx1"/>
                  </a:solidFill>
                  <a:latin typeface="Times New Roman" pitchFamily="18" charset="0"/>
                </a:endParaRPr>
              </a:p>
            </p:txBody>
          </p:sp>
          <p:sp>
            <p:nvSpPr>
              <p:cNvPr id="258058" name="Rectangle 10"/>
              <p:cNvSpPr>
                <a:spLocks noChangeArrowheads="1"/>
              </p:cNvSpPr>
              <p:nvPr/>
            </p:nvSpPr>
            <p:spPr bwMode="auto">
              <a:xfrm>
                <a:off x="150" y="0"/>
                <a:ext cx="150" cy="1311"/>
              </a:xfrm>
              <a:prstGeom prst="rect">
                <a:avLst/>
              </a:prstGeom>
              <a:noFill/>
              <a:ln w="7">
                <a:solidFill>
                  <a:srgbClr val="A0A0A0"/>
                </a:solidFill>
                <a:miter lim="800000"/>
                <a:headEnd/>
                <a:tailEnd/>
              </a:ln>
              <a:effectLst/>
            </p:spPr>
            <p:txBody>
              <a:bodyPr/>
              <a:lstStyle/>
              <a:p>
                <a:endParaRPr lang="en-US"/>
              </a:p>
            </p:txBody>
          </p:sp>
        </p:grpSp>
        <p:grpSp>
          <p:nvGrpSpPr>
            <p:cNvPr id="5" name="Group 14"/>
            <p:cNvGrpSpPr>
              <a:grpSpLocks/>
            </p:cNvGrpSpPr>
            <p:nvPr/>
          </p:nvGrpSpPr>
          <p:grpSpPr bwMode="auto">
            <a:xfrm>
              <a:off x="4032" y="961"/>
              <a:ext cx="588" cy="214"/>
              <a:chOff x="0" y="1323"/>
              <a:chExt cx="150" cy="736"/>
            </a:xfrm>
          </p:grpSpPr>
          <p:sp>
            <p:nvSpPr>
              <p:cNvPr id="258063" name="Rectangle 15"/>
              <p:cNvSpPr>
                <a:spLocks noChangeArrowheads="1"/>
              </p:cNvSpPr>
              <p:nvPr/>
            </p:nvSpPr>
            <p:spPr bwMode="auto">
              <a:xfrm>
                <a:off x="6" y="1329"/>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Jim</a:t>
                </a:r>
              </a:p>
              <a:p>
                <a:pPr eaLnBrk="0" hangingPunct="0">
                  <a:spcBef>
                    <a:spcPct val="0"/>
                  </a:spcBef>
                </a:pPr>
                <a:endParaRPr lang="en-US" b="0">
                  <a:solidFill>
                    <a:schemeClr val="tx1"/>
                  </a:solidFill>
                  <a:latin typeface="Times New Roman" pitchFamily="18" charset="0"/>
                </a:endParaRPr>
              </a:p>
            </p:txBody>
          </p:sp>
          <p:sp>
            <p:nvSpPr>
              <p:cNvPr id="258064" name="Rectangle 16"/>
              <p:cNvSpPr>
                <a:spLocks noChangeArrowheads="1"/>
              </p:cNvSpPr>
              <p:nvPr/>
            </p:nvSpPr>
            <p:spPr bwMode="auto">
              <a:xfrm>
                <a:off x="0" y="1323"/>
                <a:ext cx="150" cy="736"/>
              </a:xfrm>
              <a:prstGeom prst="rect">
                <a:avLst/>
              </a:prstGeom>
              <a:noFill/>
              <a:ln w="7">
                <a:solidFill>
                  <a:srgbClr val="A0A0A0"/>
                </a:solidFill>
                <a:miter lim="800000"/>
                <a:headEnd/>
                <a:tailEnd/>
              </a:ln>
              <a:effectLst/>
            </p:spPr>
            <p:txBody>
              <a:bodyPr/>
              <a:lstStyle/>
              <a:p>
                <a:endParaRPr lang="en-US"/>
              </a:p>
            </p:txBody>
          </p:sp>
        </p:grpSp>
        <p:grpSp>
          <p:nvGrpSpPr>
            <p:cNvPr id="6" name="Group 17"/>
            <p:cNvGrpSpPr>
              <a:grpSpLocks/>
            </p:cNvGrpSpPr>
            <p:nvPr/>
          </p:nvGrpSpPr>
          <p:grpSpPr bwMode="auto">
            <a:xfrm>
              <a:off x="4621" y="961"/>
              <a:ext cx="419" cy="214"/>
              <a:chOff x="150" y="1323"/>
              <a:chExt cx="150" cy="736"/>
            </a:xfrm>
          </p:grpSpPr>
          <p:sp>
            <p:nvSpPr>
              <p:cNvPr id="258066" name="Rectangle 18"/>
              <p:cNvSpPr>
                <a:spLocks noChangeArrowheads="1"/>
              </p:cNvSpPr>
              <p:nvPr/>
            </p:nvSpPr>
            <p:spPr bwMode="auto">
              <a:xfrm>
                <a:off x="156" y="1329"/>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Beth</a:t>
                </a:r>
              </a:p>
              <a:p>
                <a:pPr eaLnBrk="0" hangingPunct="0">
                  <a:spcBef>
                    <a:spcPct val="0"/>
                  </a:spcBef>
                </a:pPr>
                <a:endParaRPr lang="en-US" b="0">
                  <a:solidFill>
                    <a:schemeClr val="tx1"/>
                  </a:solidFill>
                  <a:latin typeface="Times New Roman" pitchFamily="18" charset="0"/>
                </a:endParaRPr>
              </a:p>
            </p:txBody>
          </p:sp>
          <p:sp>
            <p:nvSpPr>
              <p:cNvPr id="258067" name="Rectangle 19"/>
              <p:cNvSpPr>
                <a:spLocks noChangeArrowheads="1"/>
              </p:cNvSpPr>
              <p:nvPr/>
            </p:nvSpPr>
            <p:spPr bwMode="auto">
              <a:xfrm>
                <a:off x="150" y="1323"/>
                <a:ext cx="150" cy="736"/>
              </a:xfrm>
              <a:prstGeom prst="rect">
                <a:avLst/>
              </a:prstGeom>
              <a:noFill/>
              <a:ln w="7">
                <a:solidFill>
                  <a:srgbClr val="A0A0A0"/>
                </a:solidFill>
                <a:miter lim="800000"/>
                <a:headEnd/>
                <a:tailEnd/>
              </a:ln>
              <a:effectLst/>
            </p:spPr>
            <p:txBody>
              <a:bodyPr/>
              <a:lstStyle/>
              <a:p>
                <a:endParaRPr lang="en-US"/>
              </a:p>
            </p:txBody>
          </p:sp>
        </p:grpSp>
        <p:grpSp>
          <p:nvGrpSpPr>
            <p:cNvPr id="7" name="Group 23"/>
            <p:cNvGrpSpPr>
              <a:grpSpLocks/>
            </p:cNvGrpSpPr>
            <p:nvPr/>
          </p:nvGrpSpPr>
          <p:grpSpPr bwMode="auto">
            <a:xfrm>
              <a:off x="4032" y="1175"/>
              <a:ext cx="588" cy="186"/>
              <a:chOff x="0" y="2071"/>
              <a:chExt cx="150" cy="736"/>
            </a:xfrm>
          </p:grpSpPr>
          <p:sp>
            <p:nvSpPr>
              <p:cNvPr id="258072" name="Rectangle 24"/>
              <p:cNvSpPr>
                <a:spLocks noChangeArrowheads="1"/>
              </p:cNvSpPr>
              <p:nvPr/>
            </p:nvSpPr>
            <p:spPr bwMode="auto">
              <a:xfrm>
                <a:off x="6" y="2077"/>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Mary</a:t>
                </a:r>
              </a:p>
              <a:p>
                <a:pPr eaLnBrk="0" hangingPunct="0">
                  <a:spcBef>
                    <a:spcPct val="0"/>
                  </a:spcBef>
                </a:pPr>
                <a:endParaRPr lang="en-US" b="0">
                  <a:solidFill>
                    <a:schemeClr val="tx1"/>
                  </a:solidFill>
                  <a:latin typeface="Times New Roman" pitchFamily="18" charset="0"/>
                </a:endParaRPr>
              </a:p>
            </p:txBody>
          </p:sp>
          <p:sp>
            <p:nvSpPr>
              <p:cNvPr id="258073" name="Rectangle 25"/>
              <p:cNvSpPr>
                <a:spLocks noChangeArrowheads="1"/>
              </p:cNvSpPr>
              <p:nvPr/>
            </p:nvSpPr>
            <p:spPr bwMode="auto">
              <a:xfrm>
                <a:off x="0" y="2071"/>
                <a:ext cx="150" cy="736"/>
              </a:xfrm>
              <a:prstGeom prst="rect">
                <a:avLst/>
              </a:prstGeom>
              <a:noFill/>
              <a:ln w="7">
                <a:solidFill>
                  <a:srgbClr val="A0A0A0"/>
                </a:solidFill>
                <a:miter lim="800000"/>
                <a:headEnd/>
                <a:tailEnd/>
              </a:ln>
              <a:effectLst/>
            </p:spPr>
            <p:txBody>
              <a:bodyPr/>
              <a:lstStyle/>
              <a:p>
                <a:endParaRPr lang="en-US"/>
              </a:p>
            </p:txBody>
          </p:sp>
        </p:grpSp>
        <p:grpSp>
          <p:nvGrpSpPr>
            <p:cNvPr id="8" name="Group 26"/>
            <p:cNvGrpSpPr>
              <a:grpSpLocks/>
            </p:cNvGrpSpPr>
            <p:nvPr/>
          </p:nvGrpSpPr>
          <p:grpSpPr bwMode="auto">
            <a:xfrm>
              <a:off x="4621" y="1175"/>
              <a:ext cx="419" cy="186"/>
              <a:chOff x="150" y="2071"/>
              <a:chExt cx="150" cy="736"/>
            </a:xfrm>
          </p:grpSpPr>
          <p:sp>
            <p:nvSpPr>
              <p:cNvPr id="258075" name="Rectangle 27"/>
              <p:cNvSpPr>
                <a:spLocks noChangeArrowheads="1"/>
              </p:cNvSpPr>
              <p:nvPr/>
            </p:nvSpPr>
            <p:spPr bwMode="auto">
              <a:xfrm>
                <a:off x="156" y="2077"/>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Bob</a:t>
                </a:r>
              </a:p>
              <a:p>
                <a:pPr eaLnBrk="0" hangingPunct="0">
                  <a:spcBef>
                    <a:spcPct val="0"/>
                  </a:spcBef>
                </a:pPr>
                <a:endParaRPr lang="en-US" b="0">
                  <a:solidFill>
                    <a:schemeClr val="tx1"/>
                  </a:solidFill>
                  <a:latin typeface="Times New Roman" pitchFamily="18" charset="0"/>
                </a:endParaRPr>
              </a:p>
            </p:txBody>
          </p:sp>
          <p:sp>
            <p:nvSpPr>
              <p:cNvPr id="258076" name="Rectangle 28"/>
              <p:cNvSpPr>
                <a:spLocks noChangeArrowheads="1"/>
              </p:cNvSpPr>
              <p:nvPr/>
            </p:nvSpPr>
            <p:spPr bwMode="auto">
              <a:xfrm>
                <a:off x="150" y="2071"/>
                <a:ext cx="150" cy="736"/>
              </a:xfrm>
              <a:prstGeom prst="rect">
                <a:avLst/>
              </a:prstGeom>
              <a:noFill/>
              <a:ln w="7">
                <a:solidFill>
                  <a:srgbClr val="A0A0A0"/>
                </a:solidFill>
                <a:miter lim="800000"/>
                <a:headEnd/>
                <a:tailEnd/>
              </a:ln>
              <a:effectLst/>
            </p:spPr>
            <p:txBody>
              <a:bodyPr/>
              <a:lstStyle/>
              <a:p>
                <a:endParaRPr lang="en-US"/>
              </a:p>
            </p:txBody>
          </p:sp>
        </p:grpSp>
      </p:grpSp>
      <p:grpSp>
        <p:nvGrpSpPr>
          <p:cNvPr id="9" name="Group 191"/>
          <p:cNvGrpSpPr>
            <a:grpSpLocks/>
          </p:cNvGrpSpPr>
          <p:nvPr/>
        </p:nvGrpSpPr>
        <p:grpSpPr bwMode="auto">
          <a:xfrm>
            <a:off x="7070725" y="1322388"/>
            <a:ext cx="1844675" cy="1268412"/>
            <a:chOff x="4032" y="1488"/>
            <a:chExt cx="1162" cy="799"/>
          </a:xfrm>
        </p:grpSpPr>
        <p:grpSp>
          <p:nvGrpSpPr>
            <p:cNvPr id="10" name="Group 42"/>
            <p:cNvGrpSpPr>
              <a:grpSpLocks/>
            </p:cNvGrpSpPr>
            <p:nvPr/>
          </p:nvGrpSpPr>
          <p:grpSpPr bwMode="auto">
            <a:xfrm>
              <a:off x="4032" y="1488"/>
              <a:ext cx="588" cy="193"/>
              <a:chOff x="0" y="0"/>
              <a:chExt cx="150" cy="1311"/>
            </a:xfrm>
          </p:grpSpPr>
          <p:sp>
            <p:nvSpPr>
              <p:cNvPr id="258091" name="Rectangle 43"/>
              <p:cNvSpPr>
                <a:spLocks noChangeArrowheads="1"/>
              </p:cNvSpPr>
              <p:nvPr/>
            </p:nvSpPr>
            <p:spPr bwMode="auto">
              <a:xfrm>
                <a:off x="6" y="6"/>
                <a:ext cx="138"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Manager</a:t>
                </a:r>
              </a:p>
              <a:p>
                <a:pPr eaLnBrk="0" hangingPunct="0">
                  <a:spcBef>
                    <a:spcPct val="0"/>
                  </a:spcBef>
                </a:pPr>
                <a:endParaRPr lang="en-US" b="0">
                  <a:solidFill>
                    <a:schemeClr val="tx1"/>
                  </a:solidFill>
                  <a:latin typeface="Times New Roman" pitchFamily="18" charset="0"/>
                </a:endParaRPr>
              </a:p>
            </p:txBody>
          </p:sp>
          <p:sp>
            <p:nvSpPr>
              <p:cNvPr id="258092" name="Rectangle 44"/>
              <p:cNvSpPr>
                <a:spLocks noChangeArrowheads="1"/>
              </p:cNvSpPr>
              <p:nvPr/>
            </p:nvSpPr>
            <p:spPr bwMode="auto">
              <a:xfrm>
                <a:off x="0" y="0"/>
                <a:ext cx="150" cy="1311"/>
              </a:xfrm>
              <a:prstGeom prst="rect">
                <a:avLst/>
              </a:prstGeom>
              <a:noFill/>
              <a:ln w="7">
                <a:solidFill>
                  <a:srgbClr val="A0A0A0"/>
                </a:solidFill>
                <a:miter lim="800000"/>
                <a:headEnd/>
                <a:tailEnd/>
              </a:ln>
              <a:effectLst/>
            </p:spPr>
            <p:txBody>
              <a:bodyPr/>
              <a:lstStyle/>
              <a:p>
                <a:endParaRPr lang="en-US"/>
              </a:p>
            </p:txBody>
          </p:sp>
        </p:grpSp>
        <p:grpSp>
          <p:nvGrpSpPr>
            <p:cNvPr id="11" name="Group 48"/>
            <p:cNvGrpSpPr>
              <a:grpSpLocks/>
            </p:cNvGrpSpPr>
            <p:nvPr/>
          </p:nvGrpSpPr>
          <p:grpSpPr bwMode="auto">
            <a:xfrm>
              <a:off x="4620" y="1488"/>
              <a:ext cx="574" cy="193"/>
              <a:chOff x="300" y="0"/>
              <a:chExt cx="1227" cy="1311"/>
            </a:xfrm>
          </p:grpSpPr>
          <p:sp>
            <p:nvSpPr>
              <p:cNvPr id="258097" name="Rectangle 49"/>
              <p:cNvSpPr>
                <a:spLocks noChangeArrowheads="1"/>
              </p:cNvSpPr>
              <p:nvPr/>
            </p:nvSpPr>
            <p:spPr bwMode="auto">
              <a:xfrm>
                <a:off x="306" y="6"/>
                <a:ext cx="1215" cy="1299"/>
              </a:xfrm>
              <a:prstGeom prst="rect">
                <a:avLst/>
              </a:prstGeom>
              <a:noFill/>
              <a:ln w="9525">
                <a:noFill/>
                <a:miter lim="800000"/>
                <a:headEnd/>
                <a:tailEnd/>
              </a:ln>
              <a:effectLst/>
            </p:spPr>
            <p:txBody>
              <a:bodyPr/>
              <a:lstStyle/>
              <a:p>
                <a:pPr>
                  <a:spcBef>
                    <a:spcPct val="0"/>
                  </a:spcBef>
                </a:pPr>
                <a:r>
                  <a:rPr lang="en-US" sz="1200">
                    <a:solidFill>
                      <a:schemeClr val="tx1"/>
                    </a:solidFill>
                    <a:latin typeface="Arial Unicode MS" pitchFamily="34" charset="-128"/>
                    <a:ea typeface="Arial Unicode MS" pitchFamily="34" charset="-128"/>
                    <a:cs typeface="Arial Unicode MS" pitchFamily="34" charset="-128"/>
                  </a:rPr>
                  <a:t>Employee</a:t>
                </a:r>
              </a:p>
              <a:p>
                <a:pPr eaLnBrk="0" hangingPunct="0">
                  <a:spcBef>
                    <a:spcPct val="0"/>
                  </a:spcBef>
                </a:pPr>
                <a:endParaRPr lang="en-US" b="0">
                  <a:solidFill>
                    <a:schemeClr val="tx1"/>
                  </a:solidFill>
                  <a:latin typeface="Times New Roman" pitchFamily="18" charset="0"/>
                </a:endParaRPr>
              </a:p>
            </p:txBody>
          </p:sp>
          <p:sp>
            <p:nvSpPr>
              <p:cNvPr id="258098" name="Rectangle 50"/>
              <p:cNvSpPr>
                <a:spLocks noChangeArrowheads="1"/>
              </p:cNvSpPr>
              <p:nvPr/>
            </p:nvSpPr>
            <p:spPr bwMode="auto">
              <a:xfrm>
                <a:off x="300" y="0"/>
                <a:ext cx="1227" cy="1311"/>
              </a:xfrm>
              <a:prstGeom prst="rect">
                <a:avLst/>
              </a:prstGeom>
              <a:noFill/>
              <a:ln w="7">
                <a:solidFill>
                  <a:srgbClr val="A0A0A0"/>
                </a:solidFill>
                <a:miter lim="800000"/>
                <a:headEnd/>
                <a:tailEnd/>
              </a:ln>
              <a:effectLst/>
            </p:spPr>
            <p:txBody>
              <a:bodyPr/>
              <a:lstStyle/>
              <a:p>
                <a:endParaRPr lang="en-US"/>
              </a:p>
            </p:txBody>
          </p:sp>
        </p:grpSp>
        <p:grpSp>
          <p:nvGrpSpPr>
            <p:cNvPr id="12" name="Group 51"/>
            <p:cNvGrpSpPr>
              <a:grpSpLocks/>
            </p:cNvGrpSpPr>
            <p:nvPr/>
          </p:nvGrpSpPr>
          <p:grpSpPr bwMode="auto">
            <a:xfrm>
              <a:off x="4032" y="1681"/>
              <a:ext cx="588" cy="214"/>
              <a:chOff x="0" y="1323"/>
              <a:chExt cx="150" cy="736"/>
            </a:xfrm>
          </p:grpSpPr>
          <p:sp>
            <p:nvSpPr>
              <p:cNvPr id="258100" name="Rectangle 52"/>
              <p:cNvSpPr>
                <a:spLocks noChangeArrowheads="1"/>
              </p:cNvSpPr>
              <p:nvPr/>
            </p:nvSpPr>
            <p:spPr bwMode="auto">
              <a:xfrm>
                <a:off x="6" y="1329"/>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Jim</a:t>
                </a:r>
              </a:p>
              <a:p>
                <a:pPr eaLnBrk="0" hangingPunct="0">
                  <a:spcBef>
                    <a:spcPct val="0"/>
                  </a:spcBef>
                </a:pPr>
                <a:endParaRPr lang="en-US" b="0">
                  <a:solidFill>
                    <a:schemeClr val="tx1"/>
                  </a:solidFill>
                  <a:latin typeface="Times New Roman" pitchFamily="18" charset="0"/>
                </a:endParaRPr>
              </a:p>
            </p:txBody>
          </p:sp>
          <p:sp>
            <p:nvSpPr>
              <p:cNvPr id="258101" name="Rectangle 53"/>
              <p:cNvSpPr>
                <a:spLocks noChangeArrowheads="1"/>
              </p:cNvSpPr>
              <p:nvPr/>
            </p:nvSpPr>
            <p:spPr bwMode="auto">
              <a:xfrm>
                <a:off x="0" y="1323"/>
                <a:ext cx="150" cy="736"/>
              </a:xfrm>
              <a:prstGeom prst="rect">
                <a:avLst/>
              </a:prstGeom>
              <a:noFill/>
              <a:ln w="7">
                <a:solidFill>
                  <a:srgbClr val="A0A0A0"/>
                </a:solidFill>
                <a:miter lim="800000"/>
                <a:headEnd/>
                <a:tailEnd/>
              </a:ln>
              <a:effectLst/>
            </p:spPr>
            <p:txBody>
              <a:bodyPr/>
              <a:lstStyle/>
              <a:p>
                <a:endParaRPr lang="en-US"/>
              </a:p>
            </p:txBody>
          </p:sp>
        </p:grpSp>
        <p:grpSp>
          <p:nvGrpSpPr>
            <p:cNvPr id="13" name="Group 57"/>
            <p:cNvGrpSpPr>
              <a:grpSpLocks/>
            </p:cNvGrpSpPr>
            <p:nvPr/>
          </p:nvGrpSpPr>
          <p:grpSpPr bwMode="auto">
            <a:xfrm>
              <a:off x="4620" y="1681"/>
              <a:ext cx="574" cy="214"/>
              <a:chOff x="300" y="1323"/>
              <a:chExt cx="1227" cy="736"/>
            </a:xfrm>
          </p:grpSpPr>
          <p:sp>
            <p:nvSpPr>
              <p:cNvPr id="258106" name="Rectangle 58"/>
              <p:cNvSpPr>
                <a:spLocks noChangeArrowheads="1"/>
              </p:cNvSpPr>
              <p:nvPr/>
            </p:nvSpPr>
            <p:spPr bwMode="auto">
              <a:xfrm>
                <a:off x="306" y="1329"/>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Alice</a:t>
                </a:r>
              </a:p>
              <a:p>
                <a:pPr eaLnBrk="0" hangingPunct="0">
                  <a:spcBef>
                    <a:spcPct val="0"/>
                  </a:spcBef>
                </a:pPr>
                <a:endParaRPr lang="en-US" b="0">
                  <a:solidFill>
                    <a:schemeClr val="tx1"/>
                  </a:solidFill>
                  <a:latin typeface="Times New Roman" pitchFamily="18" charset="0"/>
                </a:endParaRPr>
              </a:p>
            </p:txBody>
          </p:sp>
          <p:sp>
            <p:nvSpPr>
              <p:cNvPr id="258107" name="Rectangle 59"/>
              <p:cNvSpPr>
                <a:spLocks noChangeArrowheads="1"/>
              </p:cNvSpPr>
              <p:nvPr/>
            </p:nvSpPr>
            <p:spPr bwMode="auto">
              <a:xfrm>
                <a:off x="300" y="1323"/>
                <a:ext cx="1227" cy="736"/>
              </a:xfrm>
              <a:prstGeom prst="rect">
                <a:avLst/>
              </a:prstGeom>
              <a:noFill/>
              <a:ln w="7">
                <a:solidFill>
                  <a:srgbClr val="A0A0A0"/>
                </a:solidFill>
                <a:miter lim="800000"/>
                <a:headEnd/>
                <a:tailEnd/>
              </a:ln>
              <a:effectLst/>
            </p:spPr>
            <p:txBody>
              <a:bodyPr/>
              <a:lstStyle/>
              <a:p>
                <a:endParaRPr lang="en-US"/>
              </a:p>
            </p:txBody>
          </p:sp>
        </p:grpSp>
        <p:grpSp>
          <p:nvGrpSpPr>
            <p:cNvPr id="14" name="Group 60"/>
            <p:cNvGrpSpPr>
              <a:grpSpLocks/>
            </p:cNvGrpSpPr>
            <p:nvPr/>
          </p:nvGrpSpPr>
          <p:grpSpPr bwMode="auto">
            <a:xfrm>
              <a:off x="4032" y="1895"/>
              <a:ext cx="588" cy="186"/>
              <a:chOff x="0" y="2071"/>
              <a:chExt cx="150" cy="736"/>
            </a:xfrm>
          </p:grpSpPr>
          <p:sp>
            <p:nvSpPr>
              <p:cNvPr id="258109" name="Rectangle 61"/>
              <p:cNvSpPr>
                <a:spLocks noChangeArrowheads="1"/>
              </p:cNvSpPr>
              <p:nvPr/>
            </p:nvSpPr>
            <p:spPr bwMode="auto">
              <a:xfrm>
                <a:off x="6" y="2077"/>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Mary</a:t>
                </a:r>
              </a:p>
              <a:p>
                <a:pPr eaLnBrk="0" hangingPunct="0">
                  <a:spcBef>
                    <a:spcPct val="0"/>
                  </a:spcBef>
                </a:pPr>
                <a:endParaRPr lang="en-US" b="0">
                  <a:solidFill>
                    <a:schemeClr val="tx1"/>
                  </a:solidFill>
                  <a:latin typeface="Times New Roman" pitchFamily="18" charset="0"/>
                </a:endParaRPr>
              </a:p>
            </p:txBody>
          </p:sp>
          <p:sp>
            <p:nvSpPr>
              <p:cNvPr id="258110" name="Rectangle 62"/>
              <p:cNvSpPr>
                <a:spLocks noChangeArrowheads="1"/>
              </p:cNvSpPr>
              <p:nvPr/>
            </p:nvSpPr>
            <p:spPr bwMode="auto">
              <a:xfrm>
                <a:off x="0" y="2071"/>
                <a:ext cx="150" cy="736"/>
              </a:xfrm>
              <a:prstGeom prst="rect">
                <a:avLst/>
              </a:prstGeom>
              <a:noFill/>
              <a:ln w="7">
                <a:solidFill>
                  <a:srgbClr val="A0A0A0"/>
                </a:solidFill>
                <a:miter lim="800000"/>
                <a:headEnd/>
                <a:tailEnd/>
              </a:ln>
              <a:effectLst/>
            </p:spPr>
            <p:txBody>
              <a:bodyPr/>
              <a:lstStyle/>
              <a:p>
                <a:endParaRPr lang="en-US"/>
              </a:p>
            </p:txBody>
          </p:sp>
        </p:grpSp>
        <p:grpSp>
          <p:nvGrpSpPr>
            <p:cNvPr id="15" name="Group 66"/>
            <p:cNvGrpSpPr>
              <a:grpSpLocks/>
            </p:cNvGrpSpPr>
            <p:nvPr/>
          </p:nvGrpSpPr>
          <p:grpSpPr bwMode="auto">
            <a:xfrm>
              <a:off x="4620" y="1895"/>
              <a:ext cx="574" cy="186"/>
              <a:chOff x="300" y="2071"/>
              <a:chExt cx="1227" cy="736"/>
            </a:xfrm>
          </p:grpSpPr>
          <p:sp>
            <p:nvSpPr>
              <p:cNvPr id="258115" name="Rectangle 67"/>
              <p:cNvSpPr>
                <a:spLocks noChangeArrowheads="1"/>
              </p:cNvSpPr>
              <p:nvPr/>
            </p:nvSpPr>
            <p:spPr bwMode="auto">
              <a:xfrm>
                <a:off x="306" y="2077"/>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Jane</a:t>
                </a:r>
              </a:p>
              <a:p>
                <a:pPr eaLnBrk="0" hangingPunct="0">
                  <a:spcBef>
                    <a:spcPct val="0"/>
                  </a:spcBef>
                </a:pPr>
                <a:endParaRPr lang="en-US" b="0">
                  <a:solidFill>
                    <a:schemeClr val="tx1"/>
                  </a:solidFill>
                  <a:latin typeface="Times New Roman" pitchFamily="18" charset="0"/>
                </a:endParaRPr>
              </a:p>
            </p:txBody>
          </p:sp>
          <p:sp>
            <p:nvSpPr>
              <p:cNvPr id="258116" name="Rectangle 68"/>
              <p:cNvSpPr>
                <a:spLocks noChangeArrowheads="1"/>
              </p:cNvSpPr>
              <p:nvPr/>
            </p:nvSpPr>
            <p:spPr bwMode="auto">
              <a:xfrm>
                <a:off x="300" y="2071"/>
                <a:ext cx="1227" cy="736"/>
              </a:xfrm>
              <a:prstGeom prst="rect">
                <a:avLst/>
              </a:prstGeom>
              <a:noFill/>
              <a:ln w="7">
                <a:solidFill>
                  <a:srgbClr val="A0A0A0"/>
                </a:solidFill>
                <a:miter lim="800000"/>
                <a:headEnd/>
                <a:tailEnd/>
              </a:ln>
              <a:effectLst/>
            </p:spPr>
            <p:txBody>
              <a:bodyPr/>
              <a:lstStyle/>
              <a:p>
                <a:endParaRPr lang="en-US"/>
              </a:p>
            </p:txBody>
          </p:sp>
        </p:grpSp>
        <p:grpSp>
          <p:nvGrpSpPr>
            <p:cNvPr id="16" name="Group 69"/>
            <p:cNvGrpSpPr>
              <a:grpSpLocks/>
            </p:cNvGrpSpPr>
            <p:nvPr/>
          </p:nvGrpSpPr>
          <p:grpSpPr bwMode="auto">
            <a:xfrm>
              <a:off x="4032" y="2081"/>
              <a:ext cx="588" cy="206"/>
              <a:chOff x="0" y="2819"/>
              <a:chExt cx="150" cy="736"/>
            </a:xfrm>
          </p:grpSpPr>
          <p:sp>
            <p:nvSpPr>
              <p:cNvPr id="258118" name="Rectangle 70"/>
              <p:cNvSpPr>
                <a:spLocks noChangeArrowheads="1"/>
              </p:cNvSpPr>
              <p:nvPr/>
            </p:nvSpPr>
            <p:spPr bwMode="auto">
              <a:xfrm>
                <a:off x="6" y="2825"/>
                <a:ext cx="138"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Mary</a:t>
                </a:r>
              </a:p>
              <a:p>
                <a:pPr eaLnBrk="0" hangingPunct="0">
                  <a:spcBef>
                    <a:spcPct val="0"/>
                  </a:spcBef>
                </a:pPr>
                <a:endParaRPr lang="en-US" b="0">
                  <a:solidFill>
                    <a:schemeClr val="tx1"/>
                  </a:solidFill>
                  <a:latin typeface="Times New Roman" pitchFamily="18" charset="0"/>
                </a:endParaRPr>
              </a:p>
            </p:txBody>
          </p:sp>
          <p:sp>
            <p:nvSpPr>
              <p:cNvPr id="258119" name="Rectangle 71"/>
              <p:cNvSpPr>
                <a:spLocks noChangeArrowheads="1"/>
              </p:cNvSpPr>
              <p:nvPr/>
            </p:nvSpPr>
            <p:spPr bwMode="auto">
              <a:xfrm>
                <a:off x="0" y="2819"/>
                <a:ext cx="150" cy="736"/>
              </a:xfrm>
              <a:prstGeom prst="rect">
                <a:avLst/>
              </a:prstGeom>
              <a:noFill/>
              <a:ln w="7">
                <a:solidFill>
                  <a:srgbClr val="A0A0A0"/>
                </a:solidFill>
                <a:miter lim="800000"/>
                <a:headEnd/>
                <a:tailEnd/>
              </a:ln>
              <a:effectLst/>
            </p:spPr>
            <p:txBody>
              <a:bodyPr/>
              <a:lstStyle/>
              <a:p>
                <a:endParaRPr lang="en-US"/>
              </a:p>
            </p:txBody>
          </p:sp>
        </p:grpSp>
        <p:grpSp>
          <p:nvGrpSpPr>
            <p:cNvPr id="17" name="Group 75"/>
            <p:cNvGrpSpPr>
              <a:grpSpLocks/>
            </p:cNvGrpSpPr>
            <p:nvPr/>
          </p:nvGrpSpPr>
          <p:grpSpPr bwMode="auto">
            <a:xfrm>
              <a:off x="4620" y="2081"/>
              <a:ext cx="574" cy="206"/>
              <a:chOff x="300" y="2819"/>
              <a:chExt cx="1227" cy="736"/>
            </a:xfrm>
          </p:grpSpPr>
          <p:sp>
            <p:nvSpPr>
              <p:cNvPr id="258124" name="Rectangle 76"/>
              <p:cNvSpPr>
                <a:spLocks noChangeArrowheads="1"/>
              </p:cNvSpPr>
              <p:nvPr/>
            </p:nvSpPr>
            <p:spPr bwMode="auto">
              <a:xfrm>
                <a:off x="306" y="2825"/>
                <a:ext cx="1215" cy="724"/>
              </a:xfrm>
              <a:prstGeom prst="rect">
                <a:avLst/>
              </a:prstGeom>
              <a:noFill/>
              <a:ln w="9525">
                <a:noFill/>
                <a:miter lim="800000"/>
                <a:headEnd/>
                <a:tailEnd/>
              </a:ln>
              <a:effectLst/>
            </p:spPr>
            <p:txBody>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Adam</a:t>
                </a:r>
              </a:p>
              <a:p>
                <a:pPr eaLnBrk="0" hangingPunct="0">
                  <a:spcBef>
                    <a:spcPct val="0"/>
                  </a:spcBef>
                </a:pPr>
                <a:endParaRPr lang="en-US" b="0">
                  <a:solidFill>
                    <a:schemeClr val="tx1"/>
                  </a:solidFill>
                  <a:latin typeface="Times New Roman" pitchFamily="18" charset="0"/>
                </a:endParaRPr>
              </a:p>
            </p:txBody>
          </p:sp>
          <p:sp>
            <p:nvSpPr>
              <p:cNvPr id="258125" name="Rectangle 77"/>
              <p:cNvSpPr>
                <a:spLocks noChangeArrowheads="1"/>
              </p:cNvSpPr>
              <p:nvPr/>
            </p:nvSpPr>
            <p:spPr bwMode="auto">
              <a:xfrm>
                <a:off x="300" y="2819"/>
                <a:ext cx="1227" cy="736"/>
              </a:xfrm>
              <a:prstGeom prst="rect">
                <a:avLst/>
              </a:prstGeom>
              <a:noFill/>
              <a:ln w="7">
                <a:solidFill>
                  <a:srgbClr val="A0A0A0"/>
                </a:solidFill>
                <a:miter lim="800000"/>
                <a:headEnd/>
                <a:tailEnd/>
              </a:ln>
              <a:effectLst/>
            </p:spPr>
            <p:txBody>
              <a:bodyPr/>
              <a:lstStyle/>
              <a:p>
                <a:endParaRPr lang="en-US"/>
              </a:p>
            </p:txBody>
          </p:sp>
        </p:grpSp>
      </p:grpSp>
      <p:grpSp>
        <p:nvGrpSpPr>
          <p:cNvPr id="18" name="Group 188"/>
          <p:cNvGrpSpPr>
            <a:grpSpLocks/>
          </p:cNvGrpSpPr>
          <p:nvPr/>
        </p:nvGrpSpPr>
        <p:grpSpPr bwMode="auto">
          <a:xfrm>
            <a:off x="3886200" y="4876800"/>
            <a:ext cx="1993900" cy="1481138"/>
            <a:chOff x="3264" y="3072"/>
            <a:chExt cx="1256" cy="933"/>
          </a:xfrm>
        </p:grpSpPr>
        <p:grpSp>
          <p:nvGrpSpPr>
            <p:cNvPr id="19" name="Group 79"/>
            <p:cNvGrpSpPr>
              <a:grpSpLocks/>
            </p:cNvGrpSpPr>
            <p:nvPr/>
          </p:nvGrpSpPr>
          <p:grpSpPr bwMode="auto">
            <a:xfrm>
              <a:off x="3264" y="3072"/>
              <a:ext cx="627" cy="191"/>
              <a:chOff x="0" y="0"/>
              <a:chExt cx="627" cy="403"/>
            </a:xfrm>
          </p:grpSpPr>
          <p:sp>
            <p:nvSpPr>
              <p:cNvPr id="258128" name="Rectangle 80"/>
              <p:cNvSpPr>
                <a:spLocks noChangeArrowheads="1"/>
              </p:cNvSpPr>
              <p:nvPr/>
            </p:nvSpPr>
            <p:spPr bwMode="auto">
              <a:xfrm>
                <a:off x="43" y="0"/>
                <a:ext cx="541"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Employee</a:t>
                </a:r>
              </a:p>
              <a:p>
                <a:pPr algn="just" eaLnBrk="0" hangingPunct="0">
                  <a:spcBef>
                    <a:spcPct val="0"/>
                  </a:spcBef>
                </a:pPr>
                <a:endParaRPr lang="en-US" b="0">
                  <a:solidFill>
                    <a:schemeClr val="tx1"/>
                  </a:solidFill>
                  <a:latin typeface="Times New Roman" pitchFamily="18" charset="0"/>
                </a:endParaRPr>
              </a:p>
            </p:txBody>
          </p:sp>
          <p:sp>
            <p:nvSpPr>
              <p:cNvPr id="258129" name="Rectangle 81"/>
              <p:cNvSpPr>
                <a:spLocks noChangeArrowheads="1"/>
              </p:cNvSpPr>
              <p:nvPr/>
            </p:nvSpPr>
            <p:spPr bwMode="auto">
              <a:xfrm>
                <a:off x="0" y="0"/>
                <a:ext cx="627" cy="403"/>
              </a:xfrm>
              <a:prstGeom prst="rect">
                <a:avLst/>
              </a:prstGeom>
              <a:noFill/>
              <a:ln w="7">
                <a:solidFill>
                  <a:srgbClr val="A0A0A0"/>
                </a:solidFill>
                <a:miter lim="800000"/>
                <a:headEnd/>
                <a:tailEnd/>
              </a:ln>
              <a:effectLst/>
            </p:spPr>
            <p:txBody>
              <a:bodyPr/>
              <a:lstStyle/>
              <a:p>
                <a:endParaRPr lang="en-US"/>
              </a:p>
            </p:txBody>
          </p:sp>
        </p:grpSp>
        <p:grpSp>
          <p:nvGrpSpPr>
            <p:cNvPr id="20" name="Group 85"/>
            <p:cNvGrpSpPr>
              <a:grpSpLocks/>
            </p:cNvGrpSpPr>
            <p:nvPr/>
          </p:nvGrpSpPr>
          <p:grpSpPr bwMode="auto">
            <a:xfrm>
              <a:off x="3894" y="3072"/>
              <a:ext cx="626" cy="191"/>
              <a:chOff x="1249" y="0"/>
              <a:chExt cx="626" cy="403"/>
            </a:xfrm>
          </p:grpSpPr>
          <p:sp>
            <p:nvSpPr>
              <p:cNvPr id="258134" name="Rectangle 86"/>
              <p:cNvSpPr>
                <a:spLocks noChangeArrowheads="1"/>
              </p:cNvSpPr>
              <p:nvPr/>
            </p:nvSpPr>
            <p:spPr bwMode="auto">
              <a:xfrm>
                <a:off x="1292" y="0"/>
                <a:ext cx="540"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Language</a:t>
                </a:r>
              </a:p>
              <a:p>
                <a:pPr algn="just" eaLnBrk="0" hangingPunct="0">
                  <a:spcBef>
                    <a:spcPct val="0"/>
                  </a:spcBef>
                </a:pPr>
                <a:endParaRPr lang="en-US" b="0">
                  <a:solidFill>
                    <a:schemeClr val="tx1"/>
                  </a:solidFill>
                  <a:latin typeface="Times New Roman" pitchFamily="18" charset="0"/>
                </a:endParaRPr>
              </a:p>
            </p:txBody>
          </p:sp>
          <p:sp>
            <p:nvSpPr>
              <p:cNvPr id="258135" name="Rectangle 87"/>
              <p:cNvSpPr>
                <a:spLocks noChangeArrowheads="1"/>
              </p:cNvSpPr>
              <p:nvPr/>
            </p:nvSpPr>
            <p:spPr bwMode="auto">
              <a:xfrm>
                <a:off x="1249" y="0"/>
                <a:ext cx="626" cy="403"/>
              </a:xfrm>
              <a:prstGeom prst="rect">
                <a:avLst/>
              </a:prstGeom>
              <a:noFill/>
              <a:ln w="7">
                <a:solidFill>
                  <a:srgbClr val="A0A0A0"/>
                </a:solidFill>
                <a:miter lim="800000"/>
                <a:headEnd/>
                <a:tailEnd/>
              </a:ln>
              <a:effectLst/>
            </p:spPr>
            <p:txBody>
              <a:bodyPr/>
              <a:lstStyle/>
              <a:p>
                <a:endParaRPr lang="en-US"/>
              </a:p>
            </p:txBody>
          </p:sp>
        </p:grpSp>
        <p:grpSp>
          <p:nvGrpSpPr>
            <p:cNvPr id="21" name="Group 88"/>
            <p:cNvGrpSpPr>
              <a:grpSpLocks/>
            </p:cNvGrpSpPr>
            <p:nvPr/>
          </p:nvGrpSpPr>
          <p:grpSpPr bwMode="auto">
            <a:xfrm>
              <a:off x="3264" y="3263"/>
              <a:ext cx="627" cy="193"/>
              <a:chOff x="0" y="403"/>
              <a:chExt cx="627" cy="403"/>
            </a:xfrm>
          </p:grpSpPr>
          <p:sp>
            <p:nvSpPr>
              <p:cNvPr id="258137" name="Rectangle 89"/>
              <p:cNvSpPr>
                <a:spLocks noChangeArrowheads="1"/>
              </p:cNvSpPr>
              <p:nvPr/>
            </p:nvSpPr>
            <p:spPr bwMode="auto">
              <a:xfrm>
                <a:off x="43" y="403"/>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1234</a:t>
                </a:r>
              </a:p>
              <a:p>
                <a:pPr algn="just" eaLnBrk="0" hangingPunct="0">
                  <a:spcBef>
                    <a:spcPct val="0"/>
                  </a:spcBef>
                </a:pPr>
                <a:endParaRPr lang="en-US" b="0">
                  <a:solidFill>
                    <a:schemeClr val="tx1"/>
                  </a:solidFill>
                  <a:latin typeface="Times New Roman" pitchFamily="18" charset="0"/>
                </a:endParaRPr>
              </a:p>
            </p:txBody>
          </p:sp>
          <p:sp>
            <p:nvSpPr>
              <p:cNvPr id="258138" name="Rectangle 90"/>
              <p:cNvSpPr>
                <a:spLocks noChangeArrowheads="1"/>
              </p:cNvSpPr>
              <p:nvPr/>
            </p:nvSpPr>
            <p:spPr bwMode="auto">
              <a:xfrm>
                <a:off x="0" y="403"/>
                <a:ext cx="627" cy="403"/>
              </a:xfrm>
              <a:prstGeom prst="rect">
                <a:avLst/>
              </a:prstGeom>
              <a:noFill/>
              <a:ln w="7">
                <a:solidFill>
                  <a:srgbClr val="A0A0A0"/>
                </a:solidFill>
                <a:miter lim="800000"/>
                <a:headEnd/>
                <a:tailEnd/>
              </a:ln>
              <a:effectLst/>
            </p:spPr>
            <p:txBody>
              <a:bodyPr/>
              <a:lstStyle/>
              <a:p>
                <a:endParaRPr lang="en-US"/>
              </a:p>
            </p:txBody>
          </p:sp>
        </p:grpSp>
        <p:grpSp>
          <p:nvGrpSpPr>
            <p:cNvPr id="22" name="Group 94"/>
            <p:cNvGrpSpPr>
              <a:grpSpLocks/>
            </p:cNvGrpSpPr>
            <p:nvPr/>
          </p:nvGrpSpPr>
          <p:grpSpPr bwMode="auto">
            <a:xfrm>
              <a:off x="3894" y="3263"/>
              <a:ext cx="626" cy="193"/>
              <a:chOff x="1249" y="403"/>
              <a:chExt cx="626" cy="403"/>
            </a:xfrm>
          </p:grpSpPr>
          <p:sp>
            <p:nvSpPr>
              <p:cNvPr id="258143" name="Rectangle 95"/>
              <p:cNvSpPr>
                <a:spLocks noChangeArrowheads="1"/>
              </p:cNvSpPr>
              <p:nvPr/>
            </p:nvSpPr>
            <p:spPr bwMode="auto">
              <a:xfrm>
                <a:off x="1292" y="403"/>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French</a:t>
                </a:r>
              </a:p>
              <a:p>
                <a:pPr algn="just" eaLnBrk="0" hangingPunct="0">
                  <a:spcBef>
                    <a:spcPct val="0"/>
                  </a:spcBef>
                </a:pPr>
                <a:endParaRPr lang="en-US" b="0">
                  <a:solidFill>
                    <a:schemeClr val="tx1"/>
                  </a:solidFill>
                  <a:latin typeface="Times New Roman" pitchFamily="18" charset="0"/>
                </a:endParaRPr>
              </a:p>
            </p:txBody>
          </p:sp>
          <p:sp>
            <p:nvSpPr>
              <p:cNvPr id="258144" name="Rectangle 96"/>
              <p:cNvSpPr>
                <a:spLocks noChangeArrowheads="1"/>
              </p:cNvSpPr>
              <p:nvPr/>
            </p:nvSpPr>
            <p:spPr bwMode="auto">
              <a:xfrm>
                <a:off x="1249" y="403"/>
                <a:ext cx="626" cy="403"/>
              </a:xfrm>
              <a:prstGeom prst="rect">
                <a:avLst/>
              </a:prstGeom>
              <a:noFill/>
              <a:ln w="7">
                <a:solidFill>
                  <a:srgbClr val="A0A0A0"/>
                </a:solidFill>
                <a:miter lim="800000"/>
                <a:headEnd/>
                <a:tailEnd/>
              </a:ln>
              <a:effectLst/>
            </p:spPr>
            <p:txBody>
              <a:bodyPr/>
              <a:lstStyle/>
              <a:p>
                <a:endParaRPr lang="en-US"/>
              </a:p>
            </p:txBody>
          </p:sp>
        </p:grpSp>
        <p:grpSp>
          <p:nvGrpSpPr>
            <p:cNvPr id="23" name="Group 97"/>
            <p:cNvGrpSpPr>
              <a:grpSpLocks/>
            </p:cNvGrpSpPr>
            <p:nvPr/>
          </p:nvGrpSpPr>
          <p:grpSpPr bwMode="auto">
            <a:xfrm>
              <a:off x="3264" y="3456"/>
              <a:ext cx="627" cy="181"/>
              <a:chOff x="0" y="806"/>
              <a:chExt cx="627" cy="403"/>
            </a:xfrm>
          </p:grpSpPr>
          <p:sp>
            <p:nvSpPr>
              <p:cNvPr id="258146" name="Rectangle 98"/>
              <p:cNvSpPr>
                <a:spLocks noChangeArrowheads="1"/>
              </p:cNvSpPr>
              <p:nvPr/>
            </p:nvSpPr>
            <p:spPr bwMode="auto">
              <a:xfrm>
                <a:off x="43" y="806"/>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1234</a:t>
                </a:r>
              </a:p>
              <a:p>
                <a:pPr algn="just" eaLnBrk="0" hangingPunct="0">
                  <a:spcBef>
                    <a:spcPct val="0"/>
                  </a:spcBef>
                </a:pPr>
                <a:endParaRPr lang="en-US" b="0">
                  <a:solidFill>
                    <a:schemeClr val="tx1"/>
                  </a:solidFill>
                  <a:latin typeface="Times New Roman" pitchFamily="18" charset="0"/>
                </a:endParaRPr>
              </a:p>
            </p:txBody>
          </p:sp>
          <p:sp>
            <p:nvSpPr>
              <p:cNvPr id="258147" name="Rectangle 99"/>
              <p:cNvSpPr>
                <a:spLocks noChangeArrowheads="1"/>
              </p:cNvSpPr>
              <p:nvPr/>
            </p:nvSpPr>
            <p:spPr bwMode="auto">
              <a:xfrm>
                <a:off x="0" y="806"/>
                <a:ext cx="627" cy="403"/>
              </a:xfrm>
              <a:prstGeom prst="rect">
                <a:avLst/>
              </a:prstGeom>
              <a:noFill/>
              <a:ln w="7">
                <a:solidFill>
                  <a:srgbClr val="A0A0A0"/>
                </a:solidFill>
                <a:miter lim="800000"/>
                <a:headEnd/>
                <a:tailEnd/>
              </a:ln>
              <a:effectLst/>
            </p:spPr>
            <p:txBody>
              <a:bodyPr/>
              <a:lstStyle/>
              <a:p>
                <a:endParaRPr lang="en-US"/>
              </a:p>
            </p:txBody>
          </p:sp>
        </p:grpSp>
        <p:grpSp>
          <p:nvGrpSpPr>
            <p:cNvPr id="24" name="Group 103"/>
            <p:cNvGrpSpPr>
              <a:grpSpLocks/>
            </p:cNvGrpSpPr>
            <p:nvPr/>
          </p:nvGrpSpPr>
          <p:grpSpPr bwMode="auto">
            <a:xfrm>
              <a:off x="3894" y="3456"/>
              <a:ext cx="626" cy="181"/>
              <a:chOff x="1249" y="806"/>
              <a:chExt cx="626" cy="403"/>
            </a:xfrm>
          </p:grpSpPr>
          <p:sp>
            <p:nvSpPr>
              <p:cNvPr id="258152" name="Rectangle 104"/>
              <p:cNvSpPr>
                <a:spLocks noChangeArrowheads="1"/>
              </p:cNvSpPr>
              <p:nvPr/>
            </p:nvSpPr>
            <p:spPr bwMode="auto">
              <a:xfrm>
                <a:off x="1292" y="806"/>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German</a:t>
                </a:r>
              </a:p>
              <a:p>
                <a:pPr algn="just" eaLnBrk="0" hangingPunct="0">
                  <a:spcBef>
                    <a:spcPct val="0"/>
                  </a:spcBef>
                </a:pPr>
                <a:endParaRPr lang="en-US" b="0">
                  <a:solidFill>
                    <a:schemeClr val="tx1"/>
                  </a:solidFill>
                  <a:latin typeface="Times New Roman" pitchFamily="18" charset="0"/>
                </a:endParaRPr>
              </a:p>
            </p:txBody>
          </p:sp>
          <p:sp>
            <p:nvSpPr>
              <p:cNvPr id="258153" name="Rectangle 105"/>
              <p:cNvSpPr>
                <a:spLocks noChangeArrowheads="1"/>
              </p:cNvSpPr>
              <p:nvPr/>
            </p:nvSpPr>
            <p:spPr bwMode="auto">
              <a:xfrm>
                <a:off x="1249" y="806"/>
                <a:ext cx="626" cy="403"/>
              </a:xfrm>
              <a:prstGeom prst="rect">
                <a:avLst/>
              </a:prstGeom>
              <a:noFill/>
              <a:ln w="7">
                <a:solidFill>
                  <a:srgbClr val="A0A0A0"/>
                </a:solidFill>
                <a:miter lim="800000"/>
                <a:headEnd/>
                <a:tailEnd/>
              </a:ln>
              <a:effectLst/>
            </p:spPr>
            <p:txBody>
              <a:bodyPr/>
              <a:lstStyle/>
              <a:p>
                <a:endParaRPr lang="en-US"/>
              </a:p>
            </p:txBody>
          </p:sp>
        </p:grpSp>
        <p:grpSp>
          <p:nvGrpSpPr>
            <p:cNvPr id="25" name="Group 106"/>
            <p:cNvGrpSpPr>
              <a:grpSpLocks/>
            </p:cNvGrpSpPr>
            <p:nvPr/>
          </p:nvGrpSpPr>
          <p:grpSpPr bwMode="auto">
            <a:xfrm>
              <a:off x="3264" y="3637"/>
              <a:ext cx="627" cy="203"/>
              <a:chOff x="0" y="1209"/>
              <a:chExt cx="627" cy="403"/>
            </a:xfrm>
          </p:grpSpPr>
          <p:sp>
            <p:nvSpPr>
              <p:cNvPr id="258155" name="Rectangle 107"/>
              <p:cNvSpPr>
                <a:spLocks noChangeArrowheads="1"/>
              </p:cNvSpPr>
              <p:nvPr/>
            </p:nvSpPr>
            <p:spPr bwMode="auto">
              <a:xfrm>
                <a:off x="43" y="1209"/>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1453</a:t>
                </a:r>
              </a:p>
              <a:p>
                <a:pPr algn="just" eaLnBrk="0" hangingPunct="0">
                  <a:spcBef>
                    <a:spcPct val="0"/>
                  </a:spcBef>
                </a:pPr>
                <a:endParaRPr lang="en-US" b="0">
                  <a:solidFill>
                    <a:schemeClr val="tx1"/>
                  </a:solidFill>
                  <a:latin typeface="Times New Roman" pitchFamily="18" charset="0"/>
                </a:endParaRPr>
              </a:p>
            </p:txBody>
          </p:sp>
          <p:sp>
            <p:nvSpPr>
              <p:cNvPr id="258156" name="Rectangle 108"/>
              <p:cNvSpPr>
                <a:spLocks noChangeArrowheads="1"/>
              </p:cNvSpPr>
              <p:nvPr/>
            </p:nvSpPr>
            <p:spPr bwMode="auto">
              <a:xfrm>
                <a:off x="0" y="1209"/>
                <a:ext cx="627" cy="403"/>
              </a:xfrm>
              <a:prstGeom prst="rect">
                <a:avLst/>
              </a:prstGeom>
              <a:noFill/>
              <a:ln w="7">
                <a:solidFill>
                  <a:srgbClr val="A0A0A0"/>
                </a:solidFill>
                <a:miter lim="800000"/>
                <a:headEnd/>
                <a:tailEnd/>
              </a:ln>
              <a:effectLst/>
            </p:spPr>
            <p:txBody>
              <a:bodyPr/>
              <a:lstStyle/>
              <a:p>
                <a:endParaRPr lang="en-US"/>
              </a:p>
            </p:txBody>
          </p:sp>
        </p:grpSp>
        <p:grpSp>
          <p:nvGrpSpPr>
            <p:cNvPr id="26" name="Group 112"/>
            <p:cNvGrpSpPr>
              <a:grpSpLocks/>
            </p:cNvGrpSpPr>
            <p:nvPr/>
          </p:nvGrpSpPr>
          <p:grpSpPr bwMode="auto">
            <a:xfrm>
              <a:off x="3894" y="3637"/>
              <a:ext cx="626" cy="203"/>
              <a:chOff x="1249" y="1209"/>
              <a:chExt cx="626" cy="403"/>
            </a:xfrm>
          </p:grpSpPr>
          <p:sp>
            <p:nvSpPr>
              <p:cNvPr id="258161" name="Rectangle 113"/>
              <p:cNvSpPr>
                <a:spLocks noChangeArrowheads="1"/>
              </p:cNvSpPr>
              <p:nvPr/>
            </p:nvSpPr>
            <p:spPr bwMode="auto">
              <a:xfrm>
                <a:off x="1292" y="1209"/>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Spanish</a:t>
                </a:r>
              </a:p>
              <a:p>
                <a:pPr algn="just" eaLnBrk="0" hangingPunct="0">
                  <a:spcBef>
                    <a:spcPct val="0"/>
                  </a:spcBef>
                </a:pPr>
                <a:endParaRPr lang="en-US" b="0">
                  <a:solidFill>
                    <a:schemeClr val="tx1"/>
                  </a:solidFill>
                  <a:latin typeface="Times New Roman" pitchFamily="18" charset="0"/>
                </a:endParaRPr>
              </a:p>
            </p:txBody>
          </p:sp>
          <p:sp>
            <p:nvSpPr>
              <p:cNvPr id="258162" name="Rectangle 114"/>
              <p:cNvSpPr>
                <a:spLocks noChangeArrowheads="1"/>
              </p:cNvSpPr>
              <p:nvPr/>
            </p:nvSpPr>
            <p:spPr bwMode="auto">
              <a:xfrm>
                <a:off x="1249" y="1209"/>
                <a:ext cx="626" cy="403"/>
              </a:xfrm>
              <a:prstGeom prst="rect">
                <a:avLst/>
              </a:prstGeom>
              <a:noFill/>
              <a:ln w="7">
                <a:solidFill>
                  <a:srgbClr val="A0A0A0"/>
                </a:solidFill>
                <a:miter lim="800000"/>
                <a:headEnd/>
                <a:tailEnd/>
              </a:ln>
              <a:effectLst/>
            </p:spPr>
            <p:txBody>
              <a:bodyPr/>
              <a:lstStyle/>
              <a:p>
                <a:endParaRPr lang="en-US"/>
              </a:p>
            </p:txBody>
          </p:sp>
        </p:grpSp>
        <p:grpSp>
          <p:nvGrpSpPr>
            <p:cNvPr id="27" name="Group 124"/>
            <p:cNvGrpSpPr>
              <a:grpSpLocks/>
            </p:cNvGrpSpPr>
            <p:nvPr/>
          </p:nvGrpSpPr>
          <p:grpSpPr bwMode="auto">
            <a:xfrm>
              <a:off x="3264" y="3840"/>
              <a:ext cx="627" cy="165"/>
              <a:chOff x="0" y="2015"/>
              <a:chExt cx="627" cy="403"/>
            </a:xfrm>
          </p:grpSpPr>
          <p:sp>
            <p:nvSpPr>
              <p:cNvPr id="258173" name="Rectangle 125"/>
              <p:cNvSpPr>
                <a:spLocks noChangeArrowheads="1"/>
              </p:cNvSpPr>
              <p:nvPr/>
            </p:nvSpPr>
            <p:spPr bwMode="auto">
              <a:xfrm>
                <a:off x="43" y="2015"/>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2345</a:t>
                </a:r>
              </a:p>
              <a:p>
                <a:pPr algn="just" eaLnBrk="0" hangingPunct="0">
                  <a:spcBef>
                    <a:spcPct val="0"/>
                  </a:spcBef>
                </a:pPr>
                <a:endParaRPr lang="en-US" b="0">
                  <a:solidFill>
                    <a:schemeClr val="tx1"/>
                  </a:solidFill>
                  <a:latin typeface="Times New Roman" pitchFamily="18" charset="0"/>
                </a:endParaRPr>
              </a:p>
            </p:txBody>
          </p:sp>
          <p:sp>
            <p:nvSpPr>
              <p:cNvPr id="258174" name="Rectangle 126"/>
              <p:cNvSpPr>
                <a:spLocks noChangeArrowheads="1"/>
              </p:cNvSpPr>
              <p:nvPr/>
            </p:nvSpPr>
            <p:spPr bwMode="auto">
              <a:xfrm>
                <a:off x="0" y="2015"/>
                <a:ext cx="627" cy="403"/>
              </a:xfrm>
              <a:prstGeom prst="rect">
                <a:avLst/>
              </a:prstGeom>
              <a:noFill/>
              <a:ln w="7">
                <a:solidFill>
                  <a:srgbClr val="A0A0A0"/>
                </a:solidFill>
                <a:miter lim="800000"/>
                <a:headEnd/>
                <a:tailEnd/>
              </a:ln>
              <a:effectLst/>
            </p:spPr>
            <p:txBody>
              <a:bodyPr/>
              <a:lstStyle/>
              <a:p>
                <a:endParaRPr lang="en-US"/>
              </a:p>
            </p:txBody>
          </p:sp>
        </p:grpSp>
        <p:grpSp>
          <p:nvGrpSpPr>
            <p:cNvPr id="28" name="Group 130"/>
            <p:cNvGrpSpPr>
              <a:grpSpLocks/>
            </p:cNvGrpSpPr>
            <p:nvPr/>
          </p:nvGrpSpPr>
          <p:grpSpPr bwMode="auto">
            <a:xfrm>
              <a:off x="3894" y="3840"/>
              <a:ext cx="626" cy="165"/>
              <a:chOff x="1249" y="2015"/>
              <a:chExt cx="626" cy="403"/>
            </a:xfrm>
          </p:grpSpPr>
          <p:sp>
            <p:nvSpPr>
              <p:cNvPr id="258179" name="Rectangle 131"/>
              <p:cNvSpPr>
                <a:spLocks noChangeArrowheads="1"/>
              </p:cNvSpPr>
              <p:nvPr/>
            </p:nvSpPr>
            <p:spPr bwMode="auto">
              <a:xfrm>
                <a:off x="1292" y="2015"/>
                <a:ext cx="540"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Spanish</a:t>
                </a:r>
              </a:p>
              <a:p>
                <a:pPr algn="just" eaLnBrk="0" hangingPunct="0">
                  <a:spcBef>
                    <a:spcPct val="0"/>
                  </a:spcBef>
                </a:pPr>
                <a:endParaRPr lang="en-US" b="0">
                  <a:solidFill>
                    <a:schemeClr val="tx1"/>
                  </a:solidFill>
                  <a:latin typeface="Times New Roman" pitchFamily="18" charset="0"/>
                </a:endParaRPr>
              </a:p>
            </p:txBody>
          </p:sp>
          <p:sp>
            <p:nvSpPr>
              <p:cNvPr id="258180" name="Rectangle 132"/>
              <p:cNvSpPr>
                <a:spLocks noChangeArrowheads="1"/>
              </p:cNvSpPr>
              <p:nvPr/>
            </p:nvSpPr>
            <p:spPr bwMode="auto">
              <a:xfrm>
                <a:off x="1249" y="2015"/>
                <a:ext cx="626" cy="403"/>
              </a:xfrm>
              <a:prstGeom prst="rect">
                <a:avLst/>
              </a:prstGeom>
              <a:noFill/>
              <a:ln w="7">
                <a:solidFill>
                  <a:srgbClr val="A0A0A0"/>
                </a:solidFill>
                <a:miter lim="800000"/>
                <a:headEnd/>
                <a:tailEnd/>
              </a:ln>
              <a:effectLst/>
            </p:spPr>
            <p:txBody>
              <a:bodyPr/>
              <a:lstStyle/>
              <a:p>
                <a:endParaRPr lang="en-US"/>
              </a:p>
            </p:txBody>
          </p:sp>
        </p:grpSp>
      </p:grpSp>
      <p:grpSp>
        <p:nvGrpSpPr>
          <p:cNvPr id="29" name="Group 189"/>
          <p:cNvGrpSpPr>
            <a:grpSpLocks/>
          </p:cNvGrpSpPr>
          <p:nvPr/>
        </p:nvGrpSpPr>
        <p:grpSpPr bwMode="auto">
          <a:xfrm>
            <a:off x="1524000" y="4876800"/>
            <a:ext cx="1982788" cy="1465263"/>
            <a:chOff x="960" y="3072"/>
            <a:chExt cx="1249" cy="923"/>
          </a:xfrm>
        </p:grpSpPr>
        <p:grpSp>
          <p:nvGrpSpPr>
            <p:cNvPr id="30" name="Group 134"/>
            <p:cNvGrpSpPr>
              <a:grpSpLocks/>
            </p:cNvGrpSpPr>
            <p:nvPr/>
          </p:nvGrpSpPr>
          <p:grpSpPr bwMode="auto">
            <a:xfrm>
              <a:off x="960" y="3072"/>
              <a:ext cx="627" cy="191"/>
              <a:chOff x="0" y="0"/>
              <a:chExt cx="627" cy="403"/>
            </a:xfrm>
          </p:grpSpPr>
          <p:sp>
            <p:nvSpPr>
              <p:cNvPr id="258183" name="Rectangle 135"/>
              <p:cNvSpPr>
                <a:spLocks noChangeArrowheads="1"/>
              </p:cNvSpPr>
              <p:nvPr/>
            </p:nvSpPr>
            <p:spPr bwMode="auto">
              <a:xfrm>
                <a:off x="43" y="0"/>
                <a:ext cx="541"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Employee</a:t>
                </a:r>
              </a:p>
              <a:p>
                <a:pPr algn="just" eaLnBrk="0" hangingPunct="0">
                  <a:spcBef>
                    <a:spcPct val="0"/>
                  </a:spcBef>
                </a:pPr>
                <a:endParaRPr lang="en-US" b="0">
                  <a:solidFill>
                    <a:schemeClr val="tx1"/>
                  </a:solidFill>
                  <a:latin typeface="Times New Roman" pitchFamily="18" charset="0"/>
                </a:endParaRPr>
              </a:p>
            </p:txBody>
          </p:sp>
          <p:sp>
            <p:nvSpPr>
              <p:cNvPr id="258184" name="Rectangle 136"/>
              <p:cNvSpPr>
                <a:spLocks noChangeArrowheads="1"/>
              </p:cNvSpPr>
              <p:nvPr/>
            </p:nvSpPr>
            <p:spPr bwMode="auto">
              <a:xfrm>
                <a:off x="0" y="0"/>
                <a:ext cx="627" cy="403"/>
              </a:xfrm>
              <a:prstGeom prst="rect">
                <a:avLst/>
              </a:prstGeom>
              <a:noFill/>
              <a:ln w="7">
                <a:solidFill>
                  <a:srgbClr val="A0A0A0"/>
                </a:solidFill>
                <a:miter lim="800000"/>
                <a:headEnd/>
                <a:tailEnd/>
              </a:ln>
              <a:effectLst/>
            </p:spPr>
            <p:txBody>
              <a:bodyPr/>
              <a:lstStyle/>
              <a:p>
                <a:endParaRPr lang="en-US"/>
              </a:p>
            </p:txBody>
          </p:sp>
        </p:grpSp>
        <p:grpSp>
          <p:nvGrpSpPr>
            <p:cNvPr id="31" name="Group 137"/>
            <p:cNvGrpSpPr>
              <a:grpSpLocks/>
            </p:cNvGrpSpPr>
            <p:nvPr/>
          </p:nvGrpSpPr>
          <p:grpSpPr bwMode="auto">
            <a:xfrm>
              <a:off x="1587" y="3072"/>
              <a:ext cx="622" cy="191"/>
              <a:chOff x="627" y="0"/>
              <a:chExt cx="622" cy="403"/>
            </a:xfrm>
          </p:grpSpPr>
          <p:sp>
            <p:nvSpPr>
              <p:cNvPr id="258186" name="Rectangle 138"/>
              <p:cNvSpPr>
                <a:spLocks noChangeArrowheads="1"/>
              </p:cNvSpPr>
              <p:nvPr/>
            </p:nvSpPr>
            <p:spPr bwMode="auto">
              <a:xfrm>
                <a:off x="670" y="0"/>
                <a:ext cx="536" cy="403"/>
              </a:xfrm>
              <a:prstGeom prst="rect">
                <a:avLst/>
              </a:prstGeom>
              <a:noFill/>
              <a:ln w="9525">
                <a:noFill/>
                <a:miter lim="800000"/>
                <a:headEnd/>
                <a:tailEnd/>
              </a:ln>
              <a:effectLst/>
            </p:spPr>
            <p:txBody>
              <a:bodyPr/>
              <a:lstStyle/>
              <a:p>
                <a:pPr algn="just">
                  <a:spcBef>
                    <a:spcPct val="0"/>
                  </a:spcBef>
                </a:pPr>
                <a:r>
                  <a:rPr lang="en-US" sz="1200">
                    <a:solidFill>
                      <a:schemeClr val="tx1"/>
                    </a:solidFill>
                    <a:latin typeface="Arial Unicode MS" pitchFamily="34" charset="-128"/>
                    <a:ea typeface="Arial Unicode MS" pitchFamily="34" charset="-128"/>
                    <a:cs typeface="Arial Unicode MS" pitchFamily="34" charset="-128"/>
                  </a:rPr>
                  <a:t>Skill</a:t>
                </a:r>
              </a:p>
              <a:p>
                <a:pPr algn="just" eaLnBrk="0" hangingPunct="0">
                  <a:spcBef>
                    <a:spcPct val="0"/>
                  </a:spcBef>
                </a:pPr>
                <a:endParaRPr lang="en-US" b="0">
                  <a:solidFill>
                    <a:schemeClr val="tx1"/>
                  </a:solidFill>
                  <a:latin typeface="Times New Roman" pitchFamily="18" charset="0"/>
                </a:endParaRPr>
              </a:p>
            </p:txBody>
          </p:sp>
          <p:sp>
            <p:nvSpPr>
              <p:cNvPr id="258187" name="Rectangle 139"/>
              <p:cNvSpPr>
                <a:spLocks noChangeArrowheads="1"/>
              </p:cNvSpPr>
              <p:nvPr/>
            </p:nvSpPr>
            <p:spPr bwMode="auto">
              <a:xfrm>
                <a:off x="627" y="0"/>
                <a:ext cx="622" cy="403"/>
              </a:xfrm>
              <a:prstGeom prst="rect">
                <a:avLst/>
              </a:prstGeom>
              <a:noFill/>
              <a:ln w="7">
                <a:solidFill>
                  <a:srgbClr val="A0A0A0"/>
                </a:solidFill>
                <a:miter lim="800000"/>
                <a:headEnd/>
                <a:tailEnd/>
              </a:ln>
              <a:effectLst/>
            </p:spPr>
            <p:txBody>
              <a:bodyPr/>
              <a:lstStyle/>
              <a:p>
                <a:endParaRPr lang="en-US"/>
              </a:p>
            </p:txBody>
          </p:sp>
        </p:grpSp>
        <p:grpSp>
          <p:nvGrpSpPr>
            <p:cNvPr id="258048" name="Group 143"/>
            <p:cNvGrpSpPr>
              <a:grpSpLocks/>
            </p:cNvGrpSpPr>
            <p:nvPr/>
          </p:nvGrpSpPr>
          <p:grpSpPr bwMode="auto">
            <a:xfrm>
              <a:off x="960" y="3263"/>
              <a:ext cx="627" cy="193"/>
              <a:chOff x="0" y="403"/>
              <a:chExt cx="627" cy="403"/>
            </a:xfrm>
          </p:grpSpPr>
          <p:sp>
            <p:nvSpPr>
              <p:cNvPr id="258192" name="Rectangle 144"/>
              <p:cNvSpPr>
                <a:spLocks noChangeArrowheads="1"/>
              </p:cNvSpPr>
              <p:nvPr/>
            </p:nvSpPr>
            <p:spPr bwMode="auto">
              <a:xfrm>
                <a:off x="43" y="403"/>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1234</a:t>
                </a:r>
              </a:p>
              <a:p>
                <a:pPr algn="just" eaLnBrk="0" hangingPunct="0">
                  <a:spcBef>
                    <a:spcPct val="0"/>
                  </a:spcBef>
                </a:pPr>
                <a:endParaRPr lang="en-US" b="0">
                  <a:solidFill>
                    <a:schemeClr val="tx1"/>
                  </a:solidFill>
                  <a:latin typeface="Times New Roman" pitchFamily="18" charset="0"/>
                </a:endParaRPr>
              </a:p>
            </p:txBody>
          </p:sp>
          <p:sp>
            <p:nvSpPr>
              <p:cNvPr id="258193" name="Rectangle 145"/>
              <p:cNvSpPr>
                <a:spLocks noChangeArrowheads="1"/>
              </p:cNvSpPr>
              <p:nvPr/>
            </p:nvSpPr>
            <p:spPr bwMode="auto">
              <a:xfrm>
                <a:off x="0" y="403"/>
                <a:ext cx="627" cy="403"/>
              </a:xfrm>
              <a:prstGeom prst="rect">
                <a:avLst/>
              </a:prstGeom>
              <a:noFill/>
              <a:ln w="7">
                <a:solidFill>
                  <a:srgbClr val="A0A0A0"/>
                </a:solidFill>
                <a:miter lim="800000"/>
                <a:headEnd/>
                <a:tailEnd/>
              </a:ln>
              <a:effectLst/>
            </p:spPr>
            <p:txBody>
              <a:bodyPr/>
              <a:lstStyle/>
              <a:p>
                <a:endParaRPr lang="en-US"/>
              </a:p>
            </p:txBody>
          </p:sp>
        </p:grpSp>
        <p:grpSp>
          <p:nvGrpSpPr>
            <p:cNvPr id="258049" name="Group 146"/>
            <p:cNvGrpSpPr>
              <a:grpSpLocks/>
            </p:cNvGrpSpPr>
            <p:nvPr/>
          </p:nvGrpSpPr>
          <p:grpSpPr bwMode="auto">
            <a:xfrm>
              <a:off x="1587" y="3263"/>
              <a:ext cx="622" cy="193"/>
              <a:chOff x="627" y="403"/>
              <a:chExt cx="622" cy="403"/>
            </a:xfrm>
          </p:grpSpPr>
          <p:sp>
            <p:nvSpPr>
              <p:cNvPr id="258195" name="Rectangle 147"/>
              <p:cNvSpPr>
                <a:spLocks noChangeArrowheads="1"/>
              </p:cNvSpPr>
              <p:nvPr/>
            </p:nvSpPr>
            <p:spPr bwMode="auto">
              <a:xfrm>
                <a:off x="670" y="403"/>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8196" name="Rectangle 148"/>
              <p:cNvSpPr>
                <a:spLocks noChangeArrowheads="1"/>
              </p:cNvSpPr>
              <p:nvPr/>
            </p:nvSpPr>
            <p:spPr bwMode="auto">
              <a:xfrm>
                <a:off x="627" y="403"/>
                <a:ext cx="622" cy="403"/>
              </a:xfrm>
              <a:prstGeom prst="rect">
                <a:avLst/>
              </a:prstGeom>
              <a:noFill/>
              <a:ln w="7">
                <a:solidFill>
                  <a:srgbClr val="A0A0A0"/>
                </a:solidFill>
                <a:miter lim="800000"/>
                <a:headEnd/>
                <a:tailEnd/>
              </a:ln>
              <a:effectLst/>
            </p:spPr>
            <p:txBody>
              <a:bodyPr/>
              <a:lstStyle/>
              <a:p>
                <a:endParaRPr lang="en-US"/>
              </a:p>
            </p:txBody>
          </p:sp>
        </p:grpSp>
        <p:grpSp>
          <p:nvGrpSpPr>
            <p:cNvPr id="258052" name="Group 161"/>
            <p:cNvGrpSpPr>
              <a:grpSpLocks/>
            </p:cNvGrpSpPr>
            <p:nvPr/>
          </p:nvGrpSpPr>
          <p:grpSpPr bwMode="auto">
            <a:xfrm>
              <a:off x="960" y="3456"/>
              <a:ext cx="627" cy="203"/>
              <a:chOff x="0" y="1209"/>
              <a:chExt cx="627" cy="403"/>
            </a:xfrm>
          </p:grpSpPr>
          <p:sp>
            <p:nvSpPr>
              <p:cNvPr id="258210" name="Rectangle 162"/>
              <p:cNvSpPr>
                <a:spLocks noChangeArrowheads="1"/>
              </p:cNvSpPr>
              <p:nvPr/>
            </p:nvSpPr>
            <p:spPr bwMode="auto">
              <a:xfrm>
                <a:off x="43" y="1209"/>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1453</a:t>
                </a:r>
              </a:p>
              <a:p>
                <a:pPr algn="just" eaLnBrk="0" hangingPunct="0">
                  <a:spcBef>
                    <a:spcPct val="0"/>
                  </a:spcBef>
                </a:pPr>
                <a:endParaRPr lang="en-US" b="0">
                  <a:solidFill>
                    <a:schemeClr val="tx1"/>
                  </a:solidFill>
                  <a:latin typeface="Times New Roman" pitchFamily="18" charset="0"/>
                </a:endParaRPr>
              </a:p>
            </p:txBody>
          </p:sp>
          <p:sp>
            <p:nvSpPr>
              <p:cNvPr id="258211" name="Rectangle 163"/>
              <p:cNvSpPr>
                <a:spLocks noChangeArrowheads="1"/>
              </p:cNvSpPr>
              <p:nvPr/>
            </p:nvSpPr>
            <p:spPr bwMode="auto">
              <a:xfrm>
                <a:off x="0" y="1209"/>
                <a:ext cx="627" cy="403"/>
              </a:xfrm>
              <a:prstGeom prst="rect">
                <a:avLst/>
              </a:prstGeom>
              <a:noFill/>
              <a:ln w="7">
                <a:solidFill>
                  <a:srgbClr val="A0A0A0"/>
                </a:solidFill>
                <a:miter lim="800000"/>
                <a:headEnd/>
                <a:tailEnd/>
              </a:ln>
              <a:effectLst/>
            </p:spPr>
            <p:txBody>
              <a:bodyPr/>
              <a:lstStyle/>
              <a:p>
                <a:endParaRPr lang="en-US"/>
              </a:p>
            </p:txBody>
          </p:sp>
        </p:grpSp>
        <p:grpSp>
          <p:nvGrpSpPr>
            <p:cNvPr id="258053" name="Group 164"/>
            <p:cNvGrpSpPr>
              <a:grpSpLocks/>
            </p:cNvGrpSpPr>
            <p:nvPr/>
          </p:nvGrpSpPr>
          <p:grpSpPr bwMode="auto">
            <a:xfrm>
              <a:off x="1587" y="3456"/>
              <a:ext cx="622" cy="203"/>
              <a:chOff x="627" y="1209"/>
              <a:chExt cx="622" cy="403"/>
            </a:xfrm>
          </p:grpSpPr>
          <p:sp>
            <p:nvSpPr>
              <p:cNvPr id="258213" name="Rectangle 165"/>
              <p:cNvSpPr>
                <a:spLocks noChangeArrowheads="1"/>
              </p:cNvSpPr>
              <p:nvPr/>
            </p:nvSpPr>
            <p:spPr bwMode="auto">
              <a:xfrm>
                <a:off x="670" y="1209"/>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Carpentry</a:t>
                </a:r>
              </a:p>
              <a:p>
                <a:pPr algn="just" eaLnBrk="0" hangingPunct="0">
                  <a:spcBef>
                    <a:spcPct val="0"/>
                  </a:spcBef>
                </a:pPr>
                <a:endParaRPr lang="en-US" b="0">
                  <a:solidFill>
                    <a:schemeClr val="tx1"/>
                  </a:solidFill>
                  <a:latin typeface="Times New Roman" pitchFamily="18" charset="0"/>
                </a:endParaRPr>
              </a:p>
            </p:txBody>
          </p:sp>
          <p:sp>
            <p:nvSpPr>
              <p:cNvPr id="258214" name="Rectangle 166"/>
              <p:cNvSpPr>
                <a:spLocks noChangeArrowheads="1"/>
              </p:cNvSpPr>
              <p:nvPr/>
            </p:nvSpPr>
            <p:spPr bwMode="auto">
              <a:xfrm>
                <a:off x="627" y="1209"/>
                <a:ext cx="622" cy="403"/>
              </a:xfrm>
              <a:prstGeom prst="rect">
                <a:avLst/>
              </a:prstGeom>
              <a:noFill/>
              <a:ln w="7">
                <a:solidFill>
                  <a:srgbClr val="A0A0A0"/>
                </a:solidFill>
                <a:miter lim="800000"/>
                <a:headEnd/>
                <a:tailEnd/>
              </a:ln>
              <a:effectLst/>
            </p:spPr>
            <p:txBody>
              <a:bodyPr/>
              <a:lstStyle/>
              <a:p>
                <a:endParaRPr lang="en-US"/>
              </a:p>
            </p:txBody>
          </p:sp>
        </p:grpSp>
        <p:grpSp>
          <p:nvGrpSpPr>
            <p:cNvPr id="258056" name="Group 170"/>
            <p:cNvGrpSpPr>
              <a:grpSpLocks/>
            </p:cNvGrpSpPr>
            <p:nvPr/>
          </p:nvGrpSpPr>
          <p:grpSpPr bwMode="auto">
            <a:xfrm>
              <a:off x="960" y="3659"/>
              <a:ext cx="627" cy="171"/>
              <a:chOff x="0" y="1612"/>
              <a:chExt cx="627" cy="403"/>
            </a:xfrm>
          </p:grpSpPr>
          <p:sp>
            <p:nvSpPr>
              <p:cNvPr id="258219" name="Rectangle 171"/>
              <p:cNvSpPr>
                <a:spLocks noChangeArrowheads="1"/>
              </p:cNvSpPr>
              <p:nvPr/>
            </p:nvSpPr>
            <p:spPr bwMode="auto">
              <a:xfrm>
                <a:off x="43" y="1612"/>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1453</a:t>
                </a:r>
              </a:p>
              <a:p>
                <a:pPr algn="just" eaLnBrk="0" hangingPunct="0">
                  <a:spcBef>
                    <a:spcPct val="0"/>
                  </a:spcBef>
                </a:pPr>
                <a:endParaRPr lang="en-US" b="0">
                  <a:solidFill>
                    <a:schemeClr val="tx1"/>
                  </a:solidFill>
                  <a:latin typeface="Times New Roman" pitchFamily="18" charset="0"/>
                </a:endParaRPr>
              </a:p>
            </p:txBody>
          </p:sp>
          <p:sp>
            <p:nvSpPr>
              <p:cNvPr id="258220" name="Rectangle 172"/>
              <p:cNvSpPr>
                <a:spLocks noChangeArrowheads="1"/>
              </p:cNvSpPr>
              <p:nvPr/>
            </p:nvSpPr>
            <p:spPr bwMode="auto">
              <a:xfrm>
                <a:off x="0" y="1612"/>
                <a:ext cx="627" cy="403"/>
              </a:xfrm>
              <a:prstGeom prst="rect">
                <a:avLst/>
              </a:prstGeom>
              <a:noFill/>
              <a:ln w="7">
                <a:solidFill>
                  <a:srgbClr val="A0A0A0"/>
                </a:solidFill>
                <a:miter lim="800000"/>
                <a:headEnd/>
                <a:tailEnd/>
              </a:ln>
              <a:effectLst/>
            </p:spPr>
            <p:txBody>
              <a:bodyPr/>
              <a:lstStyle/>
              <a:p>
                <a:endParaRPr lang="en-US"/>
              </a:p>
            </p:txBody>
          </p:sp>
        </p:grpSp>
        <p:grpSp>
          <p:nvGrpSpPr>
            <p:cNvPr id="258059" name="Group 173"/>
            <p:cNvGrpSpPr>
              <a:grpSpLocks/>
            </p:cNvGrpSpPr>
            <p:nvPr/>
          </p:nvGrpSpPr>
          <p:grpSpPr bwMode="auto">
            <a:xfrm>
              <a:off x="1587" y="3659"/>
              <a:ext cx="622" cy="171"/>
              <a:chOff x="627" y="1612"/>
              <a:chExt cx="622" cy="403"/>
            </a:xfrm>
          </p:grpSpPr>
          <p:sp>
            <p:nvSpPr>
              <p:cNvPr id="258222" name="Rectangle 174"/>
              <p:cNvSpPr>
                <a:spLocks noChangeArrowheads="1"/>
              </p:cNvSpPr>
              <p:nvPr/>
            </p:nvSpPr>
            <p:spPr bwMode="auto">
              <a:xfrm>
                <a:off x="670" y="1612"/>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8223" name="Rectangle 175"/>
              <p:cNvSpPr>
                <a:spLocks noChangeArrowheads="1"/>
              </p:cNvSpPr>
              <p:nvPr/>
            </p:nvSpPr>
            <p:spPr bwMode="auto">
              <a:xfrm>
                <a:off x="627" y="1612"/>
                <a:ext cx="622" cy="403"/>
              </a:xfrm>
              <a:prstGeom prst="rect">
                <a:avLst/>
              </a:prstGeom>
              <a:noFill/>
              <a:ln w="7">
                <a:solidFill>
                  <a:srgbClr val="A0A0A0"/>
                </a:solidFill>
                <a:miter lim="800000"/>
                <a:headEnd/>
                <a:tailEnd/>
              </a:ln>
              <a:effectLst/>
            </p:spPr>
            <p:txBody>
              <a:bodyPr/>
              <a:lstStyle/>
              <a:p>
                <a:endParaRPr lang="en-US"/>
              </a:p>
            </p:txBody>
          </p:sp>
        </p:grpSp>
        <p:grpSp>
          <p:nvGrpSpPr>
            <p:cNvPr id="258060" name="Group 179"/>
            <p:cNvGrpSpPr>
              <a:grpSpLocks/>
            </p:cNvGrpSpPr>
            <p:nvPr/>
          </p:nvGrpSpPr>
          <p:grpSpPr bwMode="auto">
            <a:xfrm>
              <a:off x="960" y="3830"/>
              <a:ext cx="627" cy="165"/>
              <a:chOff x="0" y="2015"/>
              <a:chExt cx="627" cy="403"/>
            </a:xfrm>
          </p:grpSpPr>
          <p:sp>
            <p:nvSpPr>
              <p:cNvPr id="258228" name="Rectangle 180"/>
              <p:cNvSpPr>
                <a:spLocks noChangeArrowheads="1"/>
              </p:cNvSpPr>
              <p:nvPr/>
            </p:nvSpPr>
            <p:spPr bwMode="auto">
              <a:xfrm>
                <a:off x="43" y="2015"/>
                <a:ext cx="541"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2345</a:t>
                </a:r>
              </a:p>
              <a:p>
                <a:pPr algn="just" eaLnBrk="0" hangingPunct="0">
                  <a:spcBef>
                    <a:spcPct val="0"/>
                  </a:spcBef>
                </a:pPr>
                <a:endParaRPr lang="en-US" b="0">
                  <a:solidFill>
                    <a:schemeClr val="tx1"/>
                  </a:solidFill>
                  <a:latin typeface="Times New Roman" pitchFamily="18" charset="0"/>
                </a:endParaRPr>
              </a:p>
            </p:txBody>
          </p:sp>
          <p:sp>
            <p:nvSpPr>
              <p:cNvPr id="258229" name="Rectangle 181"/>
              <p:cNvSpPr>
                <a:spLocks noChangeArrowheads="1"/>
              </p:cNvSpPr>
              <p:nvPr/>
            </p:nvSpPr>
            <p:spPr bwMode="auto">
              <a:xfrm>
                <a:off x="0" y="2015"/>
                <a:ext cx="627" cy="403"/>
              </a:xfrm>
              <a:prstGeom prst="rect">
                <a:avLst/>
              </a:prstGeom>
              <a:noFill/>
              <a:ln w="7">
                <a:solidFill>
                  <a:srgbClr val="A0A0A0"/>
                </a:solidFill>
                <a:miter lim="800000"/>
                <a:headEnd/>
                <a:tailEnd/>
              </a:ln>
              <a:effectLst/>
            </p:spPr>
            <p:txBody>
              <a:bodyPr/>
              <a:lstStyle/>
              <a:p>
                <a:endParaRPr lang="en-US"/>
              </a:p>
            </p:txBody>
          </p:sp>
        </p:grpSp>
        <p:grpSp>
          <p:nvGrpSpPr>
            <p:cNvPr id="258061" name="Group 182"/>
            <p:cNvGrpSpPr>
              <a:grpSpLocks/>
            </p:cNvGrpSpPr>
            <p:nvPr/>
          </p:nvGrpSpPr>
          <p:grpSpPr bwMode="auto">
            <a:xfrm>
              <a:off x="1587" y="3830"/>
              <a:ext cx="622" cy="165"/>
              <a:chOff x="627" y="2015"/>
              <a:chExt cx="622" cy="403"/>
            </a:xfrm>
          </p:grpSpPr>
          <p:sp>
            <p:nvSpPr>
              <p:cNvPr id="258231" name="Rectangle 183"/>
              <p:cNvSpPr>
                <a:spLocks noChangeArrowheads="1"/>
              </p:cNvSpPr>
              <p:nvPr/>
            </p:nvSpPr>
            <p:spPr bwMode="auto">
              <a:xfrm>
                <a:off x="670" y="2015"/>
                <a:ext cx="536" cy="403"/>
              </a:xfrm>
              <a:prstGeom prst="rect">
                <a:avLst/>
              </a:prstGeom>
              <a:noFill/>
              <a:ln w="9525">
                <a:noFill/>
                <a:miter lim="800000"/>
                <a:headEnd/>
                <a:tailEnd/>
              </a:ln>
              <a:effectLst/>
            </p:spPr>
            <p:txBody>
              <a:bodyPr/>
              <a:lstStyle/>
              <a:p>
                <a:pPr algn="just">
                  <a:spcBef>
                    <a:spcPct val="0"/>
                  </a:spcBef>
                </a:pPr>
                <a:r>
                  <a:rPr lang="en-US" sz="1200" b="0">
                    <a:solidFill>
                      <a:schemeClr val="tx1"/>
                    </a:solidFill>
                    <a:latin typeface="Arial Unicode MS" pitchFamily="34" charset="-128"/>
                    <a:ea typeface="Arial Unicode MS" pitchFamily="34" charset="-128"/>
                    <a:cs typeface="Arial Unicode MS" pitchFamily="34" charset="-128"/>
                  </a:rPr>
                  <a:t>Cooking</a:t>
                </a:r>
              </a:p>
              <a:p>
                <a:pPr algn="just" eaLnBrk="0" hangingPunct="0">
                  <a:spcBef>
                    <a:spcPct val="0"/>
                  </a:spcBef>
                </a:pPr>
                <a:endParaRPr lang="en-US" b="0">
                  <a:solidFill>
                    <a:schemeClr val="tx1"/>
                  </a:solidFill>
                  <a:latin typeface="Times New Roman" pitchFamily="18" charset="0"/>
                </a:endParaRPr>
              </a:p>
            </p:txBody>
          </p:sp>
          <p:sp>
            <p:nvSpPr>
              <p:cNvPr id="258232" name="Rectangle 184"/>
              <p:cNvSpPr>
                <a:spLocks noChangeArrowheads="1"/>
              </p:cNvSpPr>
              <p:nvPr/>
            </p:nvSpPr>
            <p:spPr bwMode="auto">
              <a:xfrm>
                <a:off x="627" y="2015"/>
                <a:ext cx="622" cy="403"/>
              </a:xfrm>
              <a:prstGeom prst="rect">
                <a:avLst/>
              </a:prstGeom>
              <a:noFill/>
              <a:ln w="7">
                <a:solidFill>
                  <a:srgbClr val="A0A0A0"/>
                </a:solidFill>
                <a:miter lim="800000"/>
                <a:headEnd/>
                <a:tailEnd/>
              </a:ln>
              <a:effectLst/>
            </p:spPr>
            <p:txBody>
              <a:bodyPr/>
              <a:lstStyle/>
              <a:p>
                <a:endParaRPr lang="en-US"/>
              </a:p>
            </p:txBody>
          </p:sp>
        </p:grpSp>
      </p:gr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body" idx="1"/>
          </p:nvPr>
        </p:nvSpPr>
        <p:spPr>
          <a:xfrm>
            <a:off x="304800" y="1143000"/>
            <a:ext cx="8610600" cy="5562600"/>
          </a:xfrm>
        </p:spPr>
        <p:txBody>
          <a:bodyPr/>
          <a:lstStyle/>
          <a:p>
            <a:pPr marL="609600" indent="-609600" algn="just"/>
            <a:r>
              <a:rPr lang="en-US" sz="2400" b="1">
                <a:latin typeface="Arial Unicode MS" pitchFamily="34" charset="-128"/>
                <a:cs typeface="Times New Roman" pitchFamily="18" charset="0"/>
              </a:rPr>
              <a:t>Fifth normal form is satisfied when all tables are broken into as many tables as possible in order to avoid redundancy. Once it is in fifth normal form it cannot be broken into smaller relations without changing the facts or the meaning.</a:t>
            </a:r>
            <a:r>
              <a:rPr lang="en-US" sz="2800" b="1">
                <a:latin typeface="Arial Unicode MS" pitchFamily="34" charset="-128"/>
                <a:ea typeface="Arial Unicode MS" pitchFamily="34" charset="-128"/>
                <a:cs typeface="Arial Unicode MS" pitchFamily="34" charset="-128"/>
              </a:rPr>
              <a:t> </a:t>
            </a:r>
          </a:p>
          <a:p>
            <a:pPr marL="609600" indent="-609600" algn="just">
              <a:buFontTx/>
              <a:buNone/>
            </a:pPr>
            <a:endParaRPr lang="en-US" sz="2800" b="1">
              <a:latin typeface="Arial Unicode MS" pitchFamily="34" charset="-128"/>
              <a:cs typeface="Times New Roman" pitchFamily="18" charset="0"/>
            </a:endParaRPr>
          </a:p>
        </p:txBody>
      </p:sp>
      <p:sp>
        <p:nvSpPr>
          <p:cNvPr id="272387" name="Rectangle 3"/>
          <p:cNvSpPr>
            <a:spLocks noChangeArrowheads="1"/>
          </p:cNvSpPr>
          <p:nvPr/>
        </p:nvSpPr>
        <p:spPr bwMode="auto">
          <a:xfrm>
            <a:off x="685800" y="76200"/>
            <a:ext cx="7772400" cy="1143000"/>
          </a:xfrm>
          <a:prstGeom prst="rect">
            <a:avLst/>
          </a:prstGeom>
          <a:noFill/>
          <a:ln w="9525">
            <a:noFill/>
            <a:miter lim="800000"/>
            <a:headEnd/>
            <a:tailEnd/>
          </a:ln>
          <a:effectLst/>
        </p:spPr>
        <p:txBody>
          <a:bodyPr anchor="ctr"/>
          <a:lstStyle/>
          <a:p>
            <a:pPr algn="ctr">
              <a:spcBef>
                <a:spcPct val="0"/>
              </a:spcBef>
            </a:pPr>
            <a:r>
              <a:rPr lang="en-US" sz="4400">
                <a:solidFill>
                  <a:srgbClr val="CC0000"/>
                </a:solidFill>
                <a:latin typeface="Arial-BoldMT"/>
              </a:rPr>
              <a:t>Fifth Normal Form  (5NF) </a:t>
            </a:r>
          </a:p>
        </p:txBody>
      </p:sp>
      <p:sp>
        <p:nvSpPr>
          <p:cNvPr id="272388" name="Rectangle 4"/>
          <p:cNvSpPr>
            <a:spLocks noChangeArrowheads="1"/>
          </p:cNvSpPr>
          <p:nvPr/>
        </p:nvSpPr>
        <p:spPr bwMode="auto">
          <a:xfrm>
            <a:off x="1588" y="1189038"/>
            <a:ext cx="9144000" cy="639762"/>
          </a:xfrm>
          <a:prstGeom prst="rect">
            <a:avLst/>
          </a:prstGeom>
          <a:noFill/>
          <a:ln w="9525">
            <a:noFill/>
            <a:miter lim="800000"/>
            <a:headEnd/>
            <a:tailEnd/>
          </a:ln>
          <a:effectLst/>
        </p:spPr>
        <p:txBody>
          <a:bodyPr>
            <a:spAutoFit/>
          </a:bodyPr>
          <a:lstStyle/>
          <a:p>
            <a:pPr>
              <a:spcBef>
                <a:spcPct val="0"/>
              </a:spcBef>
            </a:pPr>
            <a:r>
              <a:rPr lang="en-US" sz="1200" b="0">
                <a:solidFill>
                  <a:schemeClr val="tx1"/>
                </a:solidFill>
                <a:latin typeface="Arial Unicode MS" pitchFamily="34" charset="-128"/>
                <a:ea typeface="Arial Unicode MS" pitchFamily="34" charset="-128"/>
                <a:cs typeface="Arial Unicode MS" pitchFamily="34" charset="-128"/>
              </a:rPr>
              <a:t> </a:t>
            </a:r>
          </a:p>
          <a:p>
            <a:pPr eaLnBrk="0" hangingPunct="0">
              <a:spcBef>
                <a:spcPct val="0"/>
              </a:spcBef>
            </a:pPr>
            <a:endParaRPr lang="en-US" b="0">
              <a:solidFill>
                <a:schemeClr val="tx1"/>
              </a:solidFill>
              <a:latin typeface="Times New Roman" pitchFamily="18" charset="0"/>
            </a:endParaRP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Another Example to illustrate Normalization [1NF – 2NF – 3NF]</a:t>
            </a:r>
          </a:p>
        </p:txBody>
      </p:sp>
      <p:pic>
        <p:nvPicPr>
          <p:cNvPr id="961538" name="Picture 2"/>
          <p:cNvPicPr>
            <a:picLocks noGrp="1" noChangeAspect="1" noChangeArrowheads="1"/>
          </p:cNvPicPr>
          <p:nvPr>
            <p:ph idx="1"/>
          </p:nvPr>
        </p:nvPicPr>
        <p:blipFill>
          <a:blip r:embed="rId2"/>
          <a:srcRect/>
          <a:stretch>
            <a:fillRect/>
          </a:stretch>
        </p:blipFill>
        <p:spPr bwMode="auto">
          <a:xfrm>
            <a:off x="457200" y="2020094"/>
            <a:ext cx="8382000" cy="422830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Information</a:t>
            </a:r>
          </a:p>
        </p:txBody>
      </p:sp>
      <p:sp>
        <p:nvSpPr>
          <p:cNvPr id="3" name="Content Placeholder 2"/>
          <p:cNvSpPr>
            <a:spLocks noGrp="1"/>
          </p:cNvSpPr>
          <p:nvPr>
            <p:ph idx="1"/>
          </p:nvPr>
        </p:nvSpPr>
        <p:spPr/>
        <p:txBody>
          <a:bodyPr/>
          <a:lstStyle/>
          <a:p>
            <a:r>
              <a:rPr lang="en-US" dirty="0"/>
              <a:t>Data: Raw Facts – Truths</a:t>
            </a:r>
          </a:p>
          <a:p>
            <a:r>
              <a:rPr lang="en-US" dirty="0"/>
              <a:t>Information: Processed Data / Refined Data</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Access from Application Program</a:t>
            </a:r>
          </a:p>
        </p:txBody>
      </p:sp>
      <p:sp>
        <p:nvSpPr>
          <p:cNvPr id="35842" name="Rectangle 3"/>
          <p:cNvSpPr>
            <a:spLocks noGrp="1" noChangeArrowheads="1"/>
          </p:cNvSpPr>
          <p:nvPr>
            <p:ph idx="1"/>
          </p:nvPr>
        </p:nvSpPr>
        <p:spPr>
          <a:xfrm>
            <a:off x="768350" y="1191006"/>
            <a:ext cx="7585537" cy="4903787"/>
          </a:xfrm>
        </p:spPr>
        <p:txBody>
          <a:bodyPr/>
          <a:lstStyle/>
          <a:p>
            <a:r>
              <a:rPr lang="en-US" altLang="en-US" sz="1700" dirty="0"/>
              <a:t>Non-procedural query languages such as SQL are not as powerful as a universal Turing machine.</a:t>
            </a:r>
            <a:r>
              <a:rPr lang="en-US" altLang="en-US" sz="1700" dirty="0">
                <a:sym typeface="Symbol" panose="05050102010706020507" pitchFamily="18" charset="2"/>
              </a:rPr>
              <a:t>    </a:t>
            </a:r>
          </a:p>
          <a:p>
            <a:r>
              <a:rPr lang="en-US" altLang="en-US" sz="1700" dirty="0">
                <a:sym typeface="Symbol" panose="05050102010706020507" pitchFamily="18" charset="2"/>
              </a:rPr>
              <a:t>SQL does not support actions such as input from users, output to displays, or communication over the network.  </a:t>
            </a:r>
          </a:p>
          <a:p>
            <a:r>
              <a:rPr lang="en-US" altLang="en-US" sz="1700" dirty="0">
                <a:sym typeface="Symbol" panose="05050102010706020507" pitchFamily="18" charset="2"/>
              </a:rPr>
              <a:t>Such computations and actions must be written in a </a:t>
            </a:r>
            <a:r>
              <a:rPr lang="en-US" altLang="en-US" sz="1700" b="1" dirty="0">
                <a:solidFill>
                  <a:srgbClr val="002060"/>
                </a:solidFill>
                <a:sym typeface="Symbol" panose="05050102010706020507" pitchFamily="18" charset="2"/>
              </a:rPr>
              <a:t>host</a:t>
            </a:r>
            <a:r>
              <a:rPr lang="en-US" altLang="en-US" sz="1700" dirty="0">
                <a:solidFill>
                  <a:srgbClr val="002060"/>
                </a:solidFill>
                <a:sym typeface="Symbol" panose="05050102010706020507" pitchFamily="18" charset="2"/>
              </a:rPr>
              <a:t> </a:t>
            </a:r>
            <a:r>
              <a:rPr lang="en-US" altLang="en-US" sz="1700" b="1" dirty="0">
                <a:solidFill>
                  <a:srgbClr val="002060"/>
                </a:solidFill>
                <a:sym typeface="Symbol" panose="05050102010706020507" pitchFamily="18" charset="2"/>
              </a:rPr>
              <a:t>language</a:t>
            </a:r>
            <a:r>
              <a:rPr lang="en-US" altLang="en-US" sz="1700" dirty="0">
                <a:sym typeface="Symbol" panose="05050102010706020507" pitchFamily="18" charset="2"/>
              </a:rPr>
              <a:t>, such as C/C++, Java or Python, with embedded SQL queries that access the data in the database.</a:t>
            </a:r>
          </a:p>
          <a:p>
            <a:r>
              <a:rPr lang="en-US" altLang="en-US" sz="1700" b="1" dirty="0">
                <a:solidFill>
                  <a:srgbClr val="002060"/>
                </a:solidFill>
                <a:sym typeface="Symbol" panose="05050102010706020507" pitchFamily="18" charset="2"/>
              </a:rPr>
              <a:t>Application programs </a:t>
            </a:r>
            <a:r>
              <a:rPr lang="en-US" altLang="en-US" sz="1700" dirty="0">
                <a:sym typeface="Symbol" panose="05050102010706020507" pitchFamily="18" charset="2"/>
              </a:rPr>
              <a:t>-- are programs that are used to interact with the database in this fashion.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2NF</a:t>
            </a:r>
          </a:p>
        </p:txBody>
      </p:sp>
      <p:pic>
        <p:nvPicPr>
          <p:cNvPr id="962562" name="Picture 2"/>
          <p:cNvPicPr>
            <a:picLocks noGrp="1" noChangeAspect="1" noChangeArrowheads="1"/>
          </p:cNvPicPr>
          <p:nvPr>
            <p:ph idx="1"/>
          </p:nvPr>
        </p:nvPicPr>
        <p:blipFill>
          <a:blip r:embed="rId2"/>
          <a:srcRect/>
          <a:stretch>
            <a:fillRect/>
          </a:stretch>
        </p:blipFill>
        <p:spPr bwMode="auto">
          <a:xfrm>
            <a:off x="533400" y="1805780"/>
            <a:ext cx="7448550" cy="4366419"/>
          </a:xfrm>
          <a:prstGeom prst="rect">
            <a:avLst/>
          </a:prstGeom>
          <a:noFill/>
          <a:ln w="9525">
            <a:noFill/>
            <a:miter lim="800000"/>
            <a:headEnd/>
            <a:tailEnd/>
          </a:ln>
          <a:effec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3NF</a:t>
            </a:r>
          </a:p>
        </p:txBody>
      </p:sp>
      <p:pic>
        <p:nvPicPr>
          <p:cNvPr id="963586" name="Picture 2"/>
          <p:cNvPicPr>
            <a:picLocks noGrp="1" noChangeAspect="1" noChangeArrowheads="1"/>
          </p:cNvPicPr>
          <p:nvPr>
            <p:ph idx="1"/>
          </p:nvPr>
        </p:nvPicPr>
        <p:blipFill>
          <a:blip r:embed="rId2"/>
          <a:srcRect/>
          <a:stretch>
            <a:fillRect/>
          </a:stretch>
        </p:blipFill>
        <p:spPr bwMode="auto">
          <a:xfrm>
            <a:off x="457200" y="1600200"/>
            <a:ext cx="8229600" cy="4800600"/>
          </a:xfrm>
          <a:prstGeom prst="rect">
            <a:avLst/>
          </a:prstGeom>
          <a:noFill/>
          <a:ln w="9525">
            <a:noFill/>
            <a:miter lim="800000"/>
            <a:headEnd/>
            <a:tailEnd/>
          </a:ln>
          <a:effec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Similarly Drill Down</a:t>
            </a:r>
          </a:p>
        </p:txBody>
      </p:sp>
      <p:sp>
        <p:nvSpPr>
          <p:cNvPr id="3" name="Content Placeholder 2"/>
          <p:cNvSpPr>
            <a:spLocks noGrp="1"/>
          </p:cNvSpPr>
          <p:nvPr>
            <p:ph idx="1"/>
          </p:nvPr>
        </p:nvSpPr>
        <p:spPr/>
        <p:txBody>
          <a:bodyPr/>
          <a:lstStyle/>
          <a:p>
            <a:r>
              <a:rPr lang="en-US" dirty="0"/>
              <a:t>From the previous Example, drill down to BCNF and other Normal Forms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018"/>
            <a:ext cx="8229600" cy="4525963"/>
          </a:xfrm>
        </p:spPr>
        <p:txBody>
          <a:bodyPr/>
          <a:lstStyle/>
          <a:p>
            <a:pPr>
              <a:buNone/>
            </a:pPr>
            <a:endParaRPr lang="en-US" dirty="0"/>
          </a:p>
          <a:p>
            <a:pPr>
              <a:buNone/>
            </a:pPr>
            <a:endParaRPr lang="en-US" dirty="0"/>
          </a:p>
          <a:p>
            <a:pPr>
              <a:buNone/>
            </a:pPr>
            <a:endParaRPr lang="en-US" dirty="0"/>
          </a:p>
          <a:p>
            <a:pPr algn="ctr">
              <a:buNone/>
            </a:pPr>
            <a:r>
              <a:rPr lang="en-US" sz="4000" b="1" dirty="0"/>
              <a:t>MODULE 2</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3400" y="457200"/>
            <a:ext cx="8077200" cy="609600"/>
          </a:xfrm>
        </p:spPr>
        <p:txBody>
          <a:bodyPr>
            <a:normAutofit fontScale="90000"/>
          </a:bodyPr>
          <a:lstStyle/>
          <a:p>
            <a:pPr>
              <a:defRPr/>
            </a:pPr>
            <a:r>
              <a:rPr lang="en-US" dirty="0">
                <a:ea typeface="+mj-ea"/>
              </a:rPr>
              <a:t>Storage and File Structure</a:t>
            </a:r>
          </a:p>
        </p:txBody>
      </p:sp>
      <p:sp>
        <p:nvSpPr>
          <p:cNvPr id="17411" name="Rectangle 3"/>
          <p:cNvSpPr>
            <a:spLocks noGrp="1" noChangeArrowheads="1"/>
          </p:cNvSpPr>
          <p:nvPr>
            <p:ph type="body" idx="1"/>
          </p:nvPr>
        </p:nvSpPr>
        <p:spPr>
          <a:xfrm>
            <a:off x="947057" y="1447800"/>
            <a:ext cx="7848600" cy="4876800"/>
          </a:xfrm>
        </p:spPr>
        <p:txBody>
          <a:bodyPr/>
          <a:lstStyle/>
          <a:p>
            <a:r>
              <a:rPr lang="en-US" dirty="0"/>
              <a:t>Overview of Physical Storage Media</a:t>
            </a:r>
          </a:p>
          <a:p>
            <a:r>
              <a:rPr lang="en-US" dirty="0"/>
              <a:t>Magnetic Disks</a:t>
            </a:r>
          </a:p>
          <a:p>
            <a:r>
              <a:rPr lang="en-US" dirty="0"/>
              <a:t>RAID</a:t>
            </a:r>
          </a:p>
          <a:p>
            <a:r>
              <a:rPr lang="en-US" dirty="0"/>
              <a:t>Tertiary Storage </a:t>
            </a:r>
          </a:p>
          <a:p>
            <a:r>
              <a:rPr lang="en-US" dirty="0"/>
              <a:t>Storage Access</a:t>
            </a:r>
          </a:p>
          <a:p>
            <a:r>
              <a:rPr lang="en-US" dirty="0"/>
              <a:t>File Organization</a:t>
            </a:r>
          </a:p>
          <a:p>
            <a:r>
              <a:rPr lang="en-US" dirty="0"/>
              <a:t>Organization of Records in Files</a:t>
            </a:r>
          </a:p>
          <a:p>
            <a:r>
              <a:rPr lang="en-US" dirty="0"/>
              <a:t>Data-Dictionary Storage</a:t>
            </a:r>
          </a:p>
          <a:p>
            <a:pPr>
              <a:buFont typeface="Monotype Sorts" charset="2"/>
              <a:buNone/>
            </a:pPr>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88975" y="282575"/>
            <a:ext cx="8340725" cy="457200"/>
          </a:xfrm>
        </p:spPr>
        <p:txBody>
          <a:bodyPr>
            <a:normAutofit fontScale="90000"/>
          </a:bodyPr>
          <a:lstStyle/>
          <a:p>
            <a:pPr>
              <a:defRPr/>
            </a:pPr>
            <a:r>
              <a:rPr lang="en-US">
                <a:ea typeface="+mj-ea"/>
              </a:rPr>
              <a:t>Classification of Physical Storage Media</a:t>
            </a:r>
          </a:p>
        </p:txBody>
      </p:sp>
      <p:sp>
        <p:nvSpPr>
          <p:cNvPr id="19459" name="Rectangle 3"/>
          <p:cNvSpPr>
            <a:spLocks noGrp="1" noChangeArrowheads="1"/>
          </p:cNvSpPr>
          <p:nvPr>
            <p:ph type="body" idx="1"/>
          </p:nvPr>
        </p:nvSpPr>
        <p:spPr>
          <a:xfrm>
            <a:off x="814388" y="1193800"/>
            <a:ext cx="7188200" cy="4114800"/>
          </a:xfrm>
        </p:spPr>
        <p:txBody>
          <a:bodyPr>
            <a:normAutofit fontScale="77500" lnSpcReduction="20000"/>
          </a:bodyPr>
          <a:lstStyle/>
          <a:p>
            <a:r>
              <a:rPr lang="en-US"/>
              <a:t>Speed with which data can be accessed</a:t>
            </a:r>
          </a:p>
          <a:p>
            <a:r>
              <a:rPr lang="en-US"/>
              <a:t>Cost per unit of data</a:t>
            </a:r>
          </a:p>
          <a:p>
            <a:r>
              <a:rPr lang="en-US"/>
              <a:t>Reliability</a:t>
            </a:r>
          </a:p>
          <a:p>
            <a:pPr lvl="1"/>
            <a:r>
              <a:rPr lang="en-US">
                <a:ea typeface="ＭＳ Ｐゴシック" pitchFamily="34" charset="-128"/>
              </a:rPr>
              <a:t>data loss on power failure or system crash</a:t>
            </a:r>
          </a:p>
          <a:p>
            <a:pPr lvl="1"/>
            <a:r>
              <a:rPr lang="en-US">
                <a:ea typeface="ＭＳ Ｐゴシック" pitchFamily="34" charset="-128"/>
              </a:rPr>
              <a:t>physical failure of the storage device</a:t>
            </a:r>
          </a:p>
          <a:p>
            <a:r>
              <a:rPr lang="en-US"/>
              <a:t>Can differentiate storage into:</a:t>
            </a:r>
          </a:p>
          <a:p>
            <a:pPr lvl="1"/>
            <a:r>
              <a:rPr lang="en-US" b="1">
                <a:solidFill>
                  <a:srgbClr val="000099"/>
                </a:solidFill>
                <a:ea typeface="ＭＳ Ｐゴシック" pitchFamily="34" charset="-128"/>
              </a:rPr>
              <a:t>volatile storage</a:t>
            </a:r>
            <a:r>
              <a:rPr lang="en-US" b="1">
                <a:ea typeface="ＭＳ Ｐゴシック" pitchFamily="34" charset="-128"/>
              </a:rPr>
              <a:t>: </a:t>
            </a:r>
            <a:r>
              <a:rPr lang="en-US">
                <a:ea typeface="ＭＳ Ｐゴシック" pitchFamily="34" charset="-128"/>
              </a:rPr>
              <a:t>loses contents when power is switched off</a:t>
            </a:r>
          </a:p>
          <a:p>
            <a:pPr lvl="1"/>
            <a:r>
              <a:rPr lang="en-US" b="1">
                <a:solidFill>
                  <a:srgbClr val="000099"/>
                </a:solidFill>
                <a:ea typeface="ＭＳ Ｐゴシック" pitchFamily="34" charset="-128"/>
              </a:rPr>
              <a:t>non-volatile storage</a:t>
            </a:r>
            <a:r>
              <a:rPr lang="en-US">
                <a:ea typeface="ＭＳ Ｐゴシック" pitchFamily="34" charset="-128"/>
              </a:rPr>
              <a:t>: </a:t>
            </a:r>
          </a:p>
          <a:p>
            <a:pPr lvl="2"/>
            <a:r>
              <a:rPr lang="en-US">
                <a:ea typeface="ＭＳ Ｐゴシック" pitchFamily="34" charset="-128"/>
              </a:rPr>
              <a:t>Contents persist even when power is switched off. </a:t>
            </a:r>
          </a:p>
          <a:p>
            <a:pPr lvl="2"/>
            <a:r>
              <a:rPr lang="en-US">
                <a:ea typeface="ＭＳ Ｐゴシック" pitchFamily="34" charset="-128"/>
              </a:rPr>
              <a:t>Includes secondary and tertiary storage, as well as batter-    backed up main-memory.</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defRPr/>
            </a:pPr>
            <a:r>
              <a:rPr lang="en-US">
                <a:ea typeface="+mj-ea"/>
              </a:rPr>
              <a:t>Physical Storage Media</a:t>
            </a:r>
          </a:p>
        </p:txBody>
      </p:sp>
      <p:sp>
        <p:nvSpPr>
          <p:cNvPr id="21507" name="Rectangle 3"/>
          <p:cNvSpPr>
            <a:spLocks noGrp="1" noChangeArrowheads="1"/>
          </p:cNvSpPr>
          <p:nvPr>
            <p:ph type="body" idx="1"/>
          </p:nvPr>
        </p:nvSpPr>
        <p:spPr>
          <a:xfrm>
            <a:off x="914400" y="1250950"/>
            <a:ext cx="7342188" cy="4830763"/>
          </a:xfrm>
        </p:spPr>
        <p:txBody>
          <a:bodyPr>
            <a:normAutofit fontScale="85000" lnSpcReduction="20000"/>
          </a:bodyPr>
          <a:lstStyle/>
          <a:p>
            <a:r>
              <a:rPr lang="en-US" b="1" dirty="0">
                <a:solidFill>
                  <a:srgbClr val="000099"/>
                </a:solidFill>
              </a:rPr>
              <a:t>Cache</a:t>
            </a:r>
            <a:r>
              <a:rPr lang="en-US" dirty="0"/>
              <a:t> – fastest and most costly form of storage; volatile; managed by the computer system hardware.</a:t>
            </a:r>
          </a:p>
          <a:p>
            <a:r>
              <a:rPr lang="en-US" b="1" dirty="0">
                <a:solidFill>
                  <a:srgbClr val="000099"/>
                </a:solidFill>
              </a:rPr>
              <a:t>Main memory</a:t>
            </a:r>
            <a:r>
              <a:rPr lang="en-US" dirty="0"/>
              <a:t>:</a:t>
            </a:r>
          </a:p>
          <a:p>
            <a:pPr lvl="1"/>
            <a:r>
              <a:rPr lang="en-US" dirty="0">
                <a:ea typeface="ＭＳ Ｐゴシック" pitchFamily="34" charset="-128"/>
              </a:rPr>
              <a:t>fast access (10s to 100s of nanoseconds; </a:t>
            </a:r>
          </a:p>
          <a:p>
            <a:pPr marL="457200" lvl="1" indent="0">
              <a:buNone/>
            </a:pPr>
            <a:r>
              <a:rPr lang="en-US" dirty="0">
                <a:highlight>
                  <a:srgbClr val="FFFF00"/>
                </a:highlight>
                <a:ea typeface="ＭＳ Ｐゴシック" pitchFamily="34" charset="-128"/>
              </a:rPr>
              <a:t>1 nanosecond = 10</a:t>
            </a:r>
            <a:r>
              <a:rPr lang="en-US" sz="2000" baseline="30000" dirty="0">
                <a:highlight>
                  <a:srgbClr val="FFFF00"/>
                </a:highlight>
                <a:ea typeface="ＭＳ Ｐゴシック" pitchFamily="34" charset="-128"/>
              </a:rPr>
              <a:t>–9</a:t>
            </a:r>
            <a:r>
              <a:rPr lang="en-US" dirty="0">
                <a:highlight>
                  <a:srgbClr val="FFFF00"/>
                </a:highlight>
                <a:ea typeface="ＭＳ Ｐゴシック" pitchFamily="34" charset="-128"/>
              </a:rPr>
              <a:t> seconds</a:t>
            </a:r>
            <a:r>
              <a:rPr lang="en-US" dirty="0">
                <a:ea typeface="ＭＳ Ｐゴシック" pitchFamily="34" charset="-128"/>
              </a:rPr>
              <a:t>)</a:t>
            </a:r>
          </a:p>
          <a:p>
            <a:pPr lvl="1"/>
            <a:r>
              <a:rPr lang="en-US" dirty="0">
                <a:ea typeface="ＭＳ Ｐゴシック" pitchFamily="34" charset="-128"/>
              </a:rPr>
              <a:t>generally too small (or too expensive) to store the entire database</a:t>
            </a:r>
          </a:p>
          <a:p>
            <a:pPr lvl="2"/>
            <a:r>
              <a:rPr lang="en-US" dirty="0">
                <a:ea typeface="ＭＳ Ｐゴシック" pitchFamily="34" charset="-128"/>
              </a:rPr>
              <a:t>capacities of up to a few Gigabytes widely used currently</a:t>
            </a:r>
          </a:p>
          <a:p>
            <a:pPr lvl="2"/>
            <a:r>
              <a:rPr lang="en-US" dirty="0">
                <a:ea typeface="ＭＳ Ｐゴシック" pitchFamily="34" charset="-128"/>
              </a:rPr>
              <a:t>Capacities have gone up and per-byte costs have decreased steadily and rapidly  (roughly factor of 2 every 2 to 3 years)</a:t>
            </a:r>
          </a:p>
          <a:p>
            <a:pPr lvl="1"/>
            <a:r>
              <a:rPr lang="en-US" b="1" dirty="0">
                <a:solidFill>
                  <a:srgbClr val="000099"/>
                </a:solidFill>
                <a:ea typeface="ＭＳ Ｐゴシック" pitchFamily="34" charset="-128"/>
              </a:rPr>
              <a:t>Volatile</a:t>
            </a:r>
            <a:r>
              <a:rPr lang="en-US" dirty="0">
                <a:ea typeface="ＭＳ Ｐゴシック" pitchFamily="34" charset="-128"/>
              </a:rPr>
              <a:t> — contents of main memory are usually lost if a power failure or system crash occurs.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lstStyle/>
          <a:p>
            <a:pPr>
              <a:defRPr/>
            </a:pPr>
            <a:r>
              <a:rPr lang="en-US">
                <a:ea typeface="+mj-ea"/>
              </a:rPr>
              <a:t>Physical Storage Media (Cont.)</a:t>
            </a:r>
          </a:p>
        </p:txBody>
      </p:sp>
      <p:sp>
        <p:nvSpPr>
          <p:cNvPr id="23555" name="Rectangle 1027"/>
          <p:cNvSpPr>
            <a:spLocks noGrp="1" noChangeArrowheads="1"/>
          </p:cNvSpPr>
          <p:nvPr>
            <p:ph type="body" idx="1"/>
          </p:nvPr>
        </p:nvSpPr>
        <p:spPr>
          <a:xfrm>
            <a:off x="814388" y="1093788"/>
            <a:ext cx="7427912" cy="4875212"/>
          </a:xfrm>
        </p:spPr>
        <p:txBody>
          <a:bodyPr>
            <a:normAutofit fontScale="92500" lnSpcReduction="20000"/>
          </a:bodyPr>
          <a:lstStyle/>
          <a:p>
            <a:r>
              <a:rPr lang="en-US" b="1" dirty="0">
                <a:solidFill>
                  <a:srgbClr val="000099"/>
                </a:solidFill>
              </a:rPr>
              <a:t>Flash memory</a:t>
            </a:r>
            <a:r>
              <a:rPr lang="en-US" dirty="0"/>
              <a:t> </a:t>
            </a:r>
          </a:p>
          <a:p>
            <a:pPr lvl="1"/>
            <a:r>
              <a:rPr lang="en-US" dirty="0">
                <a:ea typeface="ＭＳ Ｐゴシック" pitchFamily="34" charset="-128"/>
              </a:rPr>
              <a:t>Data survives power failure</a:t>
            </a:r>
          </a:p>
          <a:p>
            <a:pPr lvl="1"/>
            <a:r>
              <a:rPr lang="en-US" dirty="0">
                <a:ea typeface="ＭＳ Ｐゴシック" pitchFamily="34" charset="-128"/>
              </a:rPr>
              <a:t>Data can be written at a location only once, but location can be erased and written to again </a:t>
            </a:r>
          </a:p>
          <a:p>
            <a:pPr lvl="2"/>
            <a:r>
              <a:rPr lang="en-US" dirty="0">
                <a:ea typeface="ＭＳ Ｐゴシック" pitchFamily="34" charset="-128"/>
              </a:rPr>
              <a:t>Can support only a limited number (10K – 1M) of write/erase cycles.</a:t>
            </a:r>
          </a:p>
          <a:p>
            <a:pPr lvl="2"/>
            <a:r>
              <a:rPr lang="en-US" dirty="0">
                <a:ea typeface="ＭＳ Ｐゴシック" pitchFamily="34" charset="-128"/>
              </a:rPr>
              <a:t>Erasing of memory has to be done to an entire  bank of memory </a:t>
            </a:r>
          </a:p>
          <a:p>
            <a:pPr lvl="1"/>
            <a:r>
              <a:rPr lang="en-US" dirty="0">
                <a:ea typeface="ＭＳ Ｐゴシック" pitchFamily="34" charset="-128"/>
              </a:rPr>
              <a:t>Reads are roughly as fast as main memory</a:t>
            </a:r>
          </a:p>
          <a:p>
            <a:pPr lvl="1"/>
            <a:r>
              <a:rPr lang="en-US" dirty="0">
                <a:highlight>
                  <a:srgbClr val="FFFF00"/>
                </a:highlight>
                <a:ea typeface="ＭＳ Ｐゴシック" pitchFamily="34" charset="-128"/>
              </a:rPr>
              <a:t>But writes are slow (few microseconds), erase is slower</a:t>
            </a:r>
          </a:p>
          <a:p>
            <a:pPr lvl="1"/>
            <a:r>
              <a:rPr lang="en-US" dirty="0">
                <a:ea typeface="ＭＳ Ｐゴシック" pitchFamily="34" charset="-128"/>
              </a:rPr>
              <a:t>Widely used in embedded devices such as digital cameras, phones, and </a:t>
            </a:r>
            <a:r>
              <a:rPr lang="en-US" dirty="0">
                <a:highlight>
                  <a:srgbClr val="FFFF00"/>
                </a:highlight>
                <a:ea typeface="ＭＳ Ｐゴシック" pitchFamily="34" charset="-128"/>
              </a:rPr>
              <a:t>USB keys</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a:defRPr/>
            </a:pPr>
            <a:r>
              <a:rPr lang="en-US">
                <a:ea typeface="+mj-ea"/>
              </a:rPr>
              <a:t>Physical Storage Media (Cont.)</a:t>
            </a:r>
          </a:p>
        </p:txBody>
      </p:sp>
      <p:sp>
        <p:nvSpPr>
          <p:cNvPr id="25603" name="Rectangle 3"/>
          <p:cNvSpPr>
            <a:spLocks noGrp="1" noChangeArrowheads="1"/>
          </p:cNvSpPr>
          <p:nvPr>
            <p:ph type="body" idx="1"/>
          </p:nvPr>
        </p:nvSpPr>
        <p:spPr>
          <a:xfrm>
            <a:off x="914400" y="1236663"/>
            <a:ext cx="7591425" cy="4922837"/>
          </a:xfrm>
        </p:spPr>
        <p:txBody>
          <a:bodyPr/>
          <a:lstStyle/>
          <a:p>
            <a:r>
              <a:rPr lang="en-US" b="1" dirty="0">
                <a:solidFill>
                  <a:srgbClr val="000099"/>
                </a:solidFill>
              </a:rPr>
              <a:t>Magnetic-disk</a:t>
            </a:r>
          </a:p>
          <a:p>
            <a:pPr lvl="1"/>
            <a:r>
              <a:rPr lang="en-US" sz="1600" dirty="0">
                <a:ea typeface="ＭＳ Ｐゴシック" pitchFamily="34" charset="-128"/>
              </a:rPr>
              <a:t>Data is stored on spinning disk, and read/written magnetically</a:t>
            </a:r>
          </a:p>
          <a:p>
            <a:pPr lvl="1"/>
            <a:r>
              <a:rPr lang="en-US" sz="1600" dirty="0">
                <a:ea typeface="ＭＳ Ｐゴシック" pitchFamily="34" charset="-128"/>
              </a:rPr>
              <a:t>Primary medium for the long-term storage of data; typically stores entire database.</a:t>
            </a:r>
          </a:p>
          <a:p>
            <a:pPr lvl="1"/>
            <a:r>
              <a:rPr lang="en-US" sz="1600" dirty="0">
                <a:highlight>
                  <a:srgbClr val="FFFF00"/>
                </a:highlight>
                <a:ea typeface="ＭＳ Ｐゴシック" pitchFamily="34" charset="-128"/>
              </a:rPr>
              <a:t>Data must be moved from disk to main memory for access, and written back for storage</a:t>
            </a:r>
          </a:p>
          <a:p>
            <a:pPr lvl="2"/>
            <a:r>
              <a:rPr lang="en-US" sz="1600" dirty="0">
                <a:ea typeface="ＭＳ Ｐゴシック" pitchFamily="34" charset="-128"/>
              </a:rPr>
              <a:t>Much slower access than main memory (more on this later)</a:t>
            </a:r>
          </a:p>
          <a:p>
            <a:pPr lvl="1"/>
            <a:r>
              <a:rPr lang="en-US" sz="1600" b="1" dirty="0">
                <a:solidFill>
                  <a:srgbClr val="000099"/>
                </a:solidFill>
                <a:ea typeface="ＭＳ Ｐゴシック" pitchFamily="34" charset="-128"/>
              </a:rPr>
              <a:t>direct-access</a:t>
            </a:r>
            <a:r>
              <a:rPr lang="en-US" sz="1600" dirty="0">
                <a:ea typeface="ＭＳ Ｐゴシック" pitchFamily="34" charset="-128"/>
              </a:rPr>
              <a:t> –  possible to read data on disk in any order, unlike magnetic tape</a:t>
            </a:r>
            <a:endParaRPr lang="en-US" sz="1600" dirty="0">
              <a:solidFill>
                <a:schemeClr val="tx2"/>
              </a:solidFill>
              <a:ea typeface="ＭＳ Ｐゴシック" pitchFamily="34" charset="-128"/>
            </a:endParaRPr>
          </a:p>
          <a:p>
            <a:pPr lvl="1"/>
            <a:r>
              <a:rPr lang="en-US" sz="1600" dirty="0">
                <a:ea typeface="ＭＳ Ｐゴシック" pitchFamily="34" charset="-128"/>
              </a:rPr>
              <a:t>Capacities range up to roughly 1.5 TB as of 2009</a:t>
            </a:r>
          </a:p>
          <a:p>
            <a:pPr lvl="2"/>
            <a:r>
              <a:rPr lang="en-US" sz="1600" dirty="0">
                <a:ea typeface="ＭＳ Ｐゴシック" pitchFamily="34" charset="-128"/>
              </a:rPr>
              <a:t>Much larger capacity and cost/byte than main memory/flash memory</a:t>
            </a:r>
          </a:p>
          <a:p>
            <a:pPr lvl="2"/>
            <a:r>
              <a:rPr lang="en-US" sz="1600" dirty="0">
                <a:ea typeface="ＭＳ Ｐゴシック" pitchFamily="34" charset="-128"/>
              </a:rPr>
              <a:t>Growing constantly and rapidly with technology improvements (factor of 2 to 3 every 2 years)</a:t>
            </a:r>
          </a:p>
          <a:p>
            <a:pPr lvl="1"/>
            <a:r>
              <a:rPr lang="en-US" sz="1600" dirty="0">
                <a:highlight>
                  <a:srgbClr val="FFFF00"/>
                </a:highlight>
                <a:ea typeface="ＭＳ Ｐゴシック" pitchFamily="34" charset="-128"/>
              </a:rPr>
              <a:t>Survives power failures and system crashes</a:t>
            </a:r>
          </a:p>
          <a:p>
            <a:pPr lvl="2"/>
            <a:r>
              <a:rPr lang="en-US" sz="1600" dirty="0">
                <a:ea typeface="ＭＳ Ｐゴシック" pitchFamily="34" charset="-128"/>
              </a:rPr>
              <a:t>disk failure can destroy data, but is rare</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a:defRPr/>
            </a:pPr>
            <a:r>
              <a:rPr lang="en-US">
                <a:ea typeface="+mj-ea"/>
              </a:rPr>
              <a:t>Physical Storage Media (Cont.)</a:t>
            </a:r>
          </a:p>
        </p:txBody>
      </p:sp>
      <p:sp>
        <p:nvSpPr>
          <p:cNvPr id="27651" name="Rectangle 3"/>
          <p:cNvSpPr>
            <a:spLocks noGrp="1" noChangeArrowheads="1"/>
          </p:cNvSpPr>
          <p:nvPr>
            <p:ph type="body" idx="1"/>
          </p:nvPr>
        </p:nvSpPr>
        <p:spPr>
          <a:xfrm>
            <a:off x="914400" y="1295400"/>
            <a:ext cx="7165975" cy="4848225"/>
          </a:xfrm>
        </p:spPr>
        <p:txBody>
          <a:bodyPr>
            <a:normAutofit fontScale="77500" lnSpcReduction="20000"/>
          </a:bodyPr>
          <a:lstStyle/>
          <a:p>
            <a:r>
              <a:rPr lang="en-US" b="1" dirty="0">
                <a:solidFill>
                  <a:srgbClr val="000099"/>
                </a:solidFill>
              </a:rPr>
              <a:t>Optical storage</a:t>
            </a:r>
            <a:r>
              <a:rPr lang="en-US" dirty="0"/>
              <a:t> </a:t>
            </a:r>
          </a:p>
          <a:p>
            <a:pPr lvl="1"/>
            <a:r>
              <a:rPr lang="en-US" dirty="0">
                <a:highlight>
                  <a:srgbClr val="FFFF00"/>
                </a:highlight>
                <a:ea typeface="ＭＳ Ｐゴシック" pitchFamily="34" charset="-128"/>
              </a:rPr>
              <a:t>non-volatile, data is read optically from a spinning disk using a laser </a:t>
            </a:r>
          </a:p>
          <a:p>
            <a:pPr lvl="1"/>
            <a:r>
              <a:rPr lang="en-US" dirty="0">
                <a:ea typeface="ＭＳ Ｐゴシック" pitchFamily="34" charset="-128"/>
              </a:rPr>
              <a:t>CD-ROM (640 MB) and DVD (4.7 to 17 GB) most popular forms</a:t>
            </a:r>
          </a:p>
          <a:p>
            <a:pPr lvl="1"/>
            <a:r>
              <a:rPr lang="en-US" dirty="0">
                <a:ea typeface="ＭＳ Ｐゴシック" pitchFamily="34" charset="-128"/>
              </a:rPr>
              <a:t>Blu-ray disks: 27 GB to 54 GB</a:t>
            </a:r>
          </a:p>
          <a:p>
            <a:pPr lvl="1"/>
            <a:r>
              <a:rPr lang="en-US" dirty="0">
                <a:ea typeface="ＭＳ Ｐゴシック" pitchFamily="34" charset="-128"/>
              </a:rPr>
              <a:t>Write-one, read-many (WORM) optical disks used for archival storage (CD-R, DVD-R, DVD+R)</a:t>
            </a:r>
          </a:p>
          <a:p>
            <a:pPr lvl="1"/>
            <a:r>
              <a:rPr lang="en-US" dirty="0">
                <a:ea typeface="ＭＳ Ｐゴシック" pitchFamily="34" charset="-128"/>
              </a:rPr>
              <a:t>Multiple write versions also available (CD-RW, DVD-RW, DVD+RW, and DVD-RAM)</a:t>
            </a:r>
          </a:p>
          <a:p>
            <a:pPr lvl="1"/>
            <a:r>
              <a:rPr lang="en-US" dirty="0">
                <a:ea typeface="ＭＳ Ｐゴシック" pitchFamily="34" charset="-128"/>
              </a:rPr>
              <a:t>Reads and writes are slower than with magnetic disk </a:t>
            </a:r>
          </a:p>
          <a:p>
            <a:pPr lvl="1"/>
            <a:r>
              <a:rPr lang="en-US" b="1" dirty="0">
                <a:solidFill>
                  <a:srgbClr val="000099"/>
                </a:solidFill>
                <a:ea typeface="ＭＳ Ｐゴシック" pitchFamily="34" charset="-128"/>
              </a:rPr>
              <a:t>Juke-box</a:t>
            </a:r>
            <a:r>
              <a:rPr lang="en-US" dirty="0">
                <a:ea typeface="ＭＳ Ｐゴシック" pitchFamily="34" charset="-128"/>
              </a:rPr>
              <a:t> systems, with large numbers of removable disks, a few drives, and a mechanism for automatic loading/unloading of disks available for storing large volumes of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Design</a:t>
            </a:r>
          </a:p>
        </p:txBody>
      </p:sp>
      <p:sp>
        <p:nvSpPr>
          <p:cNvPr id="35842" name="Rectangle 3"/>
          <p:cNvSpPr>
            <a:spLocks noGrp="1" noChangeArrowheads="1"/>
          </p:cNvSpPr>
          <p:nvPr>
            <p:ph idx="1"/>
          </p:nvPr>
        </p:nvSpPr>
        <p:spPr>
          <a:xfrm>
            <a:off x="994300" y="1535768"/>
            <a:ext cx="7457242" cy="4425713"/>
          </a:xfrm>
        </p:spPr>
        <p:txBody>
          <a:bodyPr/>
          <a:lstStyle/>
          <a:p>
            <a:r>
              <a:rPr lang="en-US" altLang="en-US" sz="1700" dirty="0"/>
              <a:t>Logical Design –  Deciding on the database schema. Database design requires that we find a </a:t>
            </a:r>
            <a:r>
              <a:rPr lang="ja-JP" altLang="en-US" sz="1700" dirty="0"/>
              <a:t>“</a:t>
            </a:r>
            <a:r>
              <a:rPr lang="en-US" altLang="ja-JP" sz="1700" dirty="0"/>
              <a:t>good</a:t>
            </a:r>
            <a:r>
              <a:rPr lang="ja-JP" altLang="en-US" sz="1700" dirty="0"/>
              <a:t>”</a:t>
            </a:r>
            <a:r>
              <a:rPr lang="en-US" altLang="ja-JP" sz="1700" dirty="0"/>
              <a:t> collection of relation schemas.</a:t>
            </a:r>
          </a:p>
          <a:p>
            <a:pPr lvl="1"/>
            <a:r>
              <a:rPr lang="en-US" altLang="en-US" sz="1700" dirty="0"/>
              <a:t>Business decision – What attributes should we record in the database?</a:t>
            </a:r>
          </a:p>
          <a:p>
            <a:pPr lvl="1"/>
            <a:r>
              <a:rPr lang="en-US" altLang="en-US" sz="1700" dirty="0"/>
              <a:t>Computer Science decision –  What relation schemas should we have and how should the attributes be distributed among the various relation schemas?</a:t>
            </a:r>
          </a:p>
          <a:p>
            <a:r>
              <a:rPr lang="en-US" altLang="en-US" sz="1700" dirty="0"/>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35843" name="Rectangle 3"/>
          <p:cNvSpPr>
            <a:spLocks noChangeArrowheads="1"/>
          </p:cNvSpPr>
          <p:nvPr/>
        </p:nvSpPr>
        <p:spPr bwMode="auto">
          <a:xfrm>
            <a:off x="768351" y="1089305"/>
            <a:ext cx="81440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buFont typeface="Monotype Sorts" charset="2"/>
              <a:buNone/>
            </a:pPr>
            <a:r>
              <a:rPr lang="en-US" altLang="en-US" sz="1700" dirty="0"/>
              <a:t>The process of designing the general structure of the database:</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026"/>
          <p:cNvSpPr>
            <a:spLocks noGrp="1" noChangeArrowheads="1"/>
          </p:cNvSpPr>
          <p:nvPr>
            <p:ph type="title"/>
          </p:nvPr>
        </p:nvSpPr>
        <p:spPr/>
        <p:txBody>
          <a:bodyPr/>
          <a:lstStyle/>
          <a:p>
            <a:pPr>
              <a:defRPr/>
            </a:pPr>
            <a:r>
              <a:rPr lang="en-US">
                <a:ea typeface="+mj-ea"/>
              </a:rPr>
              <a:t>Physical Storage Media (Cont.)</a:t>
            </a:r>
          </a:p>
        </p:txBody>
      </p:sp>
      <p:sp>
        <p:nvSpPr>
          <p:cNvPr id="29699" name="Rectangle 1027"/>
          <p:cNvSpPr>
            <a:spLocks noGrp="1" noChangeArrowheads="1"/>
          </p:cNvSpPr>
          <p:nvPr>
            <p:ph type="body" idx="1"/>
          </p:nvPr>
        </p:nvSpPr>
        <p:spPr>
          <a:xfrm>
            <a:off x="914400" y="1122363"/>
            <a:ext cx="7137400" cy="4946650"/>
          </a:xfrm>
        </p:spPr>
        <p:txBody>
          <a:bodyPr>
            <a:normAutofit fontScale="92500" lnSpcReduction="20000"/>
          </a:bodyPr>
          <a:lstStyle/>
          <a:p>
            <a:r>
              <a:rPr lang="en-US" b="1" dirty="0">
                <a:solidFill>
                  <a:srgbClr val="000099"/>
                </a:solidFill>
              </a:rPr>
              <a:t>Tape storage</a:t>
            </a:r>
            <a:r>
              <a:rPr lang="en-US" dirty="0">
                <a:solidFill>
                  <a:schemeClr val="tx2"/>
                </a:solidFill>
              </a:rPr>
              <a:t> </a:t>
            </a:r>
          </a:p>
          <a:p>
            <a:pPr lvl="1"/>
            <a:r>
              <a:rPr lang="en-US" dirty="0">
                <a:ea typeface="ＭＳ Ｐゴシック" pitchFamily="34" charset="-128"/>
              </a:rPr>
              <a:t>non-volatile, </a:t>
            </a:r>
            <a:r>
              <a:rPr lang="en-US" dirty="0">
                <a:highlight>
                  <a:srgbClr val="FFFF00"/>
                </a:highlight>
                <a:ea typeface="ＭＳ Ｐゴシック" pitchFamily="34" charset="-128"/>
              </a:rPr>
              <a:t>used primarily for backup </a:t>
            </a:r>
            <a:r>
              <a:rPr lang="en-US" dirty="0">
                <a:ea typeface="ＭＳ Ｐゴシック" pitchFamily="34" charset="-128"/>
              </a:rPr>
              <a:t>(to recover from disk failure), and for archival data</a:t>
            </a:r>
          </a:p>
          <a:p>
            <a:pPr lvl="1"/>
            <a:r>
              <a:rPr lang="en-US" b="1" dirty="0">
                <a:solidFill>
                  <a:srgbClr val="000099"/>
                </a:solidFill>
                <a:ea typeface="ＭＳ Ｐゴシック" pitchFamily="34" charset="-128"/>
              </a:rPr>
              <a:t>sequential-access</a:t>
            </a:r>
            <a:r>
              <a:rPr lang="en-US" b="1" dirty="0">
                <a:ea typeface="ＭＳ Ｐゴシック" pitchFamily="34" charset="-128"/>
              </a:rPr>
              <a:t> </a:t>
            </a:r>
            <a:r>
              <a:rPr lang="en-US" dirty="0">
                <a:ea typeface="ＭＳ Ｐゴシック" pitchFamily="34" charset="-128"/>
              </a:rPr>
              <a:t>– much slower than disk </a:t>
            </a:r>
          </a:p>
          <a:p>
            <a:pPr lvl="1"/>
            <a:r>
              <a:rPr lang="en-US" dirty="0">
                <a:ea typeface="ＭＳ Ｐゴシック" pitchFamily="34" charset="-128"/>
              </a:rPr>
              <a:t>very high capacity (40 to 300 GB tapes available)</a:t>
            </a:r>
          </a:p>
          <a:p>
            <a:pPr lvl="1"/>
            <a:r>
              <a:rPr lang="en-US" dirty="0">
                <a:ea typeface="ＭＳ Ｐゴシック" pitchFamily="34" charset="-128"/>
              </a:rPr>
              <a:t>tape can be removed from drive </a:t>
            </a:r>
            <a:r>
              <a:rPr lang="en-US" dirty="0">
                <a:ea typeface="ＭＳ Ｐゴシック" pitchFamily="34" charset="-128"/>
                <a:sym typeface="Symbol" pitchFamily="18" charset="2"/>
              </a:rPr>
              <a:t> storage costs much cheaper than disk, but drives are expensive</a:t>
            </a:r>
          </a:p>
          <a:p>
            <a:pPr lvl="1"/>
            <a:r>
              <a:rPr lang="en-US" dirty="0">
                <a:ea typeface="ＭＳ Ｐゴシック" pitchFamily="34" charset="-128"/>
              </a:rPr>
              <a:t>Tape jukeboxes available for storing massive amounts of data </a:t>
            </a:r>
          </a:p>
          <a:p>
            <a:pPr lvl="2"/>
            <a:r>
              <a:rPr lang="en-US" dirty="0">
                <a:ea typeface="ＭＳ Ｐゴシック" pitchFamily="34" charset="-128"/>
              </a:rPr>
              <a:t>hundreds of terabytes (1 terabyte = 10</a:t>
            </a:r>
            <a:r>
              <a:rPr lang="en-US" sz="2000" baseline="30000" dirty="0">
                <a:ea typeface="ＭＳ Ｐゴシック" pitchFamily="34" charset="-128"/>
              </a:rPr>
              <a:t>9 </a:t>
            </a:r>
            <a:r>
              <a:rPr lang="en-US" dirty="0">
                <a:ea typeface="ＭＳ Ｐゴシック" pitchFamily="34" charset="-128"/>
              </a:rPr>
              <a:t>bytes) to even multiple </a:t>
            </a:r>
            <a:r>
              <a:rPr lang="en-US" b="1" dirty="0">
                <a:solidFill>
                  <a:srgbClr val="000099"/>
                </a:solidFill>
                <a:ea typeface="ＭＳ Ｐゴシック" pitchFamily="34" charset="-128"/>
              </a:rPr>
              <a:t>petabytes</a:t>
            </a:r>
            <a:r>
              <a:rPr lang="en-US" dirty="0">
                <a:ea typeface="ＭＳ Ｐゴシック" pitchFamily="34" charset="-128"/>
              </a:rPr>
              <a:t> (1 petabyte = 10</a:t>
            </a:r>
            <a:r>
              <a:rPr lang="en-US" sz="2000" baseline="30000" dirty="0">
                <a:ea typeface="ＭＳ Ｐゴシック" pitchFamily="34" charset="-128"/>
              </a:rPr>
              <a:t>12</a:t>
            </a:r>
            <a:r>
              <a:rPr lang="en-US" dirty="0">
                <a:ea typeface="ＭＳ Ｐゴシック" pitchFamily="34" charset="-128"/>
              </a:rPr>
              <a:t> bytes)</a:t>
            </a:r>
            <a:endParaRPr lang="en-US" sz="2000" baseline="30000" dirty="0">
              <a:ea typeface="ＭＳ Ｐゴシック" pitchFamily="34" charset="-128"/>
            </a:endParaRPr>
          </a:p>
          <a:p>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lang="en-US">
                <a:ea typeface="+mj-ea"/>
              </a:rPr>
              <a:t>Storage Hierarchy</a:t>
            </a:r>
          </a:p>
        </p:txBody>
      </p:sp>
      <p:pic>
        <p:nvPicPr>
          <p:cNvPr id="31747" name="Picture 9"/>
          <p:cNvPicPr>
            <a:picLocks noChangeAspect="1" noChangeArrowheads="1"/>
          </p:cNvPicPr>
          <p:nvPr/>
        </p:nvPicPr>
        <p:blipFill>
          <a:blip r:embed="rId3"/>
          <a:srcRect/>
          <a:stretch>
            <a:fillRect/>
          </a:stretch>
        </p:blipFill>
        <p:spPr bwMode="auto">
          <a:xfrm>
            <a:off x="1403350" y="1219200"/>
            <a:ext cx="6337300" cy="5376863"/>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a:defRPr/>
            </a:pPr>
            <a:r>
              <a:rPr lang="en-US">
                <a:ea typeface="+mj-ea"/>
              </a:rPr>
              <a:t>Storage Hierarchy (Cont.)</a:t>
            </a:r>
          </a:p>
        </p:txBody>
      </p:sp>
      <p:sp>
        <p:nvSpPr>
          <p:cNvPr id="33795" name="Rectangle 3"/>
          <p:cNvSpPr>
            <a:spLocks noGrp="1" noChangeArrowheads="1"/>
          </p:cNvSpPr>
          <p:nvPr>
            <p:ph type="body" idx="1"/>
          </p:nvPr>
        </p:nvSpPr>
        <p:spPr>
          <a:xfrm>
            <a:off x="814388" y="1190625"/>
            <a:ext cx="7086600" cy="4800600"/>
          </a:xfrm>
        </p:spPr>
        <p:txBody>
          <a:bodyPr>
            <a:normAutofit fontScale="92500" lnSpcReduction="10000"/>
          </a:bodyPr>
          <a:lstStyle/>
          <a:p>
            <a:r>
              <a:rPr lang="en-US" b="1">
                <a:solidFill>
                  <a:srgbClr val="000099"/>
                </a:solidFill>
              </a:rPr>
              <a:t>primary storage</a:t>
            </a:r>
            <a:r>
              <a:rPr lang="en-US" b="1"/>
              <a:t>: </a:t>
            </a:r>
            <a:r>
              <a:rPr lang="en-US"/>
              <a:t>Fastest media but volatile (cache, main memory).</a:t>
            </a:r>
          </a:p>
          <a:p>
            <a:r>
              <a:rPr lang="en-US" b="1">
                <a:solidFill>
                  <a:srgbClr val="000099"/>
                </a:solidFill>
              </a:rPr>
              <a:t>secondary storage</a:t>
            </a:r>
            <a:r>
              <a:rPr lang="en-US" b="1"/>
              <a:t>:</a:t>
            </a:r>
            <a:r>
              <a:rPr lang="en-US"/>
              <a:t> next level in hierarchy, non-volatile, moderately fast access time</a:t>
            </a:r>
          </a:p>
          <a:p>
            <a:pPr lvl="1"/>
            <a:r>
              <a:rPr lang="en-US">
                <a:ea typeface="ＭＳ Ｐゴシック" pitchFamily="34" charset="-128"/>
              </a:rPr>
              <a:t>also called </a:t>
            </a:r>
            <a:r>
              <a:rPr lang="en-US" b="1">
                <a:solidFill>
                  <a:srgbClr val="000099"/>
                </a:solidFill>
                <a:ea typeface="ＭＳ Ｐゴシック" pitchFamily="34" charset="-128"/>
              </a:rPr>
              <a:t>on-line storage</a:t>
            </a:r>
            <a:r>
              <a:rPr lang="en-US" b="1">
                <a:ea typeface="ＭＳ Ｐゴシック" pitchFamily="34" charset="-128"/>
              </a:rPr>
              <a:t> </a:t>
            </a:r>
            <a:endParaRPr lang="en-US">
              <a:ea typeface="ＭＳ Ｐゴシック" pitchFamily="34" charset="-128"/>
            </a:endParaRPr>
          </a:p>
          <a:p>
            <a:pPr lvl="1"/>
            <a:r>
              <a:rPr lang="en-US">
                <a:ea typeface="ＭＳ Ｐゴシック" pitchFamily="34" charset="-128"/>
              </a:rPr>
              <a:t>E.g. flash memory, magnetic disks</a:t>
            </a:r>
          </a:p>
          <a:p>
            <a:r>
              <a:rPr lang="en-US" b="1">
                <a:solidFill>
                  <a:srgbClr val="000099"/>
                </a:solidFill>
              </a:rPr>
              <a:t>tertiary storage</a:t>
            </a:r>
            <a:r>
              <a:rPr lang="en-US" b="1"/>
              <a:t>:</a:t>
            </a:r>
            <a:r>
              <a:rPr lang="en-US"/>
              <a:t> lowest level in hierarchy, non-volatile, slow access time</a:t>
            </a:r>
          </a:p>
          <a:p>
            <a:pPr lvl="1"/>
            <a:r>
              <a:rPr lang="en-US">
                <a:ea typeface="ＭＳ Ｐゴシック" pitchFamily="34" charset="-128"/>
              </a:rPr>
              <a:t>also called </a:t>
            </a:r>
            <a:r>
              <a:rPr lang="en-US" b="1">
                <a:solidFill>
                  <a:srgbClr val="000099"/>
                </a:solidFill>
                <a:ea typeface="ＭＳ Ｐゴシック" pitchFamily="34" charset="-128"/>
              </a:rPr>
              <a:t>off-line storage</a:t>
            </a:r>
            <a:r>
              <a:rPr lang="en-US">
                <a:ea typeface="ＭＳ Ｐゴシック" pitchFamily="34" charset="-128"/>
              </a:rPr>
              <a:t> </a:t>
            </a:r>
          </a:p>
          <a:p>
            <a:pPr lvl="1"/>
            <a:r>
              <a:rPr lang="en-US">
                <a:ea typeface="ＭＳ Ｐゴシック" pitchFamily="34" charset="-128"/>
              </a:rPr>
              <a:t>E.g. magnetic tape, optical storage</a:t>
            </a:r>
            <a:endParaRPr lang="en-US" b="1">
              <a:ea typeface="ＭＳ Ｐゴシック" pitchFamily="34" charset="-128"/>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a:defRPr/>
            </a:pPr>
            <a:r>
              <a:rPr lang="en-US">
                <a:ea typeface="+mj-ea"/>
              </a:rPr>
              <a:t>Magnetic Hard Disk Mechanism</a:t>
            </a:r>
          </a:p>
        </p:txBody>
      </p:sp>
      <p:sp>
        <p:nvSpPr>
          <p:cNvPr id="35843" name="Text Box 7"/>
          <p:cNvSpPr txBox="1">
            <a:spLocks noChangeArrowheads="1"/>
          </p:cNvSpPr>
          <p:nvPr/>
        </p:nvSpPr>
        <p:spPr bwMode="auto">
          <a:xfrm>
            <a:off x="457200" y="6096000"/>
            <a:ext cx="7747000" cy="336550"/>
          </a:xfrm>
          <a:prstGeom prst="rect">
            <a:avLst/>
          </a:prstGeom>
          <a:noFill/>
          <a:ln w="9525">
            <a:noFill/>
            <a:miter lim="800000"/>
            <a:headEnd/>
            <a:tailEnd/>
          </a:ln>
        </p:spPr>
        <p:txBody>
          <a:bodyPr wrap="none">
            <a:spAutoFit/>
          </a:bodyPr>
          <a:lstStyle/>
          <a:p>
            <a:r>
              <a:rPr lang="en-US" b="1" dirty="0"/>
              <a:t>NOTE: Diagram is schematic, and simplifies the structure of actual disk drives</a:t>
            </a:r>
          </a:p>
        </p:txBody>
      </p:sp>
      <p:pic>
        <p:nvPicPr>
          <p:cNvPr id="35844" name="Picture 10"/>
          <p:cNvPicPr>
            <a:picLocks noChangeAspect="1" noChangeArrowheads="1"/>
          </p:cNvPicPr>
          <p:nvPr/>
        </p:nvPicPr>
        <p:blipFill>
          <a:blip r:embed="rId3"/>
          <a:srcRect/>
          <a:stretch>
            <a:fillRect/>
          </a:stretch>
        </p:blipFill>
        <p:spPr bwMode="auto">
          <a:xfrm>
            <a:off x="1524000" y="1066800"/>
            <a:ext cx="6613525" cy="5019675"/>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en-US">
                <a:ea typeface="+mj-ea"/>
              </a:rPr>
              <a:t>Magnetic Disks</a:t>
            </a:r>
          </a:p>
        </p:txBody>
      </p:sp>
      <p:sp>
        <p:nvSpPr>
          <p:cNvPr id="37891" name="Rectangle 3"/>
          <p:cNvSpPr>
            <a:spLocks noGrp="1" noChangeArrowheads="1"/>
          </p:cNvSpPr>
          <p:nvPr>
            <p:ph type="body" idx="1"/>
          </p:nvPr>
        </p:nvSpPr>
        <p:spPr>
          <a:xfrm>
            <a:off x="914400" y="1122363"/>
            <a:ext cx="7867650" cy="5300662"/>
          </a:xfrm>
        </p:spPr>
        <p:txBody>
          <a:bodyPr/>
          <a:lstStyle/>
          <a:p>
            <a:pPr>
              <a:lnSpc>
                <a:spcPct val="90000"/>
              </a:lnSpc>
            </a:pPr>
            <a:r>
              <a:rPr lang="en-US" sz="1600" b="1"/>
              <a:t>Read-write head</a:t>
            </a:r>
            <a:r>
              <a:rPr lang="en-US" sz="1600"/>
              <a:t> </a:t>
            </a:r>
          </a:p>
          <a:p>
            <a:pPr lvl="1">
              <a:lnSpc>
                <a:spcPct val="90000"/>
              </a:lnSpc>
            </a:pPr>
            <a:r>
              <a:rPr lang="en-US" sz="1600">
                <a:ea typeface="ＭＳ Ｐゴシック" pitchFamily="34" charset="-128"/>
              </a:rPr>
              <a:t>Positioned very close to the platter surface (almost touching it)</a:t>
            </a:r>
          </a:p>
          <a:p>
            <a:pPr lvl="1">
              <a:lnSpc>
                <a:spcPct val="90000"/>
              </a:lnSpc>
            </a:pPr>
            <a:r>
              <a:rPr lang="en-US" sz="1600">
                <a:ea typeface="ＭＳ Ｐゴシック" pitchFamily="34" charset="-128"/>
              </a:rPr>
              <a:t>Reads or writes magnetically encoded information.</a:t>
            </a:r>
          </a:p>
          <a:p>
            <a:pPr>
              <a:lnSpc>
                <a:spcPct val="90000"/>
              </a:lnSpc>
            </a:pPr>
            <a:r>
              <a:rPr lang="en-US" sz="1600"/>
              <a:t>Surface of platter divided into circular </a:t>
            </a:r>
            <a:r>
              <a:rPr lang="en-US" sz="1600" b="1">
                <a:solidFill>
                  <a:srgbClr val="000099"/>
                </a:solidFill>
              </a:rPr>
              <a:t>tracks</a:t>
            </a:r>
          </a:p>
          <a:p>
            <a:pPr lvl="1">
              <a:lnSpc>
                <a:spcPct val="90000"/>
              </a:lnSpc>
            </a:pPr>
            <a:r>
              <a:rPr lang="en-US" sz="1600">
                <a:ea typeface="ＭＳ Ｐゴシック" pitchFamily="34" charset="-128"/>
              </a:rPr>
              <a:t>Over 50K-100K tracks per platter on typical hard disks</a:t>
            </a:r>
          </a:p>
          <a:p>
            <a:pPr>
              <a:lnSpc>
                <a:spcPct val="90000"/>
              </a:lnSpc>
            </a:pPr>
            <a:r>
              <a:rPr lang="en-US" sz="1600"/>
              <a:t>Each track is divided into </a:t>
            </a:r>
            <a:r>
              <a:rPr lang="en-US" sz="1600" b="1">
                <a:solidFill>
                  <a:srgbClr val="000099"/>
                </a:solidFill>
              </a:rPr>
              <a:t>sectors</a:t>
            </a:r>
            <a:r>
              <a:rPr lang="en-US" sz="1600" b="1"/>
              <a:t>.</a:t>
            </a:r>
            <a:r>
              <a:rPr lang="en-US" sz="1600"/>
              <a:t>  </a:t>
            </a:r>
          </a:p>
          <a:p>
            <a:pPr lvl="1">
              <a:lnSpc>
                <a:spcPct val="90000"/>
              </a:lnSpc>
            </a:pPr>
            <a:r>
              <a:rPr lang="en-US" sz="1600">
                <a:ea typeface="ＭＳ Ｐゴシック" pitchFamily="34" charset="-128"/>
              </a:rPr>
              <a:t>A sector is the smallest unit of data that can be read or written.</a:t>
            </a:r>
          </a:p>
          <a:p>
            <a:pPr lvl="1">
              <a:lnSpc>
                <a:spcPct val="90000"/>
              </a:lnSpc>
            </a:pPr>
            <a:r>
              <a:rPr lang="en-US" sz="1600">
                <a:ea typeface="ＭＳ Ｐゴシック" pitchFamily="34" charset="-128"/>
              </a:rPr>
              <a:t>Sector size typically 512 bytes</a:t>
            </a:r>
          </a:p>
          <a:p>
            <a:pPr lvl="1">
              <a:lnSpc>
                <a:spcPct val="90000"/>
              </a:lnSpc>
            </a:pPr>
            <a:r>
              <a:rPr lang="en-US" sz="1600">
                <a:ea typeface="ＭＳ Ｐゴシック" pitchFamily="34" charset="-128"/>
              </a:rPr>
              <a:t>Typical sectors per track: 500 to 1000 (on inner tracks) to 1000 to 2000 (on outer tracks)</a:t>
            </a:r>
          </a:p>
          <a:p>
            <a:pPr>
              <a:lnSpc>
                <a:spcPct val="90000"/>
              </a:lnSpc>
            </a:pPr>
            <a:r>
              <a:rPr lang="en-US" sz="1600"/>
              <a:t>To read/write a sector</a:t>
            </a:r>
          </a:p>
          <a:p>
            <a:pPr lvl="1">
              <a:lnSpc>
                <a:spcPct val="90000"/>
              </a:lnSpc>
            </a:pPr>
            <a:r>
              <a:rPr lang="en-US" sz="1600">
                <a:ea typeface="ＭＳ Ｐゴシック" pitchFamily="34" charset="-128"/>
              </a:rPr>
              <a:t>disk arm swings to position head on right track</a:t>
            </a:r>
          </a:p>
          <a:p>
            <a:pPr lvl="1">
              <a:lnSpc>
                <a:spcPct val="90000"/>
              </a:lnSpc>
            </a:pPr>
            <a:r>
              <a:rPr lang="en-US" sz="1600">
                <a:ea typeface="ＭＳ Ｐゴシック" pitchFamily="34" charset="-128"/>
              </a:rPr>
              <a:t>platter spins continually; data is read/written as sector passes under head</a:t>
            </a:r>
          </a:p>
          <a:p>
            <a:pPr>
              <a:lnSpc>
                <a:spcPct val="90000"/>
              </a:lnSpc>
            </a:pPr>
            <a:r>
              <a:rPr lang="en-US" sz="1600"/>
              <a:t>Head-disk assemblies </a:t>
            </a:r>
          </a:p>
          <a:p>
            <a:pPr lvl="1">
              <a:lnSpc>
                <a:spcPct val="90000"/>
              </a:lnSpc>
            </a:pPr>
            <a:r>
              <a:rPr lang="en-US" sz="1600">
                <a:ea typeface="ＭＳ Ｐゴシック" pitchFamily="34" charset="-128"/>
              </a:rPr>
              <a:t>multiple disk platters on a single spindle (1 to 5 usually)</a:t>
            </a:r>
          </a:p>
          <a:p>
            <a:pPr lvl="1">
              <a:lnSpc>
                <a:spcPct val="90000"/>
              </a:lnSpc>
            </a:pPr>
            <a:r>
              <a:rPr lang="en-US" sz="1600">
                <a:ea typeface="ＭＳ Ｐゴシック" pitchFamily="34" charset="-128"/>
              </a:rPr>
              <a:t>one head per platter, mounted on a common arm.</a:t>
            </a:r>
          </a:p>
          <a:p>
            <a:pPr>
              <a:lnSpc>
                <a:spcPct val="90000"/>
              </a:lnSpc>
            </a:pPr>
            <a:r>
              <a:rPr lang="en-US" sz="1600" b="1">
                <a:solidFill>
                  <a:srgbClr val="000099"/>
                </a:solidFill>
              </a:rPr>
              <a:t>Cylinder</a:t>
            </a:r>
            <a:r>
              <a:rPr lang="en-US" sz="1600" i="1"/>
              <a:t> i</a:t>
            </a:r>
            <a:r>
              <a:rPr lang="en-US" sz="1600" b="1" i="1"/>
              <a:t> </a:t>
            </a:r>
            <a:r>
              <a:rPr lang="en-US" sz="1600"/>
              <a:t>consists of </a:t>
            </a:r>
            <a:r>
              <a:rPr lang="en-US" sz="1600" i="1"/>
              <a:t>i</a:t>
            </a:r>
            <a:r>
              <a:rPr lang="en-US" sz="1600" baseline="30000"/>
              <a:t>th</a:t>
            </a:r>
            <a:r>
              <a:rPr lang="en-US" sz="1600"/>
              <a:t> track of all the platters </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a:defRPr/>
            </a:pPr>
            <a:r>
              <a:rPr lang="en-US">
                <a:ea typeface="+mj-ea"/>
              </a:rPr>
              <a:t>Magnetic Disks (Cont.)</a:t>
            </a:r>
          </a:p>
        </p:txBody>
      </p:sp>
      <p:sp>
        <p:nvSpPr>
          <p:cNvPr id="39939" name="Rectangle 3"/>
          <p:cNvSpPr>
            <a:spLocks noGrp="1" noChangeArrowheads="1"/>
          </p:cNvSpPr>
          <p:nvPr>
            <p:ph type="body" idx="1"/>
          </p:nvPr>
        </p:nvSpPr>
        <p:spPr>
          <a:xfrm>
            <a:off x="914400" y="1208088"/>
            <a:ext cx="7075488" cy="5014912"/>
          </a:xfrm>
        </p:spPr>
        <p:txBody>
          <a:bodyPr/>
          <a:lstStyle/>
          <a:p>
            <a:pPr>
              <a:lnSpc>
                <a:spcPct val="90000"/>
              </a:lnSpc>
            </a:pPr>
            <a:r>
              <a:rPr lang="en-US" sz="1600"/>
              <a:t>Earlier generation disks were susceptible to head-crashes</a:t>
            </a:r>
          </a:p>
          <a:p>
            <a:pPr lvl="1">
              <a:lnSpc>
                <a:spcPct val="90000"/>
              </a:lnSpc>
            </a:pPr>
            <a:r>
              <a:rPr lang="en-US" sz="1600">
                <a:ea typeface="ＭＳ Ｐゴシック" pitchFamily="34" charset="-128"/>
              </a:rPr>
              <a:t>Surface of earlier generation disks had metal-oxide coatings which would disintegrate on head crash and damage all data on disk</a:t>
            </a:r>
          </a:p>
          <a:p>
            <a:pPr lvl="1">
              <a:lnSpc>
                <a:spcPct val="90000"/>
              </a:lnSpc>
            </a:pPr>
            <a:r>
              <a:rPr lang="en-US" sz="1600">
                <a:ea typeface="ＭＳ Ｐゴシック" pitchFamily="34" charset="-128"/>
              </a:rPr>
              <a:t>Current generation disks are less susceptible to such disastrous failures, although individual sectors may get corrupted</a:t>
            </a:r>
          </a:p>
          <a:p>
            <a:pPr>
              <a:lnSpc>
                <a:spcPct val="90000"/>
              </a:lnSpc>
            </a:pPr>
            <a:r>
              <a:rPr lang="en-US" sz="1600" b="1">
                <a:solidFill>
                  <a:srgbClr val="000099"/>
                </a:solidFill>
              </a:rPr>
              <a:t>Disk controller</a:t>
            </a:r>
            <a:r>
              <a:rPr lang="en-US" sz="1600"/>
              <a:t> – interfaces between the computer system and the disk drive hardware.</a:t>
            </a:r>
          </a:p>
          <a:p>
            <a:pPr lvl="1">
              <a:lnSpc>
                <a:spcPct val="90000"/>
              </a:lnSpc>
            </a:pPr>
            <a:r>
              <a:rPr lang="en-US" sz="1600">
                <a:ea typeface="ＭＳ Ｐゴシック" pitchFamily="34" charset="-128"/>
              </a:rPr>
              <a:t>accepts high-level commands to read or write a sector </a:t>
            </a:r>
          </a:p>
          <a:p>
            <a:pPr lvl="1">
              <a:lnSpc>
                <a:spcPct val="90000"/>
              </a:lnSpc>
            </a:pPr>
            <a:r>
              <a:rPr lang="en-US" sz="1600">
                <a:ea typeface="ＭＳ Ｐゴシック" pitchFamily="34" charset="-128"/>
              </a:rPr>
              <a:t>initiates actions such as moving the disk arm to the right track and actually reading or writing the data</a:t>
            </a:r>
          </a:p>
          <a:p>
            <a:pPr lvl="1">
              <a:lnSpc>
                <a:spcPct val="90000"/>
              </a:lnSpc>
            </a:pPr>
            <a:r>
              <a:rPr lang="en-US" sz="1600">
                <a:ea typeface="ＭＳ Ｐゴシック" pitchFamily="34" charset="-128"/>
              </a:rPr>
              <a:t>Computes and attaches </a:t>
            </a:r>
            <a:r>
              <a:rPr lang="en-US" sz="1600" b="1">
                <a:solidFill>
                  <a:srgbClr val="000099"/>
                </a:solidFill>
                <a:ea typeface="ＭＳ Ｐゴシック" pitchFamily="34" charset="-128"/>
              </a:rPr>
              <a:t>checksums</a:t>
            </a:r>
            <a:r>
              <a:rPr lang="en-US" sz="1600">
                <a:ea typeface="ＭＳ Ｐゴシック" pitchFamily="34" charset="-128"/>
              </a:rPr>
              <a:t> to each sector to verify that data is read back correctly</a:t>
            </a:r>
          </a:p>
          <a:p>
            <a:pPr lvl="2">
              <a:lnSpc>
                <a:spcPct val="90000"/>
              </a:lnSpc>
            </a:pPr>
            <a:r>
              <a:rPr lang="en-US" sz="1600">
                <a:ea typeface="ＭＳ Ｐゴシック" pitchFamily="34" charset="-128"/>
              </a:rPr>
              <a:t>If data is corrupted, with very high probability stored checksum won’t match recomputed checksum</a:t>
            </a:r>
          </a:p>
          <a:p>
            <a:pPr lvl="1">
              <a:lnSpc>
                <a:spcPct val="90000"/>
              </a:lnSpc>
            </a:pPr>
            <a:r>
              <a:rPr lang="en-US" sz="1600">
                <a:ea typeface="ＭＳ Ｐゴシック" pitchFamily="34" charset="-128"/>
              </a:rPr>
              <a:t>Ensures successful writing by reading back sector after writing it</a:t>
            </a:r>
          </a:p>
          <a:p>
            <a:pPr lvl="1">
              <a:lnSpc>
                <a:spcPct val="90000"/>
              </a:lnSpc>
            </a:pPr>
            <a:r>
              <a:rPr lang="en-US" sz="1600">
                <a:ea typeface="ＭＳ Ｐゴシック" pitchFamily="34" charset="-128"/>
              </a:rPr>
              <a:t>Performs </a:t>
            </a:r>
            <a:r>
              <a:rPr lang="en-US" sz="1600">
                <a:solidFill>
                  <a:srgbClr val="000099"/>
                </a:solidFill>
                <a:ea typeface="ＭＳ Ｐゴシック" pitchFamily="34" charset="-128"/>
              </a:rPr>
              <a:t>remapping of bad sectors</a:t>
            </a:r>
          </a:p>
        </p:txBody>
      </p:sp>
      <p:sp>
        <p:nvSpPr>
          <p:cNvPr id="39940" name="Rectangle 4"/>
          <p:cNvSpPr>
            <a:spLocks noChangeArrowheads="1"/>
          </p:cNvSpPr>
          <p:nvPr/>
        </p:nvSpPr>
        <p:spPr bwMode="auto">
          <a:xfrm>
            <a:off x="987425" y="3744913"/>
            <a:ext cx="6724650" cy="2024062"/>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endParaRPr kumimoji="1" lang="en-US" sz="18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a:defRPr/>
            </a:pPr>
            <a:r>
              <a:rPr lang="en-US">
                <a:ea typeface="+mj-ea"/>
              </a:rPr>
              <a:t>Disk Subsystem</a:t>
            </a:r>
          </a:p>
        </p:txBody>
      </p:sp>
      <p:sp>
        <p:nvSpPr>
          <p:cNvPr id="41987" name="Rectangle 7"/>
          <p:cNvSpPr>
            <a:spLocks noGrp="1" noChangeArrowheads="1"/>
          </p:cNvSpPr>
          <p:nvPr>
            <p:ph type="body" idx="1"/>
          </p:nvPr>
        </p:nvSpPr>
        <p:spPr>
          <a:xfrm>
            <a:off x="914400" y="3775075"/>
            <a:ext cx="7318375" cy="2513013"/>
          </a:xfrm>
        </p:spPr>
        <p:txBody>
          <a:bodyPr/>
          <a:lstStyle/>
          <a:p>
            <a:pPr>
              <a:lnSpc>
                <a:spcPct val="80000"/>
              </a:lnSpc>
            </a:pPr>
            <a:r>
              <a:rPr lang="en-US" sz="1600"/>
              <a:t>Multiple disks connected to a computer system through a controller</a:t>
            </a:r>
          </a:p>
          <a:p>
            <a:pPr lvl="1">
              <a:lnSpc>
                <a:spcPct val="80000"/>
              </a:lnSpc>
            </a:pPr>
            <a:r>
              <a:rPr lang="en-US" sz="1600">
                <a:ea typeface="ＭＳ Ｐゴシック" pitchFamily="34" charset="-128"/>
              </a:rPr>
              <a:t>Controllers functionality (checksum, bad sector remapping) often carried out by individual disks; reduces load on controller</a:t>
            </a:r>
          </a:p>
          <a:p>
            <a:pPr>
              <a:lnSpc>
                <a:spcPct val="80000"/>
              </a:lnSpc>
            </a:pPr>
            <a:r>
              <a:rPr lang="en-US" sz="1600"/>
              <a:t>Disk interface standards families</a:t>
            </a:r>
          </a:p>
          <a:p>
            <a:pPr lvl="1">
              <a:lnSpc>
                <a:spcPct val="80000"/>
              </a:lnSpc>
            </a:pPr>
            <a:r>
              <a:rPr lang="en-US" sz="1600">
                <a:solidFill>
                  <a:srgbClr val="000099"/>
                </a:solidFill>
                <a:ea typeface="ＭＳ Ｐゴシック" pitchFamily="34" charset="-128"/>
              </a:rPr>
              <a:t>ATA</a:t>
            </a:r>
            <a:r>
              <a:rPr lang="en-US" sz="1600">
                <a:ea typeface="ＭＳ Ｐゴシック" pitchFamily="34" charset="-128"/>
              </a:rPr>
              <a:t> (AT adaptor) range of standards</a:t>
            </a:r>
          </a:p>
          <a:p>
            <a:pPr lvl="1">
              <a:lnSpc>
                <a:spcPct val="80000"/>
              </a:lnSpc>
            </a:pPr>
            <a:r>
              <a:rPr lang="en-US" sz="1600">
                <a:solidFill>
                  <a:srgbClr val="000099"/>
                </a:solidFill>
                <a:ea typeface="ＭＳ Ｐゴシック" pitchFamily="34" charset="-128"/>
              </a:rPr>
              <a:t>SATA</a:t>
            </a:r>
            <a:r>
              <a:rPr lang="en-US" sz="1600">
                <a:ea typeface="ＭＳ Ｐゴシック" pitchFamily="34" charset="-128"/>
              </a:rPr>
              <a:t> (Serial ATA) </a:t>
            </a:r>
          </a:p>
          <a:p>
            <a:pPr lvl="1">
              <a:lnSpc>
                <a:spcPct val="80000"/>
              </a:lnSpc>
            </a:pPr>
            <a:r>
              <a:rPr lang="en-US" sz="1600">
                <a:solidFill>
                  <a:srgbClr val="000099"/>
                </a:solidFill>
                <a:ea typeface="ＭＳ Ｐゴシック" pitchFamily="34" charset="-128"/>
              </a:rPr>
              <a:t>SCSI</a:t>
            </a:r>
            <a:r>
              <a:rPr lang="en-US" sz="1600">
                <a:ea typeface="ＭＳ Ｐゴシック" pitchFamily="34" charset="-128"/>
              </a:rPr>
              <a:t> (Small Computer System Interconnect) range of standards</a:t>
            </a:r>
          </a:p>
          <a:p>
            <a:pPr lvl="1">
              <a:lnSpc>
                <a:spcPct val="80000"/>
              </a:lnSpc>
            </a:pPr>
            <a:r>
              <a:rPr lang="en-US" sz="1600">
                <a:solidFill>
                  <a:srgbClr val="000099"/>
                </a:solidFill>
                <a:ea typeface="ＭＳ Ｐゴシック" pitchFamily="34" charset="-128"/>
              </a:rPr>
              <a:t>SAS</a:t>
            </a:r>
            <a:r>
              <a:rPr lang="en-US" sz="1600">
                <a:ea typeface="ＭＳ Ｐゴシック" pitchFamily="34" charset="-128"/>
              </a:rPr>
              <a:t> (Serial Attached SCSI)</a:t>
            </a:r>
          </a:p>
          <a:p>
            <a:pPr lvl="1">
              <a:lnSpc>
                <a:spcPct val="80000"/>
              </a:lnSpc>
            </a:pPr>
            <a:r>
              <a:rPr lang="en-US" sz="1600">
                <a:ea typeface="ＭＳ Ｐゴシック" pitchFamily="34" charset="-128"/>
              </a:rPr>
              <a:t>Several variants of each standard (different speeds and capabilities)</a:t>
            </a:r>
          </a:p>
        </p:txBody>
      </p:sp>
      <p:pic>
        <p:nvPicPr>
          <p:cNvPr id="41988" name="Picture 9"/>
          <p:cNvPicPr>
            <a:picLocks noChangeAspect="1" noChangeArrowheads="1"/>
          </p:cNvPicPr>
          <p:nvPr/>
        </p:nvPicPr>
        <p:blipFill>
          <a:blip r:embed="rId3"/>
          <a:srcRect/>
          <a:stretch>
            <a:fillRect/>
          </a:stretch>
        </p:blipFill>
        <p:spPr bwMode="auto">
          <a:xfrm>
            <a:off x="2057400" y="1111250"/>
            <a:ext cx="5516562" cy="2317750"/>
          </a:xfrm>
          <a:prstGeom prst="rect">
            <a:avLst/>
          </a:prstGeom>
          <a:noFill/>
          <a:ln w="9525">
            <a:noFill/>
            <a:miter lim="800000"/>
            <a:headEnd/>
            <a:tailEnd/>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noFill/>
          <a:ln/>
        </p:spPr>
        <p:txBody>
          <a:bodyPr/>
          <a:lstStyle/>
          <a:p>
            <a:r>
              <a:rPr lang="en-US">
                <a:effectLst/>
              </a:rPr>
              <a:t>Disk Subsystem</a:t>
            </a:r>
          </a:p>
        </p:txBody>
      </p:sp>
      <p:sp>
        <p:nvSpPr>
          <p:cNvPr id="161795" name="Rectangle 3"/>
          <p:cNvSpPr>
            <a:spLocks noGrp="1" noChangeArrowheads="1"/>
          </p:cNvSpPr>
          <p:nvPr>
            <p:ph type="body" idx="1"/>
          </p:nvPr>
        </p:nvSpPr>
        <p:spPr/>
        <p:txBody>
          <a:bodyPr>
            <a:normAutofit fontScale="92500"/>
          </a:bodyPr>
          <a:lstStyle/>
          <a:p>
            <a:r>
              <a:rPr lang="en-US"/>
              <a:t>Disks usually connected directly to computer system</a:t>
            </a:r>
          </a:p>
          <a:p>
            <a:r>
              <a:rPr lang="en-US"/>
              <a:t>In </a:t>
            </a:r>
            <a:r>
              <a:rPr lang="en-US" b="1">
                <a:solidFill>
                  <a:srgbClr val="000099"/>
                </a:solidFill>
              </a:rPr>
              <a:t>Storage Area Networks (SAN)</a:t>
            </a:r>
            <a:r>
              <a:rPr lang="en-US"/>
              <a:t>, a large number of disks are connected by a high-speed network to a number of servers</a:t>
            </a:r>
          </a:p>
          <a:p>
            <a:r>
              <a:rPr lang="en-US"/>
              <a:t>In </a:t>
            </a:r>
            <a:r>
              <a:rPr lang="en-US" b="1">
                <a:solidFill>
                  <a:srgbClr val="000099"/>
                </a:solidFill>
              </a:rPr>
              <a:t>Network Attached Storage (NAS) </a:t>
            </a:r>
            <a:r>
              <a:rPr lang="en-US"/>
              <a:t>networked storage provides a file system interface using networked file system protocol, instead of providing a disk system interface</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a:defRPr/>
            </a:pPr>
            <a:r>
              <a:rPr lang="en-US">
                <a:ea typeface="+mj-ea"/>
              </a:rPr>
              <a:t>Performance Measures of Disks</a:t>
            </a:r>
          </a:p>
        </p:txBody>
      </p:sp>
      <p:sp>
        <p:nvSpPr>
          <p:cNvPr id="44035" name="Rectangle 5"/>
          <p:cNvSpPr>
            <a:spLocks noGrp="1" noChangeArrowheads="1"/>
          </p:cNvSpPr>
          <p:nvPr>
            <p:ph type="body" idx="1"/>
          </p:nvPr>
        </p:nvSpPr>
        <p:spPr>
          <a:xfrm>
            <a:off x="838200" y="1417638"/>
            <a:ext cx="7637463" cy="5294312"/>
          </a:xfrm>
        </p:spPr>
        <p:txBody>
          <a:bodyPr/>
          <a:lstStyle/>
          <a:p>
            <a:pPr>
              <a:lnSpc>
                <a:spcPct val="80000"/>
              </a:lnSpc>
            </a:pPr>
            <a:r>
              <a:rPr lang="en-US" sz="1600" b="1" dirty="0">
                <a:solidFill>
                  <a:srgbClr val="000099"/>
                </a:solidFill>
              </a:rPr>
              <a:t>Access time</a:t>
            </a:r>
            <a:r>
              <a:rPr lang="en-US" sz="1600" dirty="0"/>
              <a:t> – the time it takes from when a read or write request is issued to when data transfer begins.  Consists of: </a:t>
            </a:r>
          </a:p>
          <a:p>
            <a:pPr lvl="1">
              <a:lnSpc>
                <a:spcPct val="80000"/>
              </a:lnSpc>
            </a:pPr>
            <a:r>
              <a:rPr lang="en-US" sz="1600" b="1" dirty="0">
                <a:solidFill>
                  <a:srgbClr val="000099"/>
                </a:solidFill>
                <a:ea typeface="ＭＳ Ｐゴシック" pitchFamily="34" charset="-128"/>
              </a:rPr>
              <a:t>Seek time</a:t>
            </a:r>
            <a:r>
              <a:rPr lang="en-US" sz="1600" dirty="0">
                <a:ea typeface="ＭＳ Ｐゴシック" pitchFamily="34" charset="-128"/>
              </a:rPr>
              <a:t> – time it takes to reposition the arm over the correct track. </a:t>
            </a:r>
          </a:p>
          <a:p>
            <a:pPr lvl="2">
              <a:lnSpc>
                <a:spcPct val="80000"/>
              </a:lnSpc>
            </a:pPr>
            <a:r>
              <a:rPr lang="en-US" sz="1600" dirty="0">
                <a:ea typeface="ＭＳ Ｐゴシック" pitchFamily="34" charset="-128"/>
              </a:rPr>
              <a:t> Average seek time is 1/2 the worst case seek time.</a:t>
            </a:r>
          </a:p>
          <a:p>
            <a:pPr lvl="3">
              <a:lnSpc>
                <a:spcPct val="80000"/>
              </a:lnSpc>
            </a:pPr>
            <a:r>
              <a:rPr lang="en-US" sz="1600" dirty="0">
                <a:ea typeface="ＭＳ Ｐゴシック" pitchFamily="34" charset="-128"/>
              </a:rPr>
              <a:t>Would be 1/3 if all tracks had the same number of sectors, and we ignore the time to start and stop arm movement</a:t>
            </a:r>
          </a:p>
          <a:p>
            <a:pPr lvl="2">
              <a:lnSpc>
                <a:spcPct val="80000"/>
              </a:lnSpc>
            </a:pPr>
            <a:r>
              <a:rPr lang="en-US" sz="1600" dirty="0">
                <a:ea typeface="ＭＳ Ｐゴシック" pitchFamily="34" charset="-128"/>
              </a:rPr>
              <a:t>4 to 10 milliseconds on typical disks</a:t>
            </a:r>
          </a:p>
          <a:p>
            <a:pPr lvl="1">
              <a:lnSpc>
                <a:spcPct val="80000"/>
              </a:lnSpc>
            </a:pPr>
            <a:r>
              <a:rPr lang="en-US" sz="1600" b="1" dirty="0">
                <a:solidFill>
                  <a:srgbClr val="000099"/>
                </a:solidFill>
                <a:ea typeface="ＭＳ Ｐゴシック" pitchFamily="34" charset="-128"/>
              </a:rPr>
              <a:t>Rotational latency</a:t>
            </a:r>
            <a:r>
              <a:rPr lang="en-US" sz="1600" dirty="0">
                <a:ea typeface="ＭＳ Ｐゴシック" pitchFamily="34" charset="-128"/>
              </a:rPr>
              <a:t> – time it takes for the sector to be accessed to appear under the head. </a:t>
            </a:r>
          </a:p>
          <a:p>
            <a:pPr lvl="2">
              <a:lnSpc>
                <a:spcPct val="80000"/>
              </a:lnSpc>
            </a:pPr>
            <a:r>
              <a:rPr lang="en-US" sz="1600" dirty="0">
                <a:ea typeface="ＭＳ Ｐゴシック" pitchFamily="34" charset="-128"/>
              </a:rPr>
              <a:t> Average latency is 1/2 of the worst case latency.</a:t>
            </a:r>
          </a:p>
          <a:p>
            <a:pPr lvl="2">
              <a:lnSpc>
                <a:spcPct val="80000"/>
              </a:lnSpc>
            </a:pPr>
            <a:r>
              <a:rPr lang="en-US" sz="1600" dirty="0">
                <a:ea typeface="ＭＳ Ｐゴシック" pitchFamily="34" charset="-128"/>
              </a:rPr>
              <a:t>4 to 11 milliseconds on typical disks (5400 to 15000 </a:t>
            </a:r>
            <a:r>
              <a:rPr lang="en-US" sz="1600" dirty="0" err="1">
                <a:ea typeface="ＭＳ Ｐゴシック" pitchFamily="34" charset="-128"/>
              </a:rPr>
              <a:t>r.p.m</a:t>
            </a:r>
            <a:r>
              <a:rPr lang="en-US" sz="1600" dirty="0">
                <a:ea typeface="ＭＳ Ｐゴシック" pitchFamily="34" charset="-128"/>
              </a:rPr>
              <a:t>.)</a:t>
            </a:r>
          </a:p>
          <a:p>
            <a:pPr>
              <a:lnSpc>
                <a:spcPct val="80000"/>
              </a:lnSpc>
            </a:pPr>
            <a:r>
              <a:rPr lang="en-US" sz="1600" b="1" dirty="0">
                <a:solidFill>
                  <a:srgbClr val="000099"/>
                </a:solidFill>
              </a:rPr>
              <a:t>Data-transfer rate</a:t>
            </a:r>
            <a:r>
              <a:rPr lang="en-US" sz="1600" b="1" dirty="0"/>
              <a:t> </a:t>
            </a:r>
            <a:r>
              <a:rPr lang="en-US" sz="1600" dirty="0"/>
              <a:t>– the rate at which data can be retrieved from or stored to the disk.</a:t>
            </a:r>
          </a:p>
          <a:p>
            <a:pPr lvl="1">
              <a:lnSpc>
                <a:spcPct val="80000"/>
              </a:lnSpc>
            </a:pPr>
            <a:r>
              <a:rPr lang="en-US" sz="1600" dirty="0">
                <a:ea typeface="ＭＳ Ｐゴシック" pitchFamily="34" charset="-128"/>
              </a:rPr>
              <a:t>25 to 100 MB per second max rate, lower for inner tracks</a:t>
            </a:r>
          </a:p>
          <a:p>
            <a:pPr lvl="1">
              <a:lnSpc>
                <a:spcPct val="80000"/>
              </a:lnSpc>
            </a:pPr>
            <a:r>
              <a:rPr lang="en-US" sz="1600" dirty="0">
                <a:ea typeface="ＭＳ Ｐゴシック" pitchFamily="34" charset="-128"/>
              </a:rPr>
              <a:t>Multiple disks may share a controller, so rate that controller can handle is also important</a:t>
            </a:r>
          </a:p>
          <a:p>
            <a:pPr lvl="2">
              <a:lnSpc>
                <a:spcPct val="80000"/>
              </a:lnSpc>
            </a:pPr>
            <a:r>
              <a:rPr lang="en-US" sz="1600" dirty="0">
                <a:ea typeface="ＭＳ Ｐゴシック" pitchFamily="34" charset="-128"/>
              </a:rPr>
              <a:t>E.g. SATA: 150 MB/sec, SATA-II 3Gb (300 MB/sec)</a:t>
            </a:r>
          </a:p>
          <a:p>
            <a:pPr lvl="2">
              <a:lnSpc>
                <a:spcPct val="80000"/>
              </a:lnSpc>
            </a:pPr>
            <a:r>
              <a:rPr lang="en-US" sz="1600" dirty="0">
                <a:ea typeface="ＭＳ Ｐゴシック" pitchFamily="34" charset="-128"/>
              </a:rPr>
              <a:t>Ultra 320 SCSI: 320 MB/s, SAS (3 to 6 Gb/sec)</a:t>
            </a:r>
          </a:p>
          <a:p>
            <a:pPr lvl="2">
              <a:lnSpc>
                <a:spcPct val="80000"/>
              </a:lnSpc>
            </a:pPr>
            <a:r>
              <a:rPr lang="en-US" sz="1600" dirty="0">
                <a:ea typeface="ＭＳ Ｐゴシック" pitchFamily="34" charset="-128"/>
              </a:rPr>
              <a:t>Fiber Channel (FC2Gb or 4Gb): 256 to 512 MB/s</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a:defRPr/>
            </a:pPr>
            <a:r>
              <a:rPr lang="en-US">
                <a:ea typeface="+mj-ea"/>
              </a:rPr>
              <a:t>Performance Measures (Cont.)</a:t>
            </a:r>
          </a:p>
        </p:txBody>
      </p:sp>
      <p:sp>
        <p:nvSpPr>
          <p:cNvPr id="46083" name="Rectangle 3"/>
          <p:cNvSpPr>
            <a:spLocks noGrp="1" noChangeArrowheads="1"/>
          </p:cNvSpPr>
          <p:nvPr>
            <p:ph type="body" idx="1"/>
          </p:nvPr>
        </p:nvSpPr>
        <p:spPr>
          <a:xfrm>
            <a:off x="914400" y="1265238"/>
            <a:ext cx="7500938" cy="4859337"/>
          </a:xfrm>
        </p:spPr>
        <p:txBody>
          <a:bodyPr>
            <a:normAutofit fontScale="92500" lnSpcReduction="10000"/>
          </a:bodyPr>
          <a:lstStyle/>
          <a:p>
            <a:r>
              <a:rPr lang="en-US" b="1">
                <a:solidFill>
                  <a:srgbClr val="000099"/>
                </a:solidFill>
              </a:rPr>
              <a:t>Mean time to failure (MTTF)</a:t>
            </a:r>
            <a:r>
              <a:rPr lang="en-US"/>
              <a:t> – the average time the disk is expected to run continuously without any failure.</a:t>
            </a:r>
          </a:p>
          <a:p>
            <a:pPr lvl="1"/>
            <a:r>
              <a:rPr lang="en-US">
                <a:ea typeface="ＭＳ Ｐゴシック" pitchFamily="34" charset="-128"/>
              </a:rPr>
              <a:t>Typically 3 to 5 years</a:t>
            </a:r>
          </a:p>
          <a:p>
            <a:pPr lvl="1"/>
            <a:r>
              <a:rPr lang="en-US">
                <a:ea typeface="ＭＳ Ｐゴシック" pitchFamily="34" charset="-128"/>
              </a:rPr>
              <a:t>Probability of failure of new disks is quite low, corresponding to a</a:t>
            </a:r>
            <a:br>
              <a:rPr lang="en-US">
                <a:ea typeface="ＭＳ Ｐゴシック" pitchFamily="34" charset="-128"/>
              </a:rPr>
            </a:br>
            <a:r>
              <a:rPr lang="en-US">
                <a:ea typeface="ＭＳ Ｐゴシック" pitchFamily="34" charset="-128"/>
              </a:rPr>
              <a:t>“theoretical MTTF” of 500,000 to 1,200,000 hours for a new disk</a:t>
            </a:r>
          </a:p>
          <a:p>
            <a:pPr lvl="2"/>
            <a:r>
              <a:rPr lang="en-US">
                <a:ea typeface="ＭＳ Ｐゴシック" pitchFamily="34" charset="-128"/>
              </a:rPr>
              <a:t>E.g., an MTTF of 1,200,000 hours for a new disk means that given 1000 relatively new disks, on an average one will fail every 1200 hours</a:t>
            </a:r>
          </a:p>
          <a:p>
            <a:pPr lvl="1"/>
            <a:r>
              <a:rPr lang="en-US">
                <a:ea typeface="ＭＳ Ｐゴシック" pitchFamily="34" charset="-128"/>
              </a:rPr>
              <a:t>MTTF decreases as disk ages</a:t>
            </a:r>
          </a:p>
          <a:p>
            <a:pPr lvl="1">
              <a:buFont typeface="Monotype Sorts" charset="2"/>
              <a:buNone/>
            </a:pPr>
            <a:endParaRPr lang="en-US">
              <a:ea typeface="ＭＳ Ｐゴシック" pitchFamily="34" charset="-128"/>
            </a:endParaRPr>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Engine</a:t>
            </a:r>
          </a:p>
        </p:txBody>
      </p:sp>
      <p:sp>
        <p:nvSpPr>
          <p:cNvPr id="49154" name="Rectangle 3"/>
          <p:cNvSpPr>
            <a:spLocks noGrp="1" noChangeArrowheads="1"/>
          </p:cNvSpPr>
          <p:nvPr>
            <p:ph idx="1"/>
          </p:nvPr>
        </p:nvSpPr>
        <p:spPr>
          <a:xfrm>
            <a:off x="768351" y="1154750"/>
            <a:ext cx="7550026" cy="4903787"/>
          </a:xfrm>
        </p:spPr>
        <p:txBody>
          <a:bodyPr/>
          <a:lstStyle/>
          <a:p>
            <a:r>
              <a:rPr lang="en-US" altLang="en-US" sz="1700" dirty="0"/>
              <a:t>A database system is partitioned into modules that deal with each of the responsibilities of the overall system.  </a:t>
            </a:r>
          </a:p>
          <a:p>
            <a:r>
              <a:rPr lang="en-US" altLang="en-US" sz="1700" dirty="0"/>
              <a:t>The functional components of a database system can be divided into</a:t>
            </a:r>
          </a:p>
          <a:p>
            <a:pPr lvl="1"/>
            <a:r>
              <a:rPr lang="en-US" altLang="en-US" sz="1700" dirty="0"/>
              <a:t>The storage manager,</a:t>
            </a:r>
          </a:p>
          <a:p>
            <a:pPr lvl="1"/>
            <a:r>
              <a:rPr lang="en-US" altLang="en-US" sz="1700" dirty="0"/>
              <a:t>The  query processor component, </a:t>
            </a:r>
          </a:p>
          <a:p>
            <a:pPr lvl="1"/>
            <a:r>
              <a:rPr lang="en-US" altLang="en-US" sz="1700" dirty="0"/>
              <a:t>The transaction management component.</a:t>
            </a:r>
          </a:p>
          <a:p>
            <a:endParaRPr lang="en-US" altLang="en-US" sz="17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en-US">
                <a:ea typeface="+mj-ea"/>
              </a:rPr>
              <a:t>Optimization of Disk-Block Access</a:t>
            </a:r>
          </a:p>
        </p:txBody>
      </p:sp>
      <p:sp>
        <p:nvSpPr>
          <p:cNvPr id="48131" name="Rectangle 3"/>
          <p:cNvSpPr>
            <a:spLocks noGrp="1" noChangeArrowheads="1"/>
          </p:cNvSpPr>
          <p:nvPr>
            <p:ph type="body" idx="1"/>
          </p:nvPr>
        </p:nvSpPr>
        <p:spPr>
          <a:xfrm>
            <a:off x="914400" y="1122363"/>
            <a:ext cx="7675563" cy="5092700"/>
          </a:xfrm>
        </p:spPr>
        <p:txBody>
          <a:bodyPr>
            <a:normAutofit fontScale="92500" lnSpcReduction="20000"/>
          </a:bodyPr>
          <a:lstStyle/>
          <a:p>
            <a:r>
              <a:rPr lang="en-US" b="1" dirty="0">
                <a:solidFill>
                  <a:srgbClr val="000099"/>
                </a:solidFill>
              </a:rPr>
              <a:t>Block</a:t>
            </a:r>
            <a:r>
              <a:rPr lang="en-US" b="1" dirty="0">
                <a:solidFill>
                  <a:schemeClr val="tx2"/>
                </a:solidFill>
              </a:rPr>
              <a:t> </a:t>
            </a:r>
            <a:r>
              <a:rPr lang="en-US" dirty="0"/>
              <a:t>– a contiguous sequence of sectors from a single track </a:t>
            </a:r>
          </a:p>
          <a:p>
            <a:pPr lvl="1"/>
            <a:r>
              <a:rPr lang="en-US" dirty="0">
                <a:ea typeface="ＭＳ Ｐゴシック" pitchFamily="34" charset="-128"/>
              </a:rPr>
              <a:t>data is transferred between disk and main memory in blocks </a:t>
            </a:r>
          </a:p>
          <a:p>
            <a:pPr lvl="1"/>
            <a:r>
              <a:rPr lang="en-US" dirty="0">
                <a:ea typeface="ＭＳ Ｐゴシック" pitchFamily="34" charset="-128"/>
              </a:rPr>
              <a:t>sizes range from 512 bytes to several kilobytes</a:t>
            </a:r>
          </a:p>
          <a:p>
            <a:pPr lvl="2"/>
            <a:r>
              <a:rPr lang="en-US" dirty="0">
                <a:ea typeface="ＭＳ Ｐゴシック" pitchFamily="34" charset="-128"/>
              </a:rPr>
              <a:t>Smaller blocks: more transfers from disk</a:t>
            </a:r>
          </a:p>
          <a:p>
            <a:pPr lvl="2"/>
            <a:r>
              <a:rPr lang="en-US" dirty="0">
                <a:ea typeface="ＭＳ Ｐゴシック" pitchFamily="34" charset="-128"/>
              </a:rPr>
              <a:t>Larger blocks:  more space wasted due to partially filled blocks</a:t>
            </a:r>
          </a:p>
          <a:p>
            <a:pPr lvl="2"/>
            <a:r>
              <a:rPr lang="en-US" dirty="0">
                <a:ea typeface="ＭＳ Ｐゴシック" pitchFamily="34" charset="-128"/>
              </a:rPr>
              <a:t>Typical block sizes today range from 4 to 16 kilobytes</a:t>
            </a:r>
          </a:p>
          <a:p>
            <a:r>
              <a:rPr lang="en-US" b="1" dirty="0">
                <a:solidFill>
                  <a:srgbClr val="000099"/>
                </a:solidFill>
              </a:rPr>
              <a:t>Disk-arm-scheduling</a:t>
            </a:r>
            <a:r>
              <a:rPr lang="en-US" dirty="0"/>
              <a:t> algorithms order pending accesses to tracks so that disk arm movement is minimized </a:t>
            </a:r>
          </a:p>
          <a:p>
            <a:pPr lvl="1"/>
            <a:r>
              <a:rPr lang="en-US" b="1" dirty="0">
                <a:solidFill>
                  <a:srgbClr val="000099"/>
                </a:solidFill>
                <a:ea typeface="ＭＳ Ｐゴシック" pitchFamily="34" charset="-128"/>
              </a:rPr>
              <a:t>elevator algorithm</a:t>
            </a:r>
            <a:r>
              <a:rPr lang="en-US" dirty="0">
                <a:ea typeface="ＭＳ Ｐゴシック" pitchFamily="34" charset="-128"/>
              </a:rPr>
              <a:t>:</a:t>
            </a:r>
          </a:p>
        </p:txBody>
      </p:sp>
      <p:sp>
        <p:nvSpPr>
          <p:cNvPr id="48132" name="Line 4"/>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ffectLst/>
        </p:spPr>
        <p:txBody>
          <a:bodyPr wrap="none"/>
          <a:lstStyle/>
          <a:p>
            <a:endParaRPr lang="en-US"/>
          </a:p>
        </p:txBody>
      </p:sp>
      <p:sp>
        <p:nvSpPr>
          <p:cNvPr id="48133" name="Line 5"/>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ffectLst/>
        </p:spPr>
        <p:txBody>
          <a:bodyPr wrap="none"/>
          <a:lstStyle/>
          <a:p>
            <a:endParaRPr lang="en-US"/>
          </a:p>
        </p:txBody>
      </p:sp>
      <p:sp>
        <p:nvSpPr>
          <p:cNvPr id="48134" name="Text Box 6"/>
          <p:cNvSpPr txBox="1">
            <a:spLocks noChangeArrowheads="1"/>
          </p:cNvSpPr>
          <p:nvPr/>
        </p:nvSpPr>
        <p:spPr bwMode="auto">
          <a:xfrm>
            <a:off x="4083050" y="4594225"/>
            <a:ext cx="442913" cy="336550"/>
          </a:xfrm>
          <a:prstGeom prst="rect">
            <a:avLst/>
          </a:prstGeom>
          <a:noFill/>
          <a:ln w="9525">
            <a:noFill/>
            <a:miter lim="800000"/>
            <a:headEnd/>
            <a:tailEnd/>
          </a:ln>
          <a:effectLst/>
        </p:spPr>
        <p:txBody>
          <a:bodyPr wrap="none">
            <a:spAutoFit/>
          </a:bodyPr>
          <a:lstStyle/>
          <a:p>
            <a:r>
              <a:rPr lang="en-US"/>
              <a:t>R1</a:t>
            </a:r>
          </a:p>
        </p:txBody>
      </p:sp>
      <p:sp>
        <p:nvSpPr>
          <p:cNvPr id="48135" name="Text Box 7"/>
          <p:cNvSpPr txBox="1">
            <a:spLocks noChangeArrowheads="1"/>
          </p:cNvSpPr>
          <p:nvPr/>
        </p:nvSpPr>
        <p:spPr bwMode="auto">
          <a:xfrm>
            <a:off x="4895850" y="4581525"/>
            <a:ext cx="442913" cy="336550"/>
          </a:xfrm>
          <a:prstGeom prst="rect">
            <a:avLst/>
          </a:prstGeom>
          <a:noFill/>
          <a:ln w="9525">
            <a:noFill/>
            <a:miter lim="800000"/>
            <a:headEnd/>
            <a:tailEnd/>
          </a:ln>
          <a:effectLst/>
        </p:spPr>
        <p:txBody>
          <a:bodyPr wrap="none">
            <a:spAutoFit/>
          </a:bodyPr>
          <a:lstStyle/>
          <a:p>
            <a:r>
              <a:rPr lang="en-US"/>
              <a:t>R5</a:t>
            </a:r>
          </a:p>
        </p:txBody>
      </p:sp>
      <p:sp>
        <p:nvSpPr>
          <p:cNvPr id="48136" name="Text Box 8"/>
          <p:cNvSpPr txBox="1">
            <a:spLocks noChangeArrowheads="1"/>
          </p:cNvSpPr>
          <p:nvPr/>
        </p:nvSpPr>
        <p:spPr bwMode="auto">
          <a:xfrm>
            <a:off x="5835650" y="4581525"/>
            <a:ext cx="442913" cy="336550"/>
          </a:xfrm>
          <a:prstGeom prst="rect">
            <a:avLst/>
          </a:prstGeom>
          <a:noFill/>
          <a:ln w="9525">
            <a:noFill/>
            <a:miter lim="800000"/>
            <a:headEnd/>
            <a:tailEnd/>
          </a:ln>
          <a:effectLst/>
        </p:spPr>
        <p:txBody>
          <a:bodyPr wrap="none">
            <a:spAutoFit/>
          </a:bodyPr>
          <a:lstStyle/>
          <a:p>
            <a:r>
              <a:rPr lang="en-US"/>
              <a:t>R2</a:t>
            </a:r>
          </a:p>
        </p:txBody>
      </p:sp>
      <p:sp>
        <p:nvSpPr>
          <p:cNvPr id="48137" name="Text Box 9"/>
          <p:cNvSpPr txBox="1">
            <a:spLocks noChangeArrowheads="1"/>
          </p:cNvSpPr>
          <p:nvPr/>
        </p:nvSpPr>
        <p:spPr bwMode="auto">
          <a:xfrm>
            <a:off x="6610350" y="4594225"/>
            <a:ext cx="442913" cy="336550"/>
          </a:xfrm>
          <a:prstGeom prst="rect">
            <a:avLst/>
          </a:prstGeom>
          <a:noFill/>
          <a:ln w="9525">
            <a:noFill/>
            <a:miter lim="800000"/>
            <a:headEnd/>
            <a:tailEnd/>
          </a:ln>
          <a:effectLst/>
        </p:spPr>
        <p:txBody>
          <a:bodyPr wrap="none">
            <a:spAutoFit/>
          </a:bodyPr>
          <a:lstStyle/>
          <a:p>
            <a:r>
              <a:rPr lang="en-US"/>
              <a:t>R4</a:t>
            </a:r>
          </a:p>
        </p:txBody>
      </p:sp>
      <p:sp>
        <p:nvSpPr>
          <p:cNvPr id="48138" name="Text Box 10"/>
          <p:cNvSpPr txBox="1">
            <a:spLocks noChangeArrowheads="1"/>
          </p:cNvSpPr>
          <p:nvPr/>
        </p:nvSpPr>
        <p:spPr bwMode="auto">
          <a:xfrm>
            <a:off x="3321050" y="4594225"/>
            <a:ext cx="442913" cy="336550"/>
          </a:xfrm>
          <a:prstGeom prst="rect">
            <a:avLst/>
          </a:prstGeom>
          <a:noFill/>
          <a:ln w="9525">
            <a:noFill/>
            <a:miter lim="800000"/>
            <a:headEnd/>
            <a:tailEnd/>
          </a:ln>
          <a:effectLst/>
        </p:spPr>
        <p:txBody>
          <a:bodyPr wrap="none">
            <a:spAutoFit/>
          </a:bodyPr>
          <a:lstStyle/>
          <a:p>
            <a:r>
              <a:rPr lang="en-US" dirty="0"/>
              <a:t>R3</a:t>
            </a:r>
          </a:p>
        </p:txBody>
      </p:sp>
      <p:sp>
        <p:nvSpPr>
          <p:cNvPr id="48139" name="Text Box 11"/>
          <p:cNvSpPr txBox="1">
            <a:spLocks noChangeArrowheads="1"/>
          </p:cNvSpPr>
          <p:nvPr/>
        </p:nvSpPr>
        <p:spPr bwMode="auto">
          <a:xfrm>
            <a:off x="2755900" y="4613275"/>
            <a:ext cx="442913" cy="336550"/>
          </a:xfrm>
          <a:prstGeom prst="rect">
            <a:avLst/>
          </a:prstGeom>
          <a:noFill/>
          <a:ln w="9525">
            <a:noFill/>
            <a:miter lim="800000"/>
            <a:headEnd/>
            <a:tailEnd/>
          </a:ln>
          <a:effectLst/>
        </p:spPr>
        <p:txBody>
          <a:bodyPr wrap="none">
            <a:spAutoFit/>
          </a:bodyPr>
          <a:lstStyle/>
          <a:p>
            <a:r>
              <a:rPr lang="en-US"/>
              <a:t>R6</a:t>
            </a:r>
          </a:p>
        </p:txBody>
      </p:sp>
      <p:sp>
        <p:nvSpPr>
          <p:cNvPr id="48140" name="Line 12"/>
          <p:cNvSpPr>
            <a:spLocks noChangeShapeType="1"/>
          </p:cNvSpPr>
          <p:nvPr/>
        </p:nvSpPr>
        <p:spPr bwMode="auto">
          <a:xfrm>
            <a:off x="1484313" y="5976938"/>
            <a:ext cx="6003925" cy="0"/>
          </a:xfrm>
          <a:prstGeom prst="line">
            <a:avLst/>
          </a:prstGeom>
          <a:noFill/>
          <a:ln w="9525">
            <a:solidFill>
              <a:schemeClr val="tx1"/>
            </a:solidFill>
            <a:round/>
            <a:headEnd/>
            <a:tailEnd/>
          </a:ln>
          <a:effectLst/>
        </p:spPr>
        <p:txBody>
          <a:bodyPr wrap="none"/>
          <a:lstStyle/>
          <a:p>
            <a:endParaRPr lang="en-US"/>
          </a:p>
        </p:txBody>
      </p:sp>
      <p:sp>
        <p:nvSpPr>
          <p:cNvPr id="48141" name="Text Box 13"/>
          <p:cNvSpPr txBox="1">
            <a:spLocks noChangeArrowheads="1"/>
          </p:cNvSpPr>
          <p:nvPr/>
        </p:nvSpPr>
        <p:spPr bwMode="auto">
          <a:xfrm>
            <a:off x="769938" y="6026150"/>
            <a:ext cx="1146175" cy="336550"/>
          </a:xfrm>
          <a:prstGeom prst="rect">
            <a:avLst/>
          </a:prstGeom>
          <a:noFill/>
          <a:ln w="9525">
            <a:noFill/>
            <a:miter lim="800000"/>
            <a:headEnd/>
            <a:tailEnd/>
          </a:ln>
          <a:effectLst/>
        </p:spPr>
        <p:txBody>
          <a:bodyPr wrap="none">
            <a:spAutoFit/>
          </a:bodyPr>
          <a:lstStyle/>
          <a:p>
            <a:r>
              <a:rPr lang="en-US"/>
              <a:t>Inner track</a:t>
            </a:r>
          </a:p>
        </p:txBody>
      </p:sp>
      <p:sp>
        <p:nvSpPr>
          <p:cNvPr id="48142" name="Text Box 14"/>
          <p:cNvSpPr txBox="1">
            <a:spLocks noChangeArrowheads="1"/>
          </p:cNvSpPr>
          <p:nvPr/>
        </p:nvSpPr>
        <p:spPr bwMode="auto">
          <a:xfrm>
            <a:off x="6713538" y="6059488"/>
            <a:ext cx="1192212" cy="336550"/>
          </a:xfrm>
          <a:prstGeom prst="rect">
            <a:avLst/>
          </a:prstGeom>
          <a:noFill/>
          <a:ln w="9525">
            <a:noFill/>
            <a:miter lim="800000"/>
            <a:headEnd/>
            <a:tailEnd/>
          </a:ln>
          <a:effectLst/>
        </p:spPr>
        <p:txBody>
          <a:bodyPr wrap="none">
            <a:spAutoFit/>
          </a:bodyPr>
          <a:lstStyle/>
          <a:p>
            <a:r>
              <a:rPr lang="en-US"/>
              <a:t>Outer track</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a:defRPr/>
            </a:pPr>
            <a:r>
              <a:rPr lang="en-US" sz="2800">
                <a:ea typeface="+mj-ea"/>
              </a:rPr>
              <a:t>Optimization of Disk Block Access (Cont.)</a:t>
            </a:r>
          </a:p>
        </p:txBody>
      </p:sp>
      <p:sp>
        <p:nvSpPr>
          <p:cNvPr id="50179" name="Rectangle 3"/>
          <p:cNvSpPr>
            <a:spLocks noGrp="1" noChangeArrowheads="1"/>
          </p:cNvSpPr>
          <p:nvPr>
            <p:ph type="body" idx="1"/>
          </p:nvPr>
        </p:nvSpPr>
        <p:spPr>
          <a:xfrm>
            <a:off x="814388" y="1093788"/>
            <a:ext cx="7385050" cy="4875212"/>
          </a:xfrm>
        </p:spPr>
        <p:txBody>
          <a:bodyPr>
            <a:normAutofit fontScale="92500" lnSpcReduction="20000"/>
          </a:bodyPr>
          <a:lstStyle/>
          <a:p>
            <a:r>
              <a:rPr lang="en-US" b="1" dirty="0"/>
              <a:t>File organization</a:t>
            </a:r>
            <a:r>
              <a:rPr lang="en-US" dirty="0"/>
              <a:t> – optimize block access time by organizing the blocks to correspond to how data will be accessed</a:t>
            </a:r>
          </a:p>
          <a:p>
            <a:pPr lvl="1"/>
            <a:r>
              <a:rPr lang="en-US" dirty="0">
                <a:ea typeface="ＭＳ Ｐゴシック" pitchFamily="34" charset="-128"/>
              </a:rPr>
              <a:t>E.g.  Store related information on the same or nearby cylinders.</a:t>
            </a:r>
          </a:p>
          <a:p>
            <a:pPr lvl="1"/>
            <a:r>
              <a:rPr lang="en-US" dirty="0">
                <a:ea typeface="ＭＳ Ｐゴシック" pitchFamily="34" charset="-128"/>
              </a:rPr>
              <a:t>Files may get </a:t>
            </a:r>
            <a:r>
              <a:rPr lang="en-US" b="1" dirty="0">
                <a:solidFill>
                  <a:srgbClr val="000099"/>
                </a:solidFill>
                <a:ea typeface="ＭＳ Ｐゴシック" pitchFamily="34" charset="-128"/>
              </a:rPr>
              <a:t>fragmented</a:t>
            </a:r>
            <a:r>
              <a:rPr lang="en-US" dirty="0">
                <a:ea typeface="ＭＳ Ｐゴシック" pitchFamily="34" charset="-128"/>
              </a:rPr>
              <a:t> over time</a:t>
            </a:r>
          </a:p>
          <a:p>
            <a:pPr lvl="2"/>
            <a:r>
              <a:rPr lang="en-US" dirty="0">
                <a:ea typeface="ＭＳ Ｐゴシック" pitchFamily="34" charset="-128"/>
              </a:rPr>
              <a:t>E.g. if data is inserted to/deleted from the file</a:t>
            </a:r>
          </a:p>
          <a:p>
            <a:pPr lvl="2"/>
            <a:r>
              <a:rPr lang="en-US" dirty="0">
                <a:ea typeface="ＭＳ Ｐゴシック" pitchFamily="34" charset="-128"/>
              </a:rPr>
              <a:t>Or free blocks on disk are scattered, and newly created file has its blocks scattered over the disk</a:t>
            </a:r>
          </a:p>
          <a:p>
            <a:pPr lvl="2"/>
            <a:r>
              <a:rPr lang="en-US" dirty="0">
                <a:ea typeface="ＭＳ Ｐゴシック" pitchFamily="34" charset="-128"/>
              </a:rPr>
              <a:t>Sequential access to a fragmented file results in increased disk arm movement</a:t>
            </a:r>
          </a:p>
          <a:p>
            <a:pPr lvl="1"/>
            <a:r>
              <a:rPr lang="en-US" dirty="0">
                <a:ea typeface="ＭＳ Ｐゴシック" pitchFamily="34" charset="-128"/>
              </a:rPr>
              <a:t>Some systems have utilities to </a:t>
            </a:r>
            <a:r>
              <a:rPr lang="en-US" dirty="0">
                <a:solidFill>
                  <a:srgbClr val="000099"/>
                </a:solidFill>
                <a:ea typeface="ＭＳ Ｐゴシック" pitchFamily="34" charset="-128"/>
              </a:rPr>
              <a:t>defragment</a:t>
            </a:r>
            <a:r>
              <a:rPr lang="en-US" dirty="0">
                <a:ea typeface="ＭＳ Ｐゴシック" pitchFamily="34" charset="-128"/>
              </a:rPr>
              <a:t> the file system, in order to speed up file access</a:t>
            </a:r>
          </a:p>
          <a:p>
            <a:pPr lvl="2"/>
            <a:endParaRPr lang="en-US" dirty="0">
              <a:ea typeface="ＭＳ Ｐゴシック" pitchFamily="34" charset="-128"/>
            </a:endParaRPr>
          </a:p>
          <a:p>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1016000" y="1122363"/>
            <a:ext cx="8128000" cy="5549900"/>
          </a:xfrm>
        </p:spPr>
        <p:txBody>
          <a:bodyPr/>
          <a:lstStyle/>
          <a:p>
            <a:r>
              <a:rPr lang="en-US" sz="1600" b="1" dirty="0">
                <a:solidFill>
                  <a:srgbClr val="000099"/>
                </a:solidFill>
                <a:highlight>
                  <a:srgbClr val="FFFF00"/>
                </a:highlight>
              </a:rPr>
              <a:t>Nonvolatile write buffers</a:t>
            </a:r>
            <a:r>
              <a:rPr lang="en-US" sz="1600" dirty="0">
                <a:highlight>
                  <a:srgbClr val="FFFF00"/>
                </a:highlight>
              </a:rPr>
              <a:t> speed up disk writes by writing blocks to a non-volatile RAM buffer immediately</a:t>
            </a:r>
          </a:p>
          <a:p>
            <a:pPr lvl="1"/>
            <a:r>
              <a:rPr lang="en-US" sz="1600" dirty="0">
                <a:ea typeface="ＭＳ Ｐゴシック" pitchFamily="34" charset="-128"/>
              </a:rPr>
              <a:t>Non-volatile RAM:  battery backed up RAM or flash memory</a:t>
            </a:r>
          </a:p>
          <a:p>
            <a:pPr lvl="2"/>
            <a:r>
              <a:rPr lang="en-US" sz="1600" dirty="0">
                <a:ea typeface="ＭＳ Ｐゴシック" pitchFamily="34" charset="-128"/>
              </a:rPr>
              <a:t>Even if power fails, the data is safe and will be written to disk when power returns</a:t>
            </a:r>
          </a:p>
          <a:p>
            <a:pPr lvl="1"/>
            <a:r>
              <a:rPr lang="en-US" sz="1600" dirty="0">
                <a:ea typeface="ＭＳ Ｐゴシック" pitchFamily="34" charset="-128"/>
              </a:rPr>
              <a:t>Controller then writes to disk whenever the disk has no other requests or request has been pending for some time</a:t>
            </a:r>
          </a:p>
          <a:p>
            <a:pPr lvl="1"/>
            <a:r>
              <a:rPr lang="en-US" sz="1600" dirty="0">
                <a:ea typeface="ＭＳ Ｐゴシック" pitchFamily="34" charset="-128"/>
              </a:rPr>
              <a:t>Database operations that require data to be safely stored before continuing can continue without waiting for data to be written to disk</a:t>
            </a:r>
          </a:p>
          <a:p>
            <a:pPr lvl="1"/>
            <a:r>
              <a:rPr lang="en-US" sz="1600" i="1" dirty="0">
                <a:ea typeface="ＭＳ Ｐゴシック" pitchFamily="34" charset="-128"/>
              </a:rPr>
              <a:t>Writes can be reordered to minimize disk arm movement</a:t>
            </a:r>
          </a:p>
          <a:p>
            <a:r>
              <a:rPr lang="en-US" sz="1600" b="1" dirty="0">
                <a:solidFill>
                  <a:srgbClr val="000099"/>
                </a:solidFill>
              </a:rPr>
              <a:t>Log disk</a:t>
            </a:r>
            <a:r>
              <a:rPr lang="en-US" sz="1600" dirty="0"/>
              <a:t> – </a:t>
            </a:r>
            <a:r>
              <a:rPr lang="en-US" sz="1600" dirty="0">
                <a:highlight>
                  <a:srgbClr val="FFFF00"/>
                </a:highlight>
              </a:rPr>
              <a:t>a disk devoted to writing a sequential log of block updates</a:t>
            </a:r>
          </a:p>
          <a:p>
            <a:pPr lvl="1"/>
            <a:r>
              <a:rPr lang="en-US" sz="1600" dirty="0">
                <a:ea typeface="ＭＳ Ｐゴシック" pitchFamily="34" charset="-128"/>
              </a:rPr>
              <a:t> Used exactly like nonvolatile RAM</a:t>
            </a:r>
          </a:p>
          <a:p>
            <a:pPr lvl="2"/>
            <a:r>
              <a:rPr lang="en-US" sz="1600" dirty="0">
                <a:ea typeface="ＭＳ Ｐゴシック" pitchFamily="34" charset="-128"/>
              </a:rPr>
              <a:t>Write to log disk is very fast since no seeks are required</a:t>
            </a:r>
          </a:p>
          <a:p>
            <a:pPr lvl="2"/>
            <a:r>
              <a:rPr lang="en-US" sz="1600" dirty="0">
                <a:ea typeface="ＭＳ Ｐゴシック" pitchFamily="34" charset="-128"/>
              </a:rPr>
              <a:t>No need for special hardware (NV-RAM)</a:t>
            </a:r>
          </a:p>
          <a:p>
            <a:r>
              <a:rPr lang="en-US" sz="1600" dirty="0"/>
              <a:t>File systems typically reorder writes to disk to improve performance</a:t>
            </a:r>
          </a:p>
          <a:p>
            <a:pPr lvl="1"/>
            <a:r>
              <a:rPr lang="en-US" sz="1600" b="1" dirty="0">
                <a:solidFill>
                  <a:srgbClr val="000099"/>
                </a:solidFill>
                <a:ea typeface="ＭＳ Ｐゴシック" pitchFamily="34" charset="-128"/>
              </a:rPr>
              <a:t>Journaling file systems</a:t>
            </a:r>
            <a:r>
              <a:rPr lang="en-US" sz="1600" b="1" dirty="0">
                <a:solidFill>
                  <a:schemeClr val="tx2"/>
                </a:solidFill>
                <a:ea typeface="ＭＳ Ｐゴシック" pitchFamily="34" charset="-128"/>
              </a:rPr>
              <a:t> </a:t>
            </a:r>
            <a:r>
              <a:rPr lang="en-US" sz="1600" dirty="0">
                <a:ea typeface="ＭＳ Ｐゴシック" pitchFamily="34" charset="-128"/>
              </a:rPr>
              <a:t>write data in safe order to NV-RAM or log disk</a:t>
            </a:r>
            <a:endParaRPr lang="en-US" sz="1600" b="1" dirty="0">
              <a:solidFill>
                <a:schemeClr val="tx2"/>
              </a:solidFill>
              <a:ea typeface="ＭＳ Ｐゴシック" pitchFamily="34" charset="-128"/>
            </a:endParaRPr>
          </a:p>
          <a:p>
            <a:pPr lvl="1"/>
            <a:r>
              <a:rPr lang="en-US" sz="1600" dirty="0">
                <a:ea typeface="ＭＳ Ｐゴシック" pitchFamily="34" charset="-128"/>
              </a:rPr>
              <a:t>Reordering without journaling: risk of corruption of file system data</a:t>
            </a:r>
          </a:p>
        </p:txBody>
      </p:sp>
      <p:sp>
        <p:nvSpPr>
          <p:cNvPr id="254980" name="Rectangle 4"/>
          <p:cNvSpPr>
            <a:spLocks noGrp="1" noChangeArrowheads="1"/>
          </p:cNvSpPr>
          <p:nvPr>
            <p:ph type="title"/>
          </p:nvPr>
        </p:nvSpPr>
        <p:spPr/>
        <p:txBody>
          <a:bodyPr/>
          <a:lstStyle/>
          <a:p>
            <a:pPr>
              <a:defRPr/>
            </a:pPr>
            <a:r>
              <a:rPr lang="en-US" sz="2800">
                <a:ea typeface="+mj-ea"/>
              </a:rPr>
              <a:t>Optimization of Disk Block Access (Cont.)</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noFill/>
          <a:ln/>
        </p:spPr>
        <p:txBody>
          <a:bodyPr/>
          <a:lstStyle/>
          <a:p>
            <a:r>
              <a:rPr lang="en-US">
                <a:effectLst/>
              </a:rPr>
              <a:t>Flash Storage</a:t>
            </a:r>
          </a:p>
        </p:txBody>
      </p:sp>
      <p:sp>
        <p:nvSpPr>
          <p:cNvPr id="162819" name="Rectangle 3"/>
          <p:cNvSpPr>
            <a:spLocks noGrp="1" noChangeArrowheads="1"/>
          </p:cNvSpPr>
          <p:nvPr>
            <p:ph type="body" idx="1"/>
          </p:nvPr>
        </p:nvSpPr>
        <p:spPr>
          <a:xfrm>
            <a:off x="766762" y="1219200"/>
            <a:ext cx="7920038" cy="5238750"/>
          </a:xfrm>
        </p:spPr>
        <p:txBody>
          <a:bodyPr>
            <a:normAutofit fontScale="85000" lnSpcReduction="20000"/>
          </a:bodyPr>
          <a:lstStyle/>
          <a:p>
            <a:pPr>
              <a:lnSpc>
                <a:spcPct val="90000"/>
              </a:lnSpc>
            </a:pPr>
            <a:r>
              <a:rPr lang="en-US" dirty="0"/>
              <a:t>NOR flash vs NAND flash</a:t>
            </a:r>
          </a:p>
          <a:p>
            <a:pPr>
              <a:lnSpc>
                <a:spcPct val="90000"/>
              </a:lnSpc>
            </a:pPr>
            <a:r>
              <a:rPr lang="en-US" dirty="0"/>
              <a:t>NAND flash </a:t>
            </a:r>
          </a:p>
          <a:p>
            <a:pPr lvl="1">
              <a:lnSpc>
                <a:spcPct val="90000"/>
              </a:lnSpc>
            </a:pPr>
            <a:r>
              <a:rPr lang="en-US" dirty="0">
                <a:ea typeface="ＭＳ Ｐゴシック" pitchFamily="34" charset="-128"/>
              </a:rPr>
              <a:t>used widely for storage, since it is much cheaper than NOR flash</a:t>
            </a:r>
          </a:p>
          <a:p>
            <a:pPr lvl="1">
              <a:lnSpc>
                <a:spcPct val="90000"/>
              </a:lnSpc>
            </a:pPr>
            <a:r>
              <a:rPr lang="en-US" dirty="0">
                <a:ea typeface="ＭＳ Ｐゴシック" pitchFamily="34" charset="-128"/>
              </a:rPr>
              <a:t>requires page-at-a-time read (page: 512 bytes to 4 KB)</a:t>
            </a:r>
          </a:p>
          <a:p>
            <a:pPr lvl="1">
              <a:lnSpc>
                <a:spcPct val="90000"/>
              </a:lnSpc>
            </a:pPr>
            <a:r>
              <a:rPr lang="en-US" dirty="0">
                <a:ea typeface="ＭＳ Ｐゴシック" pitchFamily="34" charset="-128"/>
              </a:rPr>
              <a:t>transfer rate around 20 MB/sec</a:t>
            </a:r>
          </a:p>
          <a:p>
            <a:pPr lvl="1">
              <a:lnSpc>
                <a:spcPct val="90000"/>
              </a:lnSpc>
            </a:pPr>
            <a:r>
              <a:rPr lang="en-US" b="1" dirty="0">
                <a:solidFill>
                  <a:srgbClr val="000099"/>
                </a:solidFill>
                <a:ea typeface="ＭＳ Ｐゴシック" pitchFamily="34" charset="-128"/>
              </a:rPr>
              <a:t>solid state disks</a:t>
            </a:r>
            <a:r>
              <a:rPr lang="en-US" dirty="0">
                <a:ea typeface="ＭＳ Ｐゴシック" pitchFamily="34" charset="-128"/>
              </a:rPr>
              <a:t>: use multiple flash storage devices to provide higher transfer rate of 100 to 200 MB/sec</a:t>
            </a:r>
          </a:p>
          <a:p>
            <a:pPr lvl="1">
              <a:lnSpc>
                <a:spcPct val="90000"/>
              </a:lnSpc>
            </a:pPr>
            <a:r>
              <a:rPr lang="en-US" dirty="0">
                <a:ea typeface="ＭＳ Ｐゴシック" pitchFamily="34" charset="-128"/>
              </a:rPr>
              <a:t>erase is very slow (1 to 2 </a:t>
            </a:r>
            <a:r>
              <a:rPr lang="en-US" dirty="0" err="1">
                <a:ea typeface="ＭＳ Ｐゴシック" pitchFamily="34" charset="-128"/>
              </a:rPr>
              <a:t>millisecs</a:t>
            </a:r>
            <a:r>
              <a:rPr lang="en-US" dirty="0">
                <a:ea typeface="ＭＳ Ｐゴシック" pitchFamily="34" charset="-128"/>
              </a:rPr>
              <a:t>)</a:t>
            </a:r>
          </a:p>
          <a:p>
            <a:pPr lvl="2">
              <a:lnSpc>
                <a:spcPct val="90000"/>
              </a:lnSpc>
            </a:pPr>
            <a:r>
              <a:rPr lang="en-US" dirty="0">
                <a:ea typeface="ＭＳ Ｐゴシック" pitchFamily="34" charset="-128"/>
              </a:rPr>
              <a:t>erase block contains multiple pages</a:t>
            </a:r>
          </a:p>
          <a:p>
            <a:pPr lvl="2">
              <a:lnSpc>
                <a:spcPct val="90000"/>
              </a:lnSpc>
            </a:pPr>
            <a:r>
              <a:rPr lang="en-US" b="1" dirty="0">
                <a:solidFill>
                  <a:srgbClr val="000099"/>
                </a:solidFill>
                <a:ea typeface="ＭＳ Ｐゴシック" pitchFamily="34" charset="-128"/>
              </a:rPr>
              <a:t>remapp</a:t>
            </a:r>
            <a:r>
              <a:rPr lang="en-US" dirty="0">
                <a:ea typeface="ＭＳ Ｐゴシック" pitchFamily="34" charset="-128"/>
              </a:rPr>
              <a:t>ing of logical page addresses to physical page addresses avoids waiting for erase</a:t>
            </a:r>
          </a:p>
          <a:p>
            <a:pPr lvl="3">
              <a:lnSpc>
                <a:spcPct val="90000"/>
              </a:lnSpc>
            </a:pPr>
            <a:r>
              <a:rPr lang="en-US" b="1" dirty="0">
                <a:solidFill>
                  <a:srgbClr val="000099"/>
                </a:solidFill>
                <a:ea typeface="ＭＳ Ｐゴシック" pitchFamily="34" charset="-128"/>
              </a:rPr>
              <a:t>translation table</a:t>
            </a:r>
            <a:r>
              <a:rPr lang="en-US" dirty="0">
                <a:ea typeface="ＭＳ Ｐゴシック" pitchFamily="34" charset="-128"/>
              </a:rPr>
              <a:t> tracks mapping</a:t>
            </a:r>
          </a:p>
          <a:p>
            <a:pPr lvl="4">
              <a:lnSpc>
                <a:spcPct val="90000"/>
              </a:lnSpc>
            </a:pPr>
            <a:r>
              <a:rPr lang="en-US" dirty="0">
                <a:ea typeface="ＭＳ Ｐゴシック" pitchFamily="34" charset="-128"/>
              </a:rPr>
              <a:t>also stored in a label field of flash page</a:t>
            </a:r>
          </a:p>
          <a:p>
            <a:pPr lvl="3">
              <a:lnSpc>
                <a:spcPct val="90000"/>
              </a:lnSpc>
            </a:pPr>
            <a:r>
              <a:rPr lang="en-US" dirty="0">
                <a:ea typeface="ＭＳ Ｐゴシック" pitchFamily="34" charset="-128"/>
              </a:rPr>
              <a:t>remapping carried out by </a:t>
            </a:r>
            <a:r>
              <a:rPr lang="en-US" b="1" dirty="0">
                <a:solidFill>
                  <a:srgbClr val="000099"/>
                </a:solidFill>
                <a:ea typeface="ＭＳ Ｐゴシック" pitchFamily="34" charset="-128"/>
              </a:rPr>
              <a:t>flash translation layer</a:t>
            </a:r>
          </a:p>
          <a:p>
            <a:pPr lvl="2">
              <a:lnSpc>
                <a:spcPct val="90000"/>
              </a:lnSpc>
            </a:pPr>
            <a:r>
              <a:rPr lang="en-US" dirty="0">
                <a:ea typeface="ＭＳ Ｐゴシック" pitchFamily="34" charset="-128"/>
              </a:rPr>
              <a:t>after 100,000 to 1,000,000 erases, erase block becomes unreliable and cannot be used</a:t>
            </a:r>
          </a:p>
          <a:p>
            <a:pPr lvl="3">
              <a:lnSpc>
                <a:spcPct val="90000"/>
              </a:lnSpc>
            </a:pPr>
            <a:r>
              <a:rPr lang="en-US" b="1" dirty="0">
                <a:solidFill>
                  <a:srgbClr val="000099"/>
                </a:solidFill>
                <a:ea typeface="ＭＳ Ｐゴシック" pitchFamily="34" charset="-128"/>
              </a:rPr>
              <a:t>wear leveling</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a:defRPr/>
            </a:pPr>
            <a:r>
              <a:rPr lang="en-US">
                <a:ea typeface="+mj-ea"/>
              </a:rPr>
              <a:t>RAID</a:t>
            </a:r>
          </a:p>
        </p:txBody>
      </p:sp>
      <p:sp>
        <p:nvSpPr>
          <p:cNvPr id="54275" name="Rectangle 3"/>
          <p:cNvSpPr>
            <a:spLocks noGrp="1" noChangeArrowheads="1"/>
          </p:cNvSpPr>
          <p:nvPr>
            <p:ph type="body" idx="1"/>
          </p:nvPr>
        </p:nvSpPr>
        <p:spPr>
          <a:xfrm>
            <a:off x="457200" y="1295400"/>
            <a:ext cx="8377238" cy="5360987"/>
          </a:xfrm>
        </p:spPr>
        <p:txBody>
          <a:bodyPr>
            <a:normAutofit fontScale="70000" lnSpcReduction="20000"/>
          </a:bodyPr>
          <a:lstStyle/>
          <a:p>
            <a:r>
              <a:rPr lang="en-US" b="1" dirty="0">
                <a:solidFill>
                  <a:srgbClr val="000099"/>
                </a:solidFill>
              </a:rPr>
              <a:t>RAID: Redundant Arrays of Independent Disks</a:t>
            </a:r>
            <a:r>
              <a:rPr lang="en-US" b="1" dirty="0"/>
              <a:t> </a:t>
            </a:r>
            <a:endParaRPr lang="en-US" dirty="0"/>
          </a:p>
          <a:p>
            <a:pPr lvl="1"/>
            <a:r>
              <a:rPr lang="en-US" dirty="0">
                <a:ea typeface="ＭＳ Ｐゴシック" pitchFamily="34" charset="-128"/>
              </a:rPr>
              <a:t>disk organization techniques that manage a large numbers of disks, providing a view of a single disk of </a:t>
            </a:r>
          </a:p>
          <a:p>
            <a:pPr lvl="2"/>
            <a:r>
              <a:rPr lang="en-US" dirty="0">
                <a:solidFill>
                  <a:srgbClr val="000099"/>
                </a:solidFill>
                <a:ea typeface="ＭＳ Ｐゴシック" pitchFamily="34" charset="-128"/>
              </a:rPr>
              <a:t>high capacity</a:t>
            </a:r>
            <a:r>
              <a:rPr lang="en-US" dirty="0">
                <a:ea typeface="ＭＳ Ｐゴシック" pitchFamily="34" charset="-128"/>
              </a:rPr>
              <a:t> and </a:t>
            </a:r>
            <a:r>
              <a:rPr lang="en-US" dirty="0">
                <a:solidFill>
                  <a:srgbClr val="000099"/>
                </a:solidFill>
                <a:ea typeface="ＭＳ Ｐゴシック" pitchFamily="34" charset="-128"/>
              </a:rPr>
              <a:t>high speed</a:t>
            </a:r>
            <a:r>
              <a:rPr lang="en-US" dirty="0">
                <a:ea typeface="ＭＳ Ｐゴシック" pitchFamily="34" charset="-128"/>
              </a:rPr>
              <a:t>  by using multiple disks in parallel,  </a:t>
            </a:r>
          </a:p>
          <a:p>
            <a:pPr lvl="2"/>
            <a:r>
              <a:rPr lang="en-US" dirty="0">
                <a:solidFill>
                  <a:srgbClr val="000099"/>
                </a:solidFill>
                <a:ea typeface="ＭＳ Ｐゴシック" pitchFamily="34" charset="-128"/>
              </a:rPr>
              <a:t>high reliability</a:t>
            </a:r>
            <a:r>
              <a:rPr lang="en-US" dirty="0">
                <a:ea typeface="ＭＳ Ｐゴシック" pitchFamily="34" charset="-128"/>
              </a:rPr>
              <a:t> by storing data redundantly, so that data can be recovered even if  a disk fails </a:t>
            </a:r>
          </a:p>
          <a:p>
            <a:r>
              <a:rPr lang="en-US" dirty="0">
                <a:highlight>
                  <a:srgbClr val="FFFF00"/>
                </a:highlight>
              </a:rPr>
              <a:t>The chance that some disk out of a set of </a:t>
            </a:r>
            <a:r>
              <a:rPr lang="en-US" i="1" dirty="0">
                <a:highlight>
                  <a:srgbClr val="FFFF00"/>
                </a:highlight>
              </a:rPr>
              <a:t>N</a:t>
            </a:r>
            <a:r>
              <a:rPr lang="en-US" dirty="0">
                <a:highlight>
                  <a:srgbClr val="FFFF00"/>
                </a:highlight>
              </a:rPr>
              <a:t> disks will fail is much higher than the chance that a specific single disk will fail.</a:t>
            </a:r>
          </a:p>
          <a:p>
            <a:pPr lvl="1"/>
            <a:r>
              <a:rPr lang="en-US" dirty="0">
                <a:ea typeface="ＭＳ Ｐゴシック" pitchFamily="34" charset="-128"/>
              </a:rPr>
              <a:t>E.g., a system with 100 disks, each with MTTF of 100,000 hours (approx.  11 years), will have a system MTTF of 1000 hours (approx. 41 days)</a:t>
            </a:r>
          </a:p>
          <a:p>
            <a:pPr lvl="1"/>
            <a:r>
              <a:rPr lang="en-US" dirty="0">
                <a:ea typeface="ＭＳ Ｐゴシック" pitchFamily="34" charset="-128"/>
              </a:rPr>
              <a:t>Techniques for using redundancy to avoid data loss are critical with large numbers of disks</a:t>
            </a:r>
          </a:p>
          <a:p>
            <a:r>
              <a:rPr lang="en-US" dirty="0"/>
              <a:t>Originally a cost-effective alternative to large, expensive disks</a:t>
            </a:r>
          </a:p>
          <a:p>
            <a:pPr lvl="1"/>
            <a:r>
              <a:rPr lang="en-US" dirty="0">
                <a:ea typeface="ＭＳ Ｐゴシック" pitchFamily="34" charset="-128"/>
              </a:rPr>
              <a:t>I in RAID originally stood for ``inexpensive’’</a:t>
            </a:r>
          </a:p>
          <a:p>
            <a:pPr lvl="1"/>
            <a:r>
              <a:rPr lang="en-US" dirty="0">
                <a:ea typeface="ＭＳ Ｐゴシック" pitchFamily="34" charset="-128"/>
              </a:rPr>
              <a:t>Today RAIDs are used for their higher reliability and bandwidth.  </a:t>
            </a:r>
          </a:p>
          <a:p>
            <a:pPr lvl="2"/>
            <a:r>
              <a:rPr lang="en-US" dirty="0">
                <a:ea typeface="ＭＳ Ｐゴシック" pitchFamily="34" charset="-128"/>
              </a:rPr>
              <a:t>The “I” is interpreted as independent</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50863" y="306388"/>
            <a:ext cx="8593137" cy="457200"/>
          </a:xfrm>
        </p:spPr>
        <p:txBody>
          <a:bodyPr>
            <a:normAutofit fontScale="90000"/>
          </a:bodyPr>
          <a:lstStyle/>
          <a:p>
            <a:pPr>
              <a:defRPr/>
            </a:pPr>
            <a:r>
              <a:rPr lang="en-US" sz="2800">
                <a:ea typeface="+mj-ea"/>
              </a:rPr>
              <a:t>Improvement of Reliability via Redundancy</a:t>
            </a:r>
          </a:p>
        </p:txBody>
      </p:sp>
      <p:sp>
        <p:nvSpPr>
          <p:cNvPr id="56323" name="Rectangle 3"/>
          <p:cNvSpPr>
            <a:spLocks noGrp="1" noChangeArrowheads="1"/>
          </p:cNvSpPr>
          <p:nvPr>
            <p:ph type="body" idx="1"/>
          </p:nvPr>
        </p:nvSpPr>
        <p:spPr>
          <a:xfrm>
            <a:off x="914400" y="1208088"/>
            <a:ext cx="7656513" cy="5264150"/>
          </a:xfrm>
        </p:spPr>
        <p:txBody>
          <a:bodyPr>
            <a:normAutofit fontScale="70000" lnSpcReduction="20000"/>
          </a:bodyPr>
          <a:lstStyle/>
          <a:p>
            <a:pPr>
              <a:lnSpc>
                <a:spcPct val="90000"/>
              </a:lnSpc>
            </a:pPr>
            <a:r>
              <a:rPr lang="en-US" b="1" dirty="0">
                <a:solidFill>
                  <a:srgbClr val="000099"/>
                </a:solidFill>
              </a:rPr>
              <a:t>Redundancy</a:t>
            </a:r>
            <a:r>
              <a:rPr lang="en-US" dirty="0"/>
              <a:t> – store extra information that can be used to rebuild information lost in a disk failure</a:t>
            </a:r>
          </a:p>
          <a:p>
            <a:pPr>
              <a:lnSpc>
                <a:spcPct val="90000"/>
              </a:lnSpc>
            </a:pPr>
            <a:r>
              <a:rPr lang="en-US" dirty="0"/>
              <a:t>E.g., </a:t>
            </a:r>
            <a:r>
              <a:rPr lang="en-US" b="1" dirty="0">
                <a:solidFill>
                  <a:srgbClr val="000099"/>
                </a:solidFill>
              </a:rPr>
              <a:t>Mirroring</a:t>
            </a:r>
            <a:r>
              <a:rPr lang="en-US" b="1" dirty="0"/>
              <a:t> </a:t>
            </a:r>
            <a:r>
              <a:rPr lang="en-US" dirty="0"/>
              <a:t>(or</a:t>
            </a:r>
            <a:r>
              <a:rPr lang="en-US" b="1" dirty="0"/>
              <a:t> shadowing</a:t>
            </a:r>
            <a:r>
              <a:rPr lang="en-US" dirty="0"/>
              <a:t>)</a:t>
            </a:r>
          </a:p>
          <a:p>
            <a:pPr lvl="1">
              <a:lnSpc>
                <a:spcPct val="90000"/>
              </a:lnSpc>
            </a:pPr>
            <a:r>
              <a:rPr lang="en-US" dirty="0">
                <a:ea typeface="ＭＳ Ｐゴシック" pitchFamily="34" charset="-128"/>
              </a:rPr>
              <a:t>Duplicate every disk.  Logical disk consists of two physical disks.</a:t>
            </a:r>
          </a:p>
          <a:p>
            <a:pPr lvl="1">
              <a:lnSpc>
                <a:spcPct val="90000"/>
              </a:lnSpc>
            </a:pPr>
            <a:r>
              <a:rPr lang="en-US" dirty="0">
                <a:ea typeface="ＭＳ Ｐゴシック" pitchFamily="34" charset="-128"/>
              </a:rPr>
              <a:t>Every write is carried out on both disks</a:t>
            </a:r>
          </a:p>
          <a:p>
            <a:pPr lvl="2">
              <a:lnSpc>
                <a:spcPct val="90000"/>
              </a:lnSpc>
            </a:pPr>
            <a:r>
              <a:rPr lang="en-US" dirty="0">
                <a:ea typeface="ＭＳ Ｐゴシック" pitchFamily="34" charset="-128"/>
              </a:rPr>
              <a:t>Reads can take place from either disk</a:t>
            </a:r>
          </a:p>
          <a:p>
            <a:pPr lvl="1">
              <a:lnSpc>
                <a:spcPct val="90000"/>
              </a:lnSpc>
            </a:pPr>
            <a:r>
              <a:rPr lang="en-US" dirty="0">
                <a:ea typeface="ＭＳ Ｐゴシック" pitchFamily="34" charset="-128"/>
              </a:rPr>
              <a:t>If one disk in a pair fails, data still available in the other</a:t>
            </a:r>
          </a:p>
          <a:p>
            <a:pPr lvl="2">
              <a:lnSpc>
                <a:spcPct val="90000"/>
              </a:lnSpc>
            </a:pPr>
            <a:r>
              <a:rPr lang="en-US" dirty="0">
                <a:ea typeface="ＭＳ Ｐゴシック" pitchFamily="34" charset="-128"/>
              </a:rPr>
              <a:t>Data loss would occur only if a disk fails, and its mirror disk also fails before the system is repaired</a:t>
            </a:r>
          </a:p>
          <a:p>
            <a:pPr lvl="3">
              <a:lnSpc>
                <a:spcPct val="90000"/>
              </a:lnSpc>
            </a:pPr>
            <a:r>
              <a:rPr lang="en-US" dirty="0">
                <a:ea typeface="ＭＳ Ｐゴシック" pitchFamily="34" charset="-128"/>
              </a:rPr>
              <a:t>Probability of combined event is very small </a:t>
            </a:r>
          </a:p>
          <a:p>
            <a:pPr lvl="4">
              <a:lnSpc>
                <a:spcPct val="90000"/>
              </a:lnSpc>
            </a:pPr>
            <a:r>
              <a:rPr lang="en-US" dirty="0">
                <a:ea typeface="ＭＳ Ｐゴシック" pitchFamily="34" charset="-128"/>
              </a:rPr>
              <a:t>Except for dependent failure modes such as fire or building collapse or electrical power surges</a:t>
            </a:r>
          </a:p>
          <a:p>
            <a:pPr>
              <a:lnSpc>
                <a:spcPct val="90000"/>
              </a:lnSpc>
            </a:pPr>
            <a:r>
              <a:rPr lang="en-US" b="1" dirty="0">
                <a:solidFill>
                  <a:srgbClr val="000099"/>
                </a:solidFill>
              </a:rPr>
              <a:t>Mean time to data loss</a:t>
            </a:r>
            <a:r>
              <a:rPr lang="en-US" dirty="0"/>
              <a:t> depends on mean time to failure, </a:t>
            </a:r>
            <a:br>
              <a:rPr lang="en-US" dirty="0"/>
            </a:br>
            <a:r>
              <a:rPr lang="en-US" dirty="0"/>
              <a:t>and </a:t>
            </a:r>
            <a:r>
              <a:rPr lang="en-US" b="1" dirty="0">
                <a:solidFill>
                  <a:srgbClr val="000099"/>
                </a:solidFill>
              </a:rPr>
              <a:t>mean time to repair</a:t>
            </a:r>
          </a:p>
          <a:p>
            <a:pPr lvl="1">
              <a:lnSpc>
                <a:spcPct val="90000"/>
              </a:lnSpc>
            </a:pPr>
            <a:r>
              <a:rPr lang="en-US" dirty="0">
                <a:ea typeface="ＭＳ Ｐゴシック" pitchFamily="34" charset="-128"/>
              </a:rPr>
              <a:t>E.g. MTTF of 100,000 hours, mean time to repair of 10 hours gives mean time to data loss of 500*10</a:t>
            </a:r>
            <a:r>
              <a:rPr lang="en-US" baseline="30000" dirty="0">
                <a:ea typeface="ＭＳ Ｐゴシック" pitchFamily="34" charset="-128"/>
              </a:rPr>
              <a:t>6</a:t>
            </a:r>
            <a:r>
              <a:rPr lang="en-US" dirty="0">
                <a:ea typeface="ＭＳ Ｐゴシック" pitchFamily="34" charset="-128"/>
              </a:rPr>
              <a:t> hours (or 57,000 years) for a mirrored pair of disks (ignoring dependent failure modes)</a:t>
            </a:r>
          </a:p>
          <a:p>
            <a:pPr lvl="4">
              <a:lnSpc>
                <a:spcPct val="90000"/>
              </a:lnSpc>
            </a:pPr>
            <a:endParaRPr lang="en-US" dirty="0">
              <a:ea typeface="ＭＳ Ｐゴシック" pitchFamily="34" charset="-128"/>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92113" y="260350"/>
            <a:ext cx="8923337" cy="457200"/>
          </a:xfrm>
        </p:spPr>
        <p:txBody>
          <a:bodyPr>
            <a:normAutofit fontScale="90000"/>
          </a:bodyPr>
          <a:lstStyle/>
          <a:p>
            <a:pPr>
              <a:defRPr/>
            </a:pPr>
            <a:r>
              <a:rPr lang="en-US" sz="2800">
                <a:ea typeface="+mj-ea"/>
              </a:rPr>
              <a:t>Improvement in Performance via Parallelism</a:t>
            </a:r>
          </a:p>
        </p:txBody>
      </p:sp>
      <p:sp>
        <p:nvSpPr>
          <p:cNvPr id="58371" name="Rectangle 3"/>
          <p:cNvSpPr>
            <a:spLocks noGrp="1" noChangeArrowheads="1"/>
          </p:cNvSpPr>
          <p:nvPr>
            <p:ph type="body" idx="1"/>
          </p:nvPr>
        </p:nvSpPr>
        <p:spPr>
          <a:xfrm>
            <a:off x="814388" y="1236663"/>
            <a:ext cx="7589837" cy="4740275"/>
          </a:xfrm>
        </p:spPr>
        <p:txBody>
          <a:bodyPr>
            <a:normAutofit fontScale="62500" lnSpcReduction="20000"/>
          </a:bodyPr>
          <a:lstStyle/>
          <a:p>
            <a:r>
              <a:rPr lang="en-US" dirty="0"/>
              <a:t>Two main goals of parallelism in a disk system: </a:t>
            </a:r>
          </a:p>
          <a:p>
            <a:pPr lvl="1">
              <a:buFont typeface="Monotype Sorts" charset="2"/>
              <a:buNone/>
            </a:pPr>
            <a:r>
              <a:rPr lang="en-US" dirty="0">
                <a:ea typeface="ＭＳ Ｐゴシック" pitchFamily="34" charset="-128"/>
              </a:rPr>
              <a:t>1.	Load balance multiple small accesses to increase throughput</a:t>
            </a:r>
          </a:p>
          <a:p>
            <a:pPr lvl="1">
              <a:buFont typeface="Monotype Sorts" charset="2"/>
              <a:buNone/>
            </a:pPr>
            <a:r>
              <a:rPr lang="en-US" dirty="0">
                <a:ea typeface="ＭＳ Ｐゴシック" pitchFamily="34" charset="-128"/>
              </a:rPr>
              <a:t>2.	Parallelize large accesses to reduce response time.</a:t>
            </a:r>
          </a:p>
          <a:p>
            <a:r>
              <a:rPr lang="en-US" dirty="0"/>
              <a:t>Improve transfer rate by striping data across multiple disks.</a:t>
            </a:r>
          </a:p>
          <a:p>
            <a:r>
              <a:rPr lang="en-US" b="1" dirty="0">
                <a:solidFill>
                  <a:srgbClr val="000099"/>
                </a:solidFill>
              </a:rPr>
              <a:t>Bit-level striping</a:t>
            </a:r>
            <a:r>
              <a:rPr lang="en-US" dirty="0"/>
              <a:t> – </a:t>
            </a:r>
            <a:r>
              <a:rPr lang="en-US" dirty="0">
                <a:highlight>
                  <a:srgbClr val="FFFF00"/>
                </a:highlight>
              </a:rPr>
              <a:t>split the bits of each byte across multiple disks</a:t>
            </a:r>
          </a:p>
          <a:p>
            <a:pPr lvl="1"/>
            <a:r>
              <a:rPr lang="en-US" dirty="0">
                <a:ea typeface="ＭＳ Ｐゴシック" pitchFamily="34" charset="-128"/>
              </a:rPr>
              <a:t>In an array of eight disks, write bit </a:t>
            </a:r>
            <a:r>
              <a:rPr lang="en-US" i="1" dirty="0" err="1">
                <a:ea typeface="ＭＳ Ｐゴシック" pitchFamily="34" charset="-128"/>
              </a:rPr>
              <a:t>i</a:t>
            </a:r>
            <a:r>
              <a:rPr lang="en-US" dirty="0">
                <a:ea typeface="ＭＳ Ｐゴシック" pitchFamily="34" charset="-128"/>
              </a:rPr>
              <a:t> of each byte to disk </a:t>
            </a:r>
            <a:r>
              <a:rPr lang="en-US" i="1" dirty="0" err="1">
                <a:ea typeface="ＭＳ Ｐゴシック" pitchFamily="34" charset="-128"/>
              </a:rPr>
              <a:t>i</a:t>
            </a:r>
            <a:r>
              <a:rPr lang="en-US" i="1" dirty="0">
                <a:ea typeface="ＭＳ Ｐゴシック" pitchFamily="34" charset="-128"/>
              </a:rPr>
              <a:t>.</a:t>
            </a:r>
            <a:endParaRPr lang="en-US" dirty="0">
              <a:ea typeface="ＭＳ Ｐゴシック" pitchFamily="34" charset="-128"/>
            </a:endParaRPr>
          </a:p>
          <a:p>
            <a:pPr lvl="1"/>
            <a:r>
              <a:rPr lang="en-US" dirty="0">
                <a:ea typeface="ＭＳ Ｐゴシック" pitchFamily="34" charset="-128"/>
              </a:rPr>
              <a:t>Each access can read data at eight times the rate of a single disk.</a:t>
            </a:r>
          </a:p>
          <a:p>
            <a:pPr lvl="1"/>
            <a:r>
              <a:rPr lang="en-US" dirty="0">
                <a:ea typeface="ＭＳ Ｐゴシック" pitchFamily="34" charset="-128"/>
              </a:rPr>
              <a:t>But seek/access time worse than for a single disk</a:t>
            </a:r>
          </a:p>
          <a:p>
            <a:pPr lvl="2"/>
            <a:r>
              <a:rPr lang="en-US" dirty="0">
                <a:ea typeface="ＭＳ Ｐゴシック" pitchFamily="34" charset="-128"/>
              </a:rPr>
              <a:t>Bit level striping is not used much any more</a:t>
            </a:r>
          </a:p>
          <a:p>
            <a:r>
              <a:rPr lang="en-US" b="1" dirty="0">
                <a:solidFill>
                  <a:srgbClr val="000099"/>
                </a:solidFill>
              </a:rPr>
              <a:t>Block-level striping</a:t>
            </a:r>
            <a:r>
              <a:rPr lang="en-US" b="1" dirty="0"/>
              <a:t> </a:t>
            </a:r>
            <a:r>
              <a:rPr lang="en-US" dirty="0"/>
              <a:t>– with </a:t>
            </a:r>
            <a:r>
              <a:rPr lang="en-US" i="1" dirty="0"/>
              <a:t>n</a:t>
            </a:r>
            <a:r>
              <a:rPr lang="en-US" dirty="0"/>
              <a:t> disks, block </a:t>
            </a:r>
            <a:r>
              <a:rPr lang="en-US" i="1" dirty="0" err="1"/>
              <a:t>i</a:t>
            </a:r>
            <a:r>
              <a:rPr lang="en-US" dirty="0"/>
              <a:t> of a file goes to disk (</a:t>
            </a:r>
            <a:r>
              <a:rPr lang="en-US" i="1" dirty="0" err="1">
                <a:highlight>
                  <a:srgbClr val="FFFF00"/>
                </a:highlight>
              </a:rPr>
              <a:t>i</a:t>
            </a:r>
            <a:r>
              <a:rPr lang="en-US" dirty="0">
                <a:highlight>
                  <a:srgbClr val="FFFF00"/>
                </a:highlight>
              </a:rPr>
              <a:t> mod </a:t>
            </a:r>
            <a:r>
              <a:rPr lang="en-US" i="1" dirty="0">
                <a:highlight>
                  <a:srgbClr val="FFFF00"/>
                </a:highlight>
              </a:rPr>
              <a:t>n</a:t>
            </a:r>
            <a:r>
              <a:rPr lang="en-US" dirty="0">
                <a:highlight>
                  <a:srgbClr val="FFFF00"/>
                </a:highlight>
              </a:rPr>
              <a:t>) + 1</a:t>
            </a:r>
          </a:p>
          <a:p>
            <a:pPr lvl="1"/>
            <a:r>
              <a:rPr lang="en-US" dirty="0">
                <a:ea typeface="ＭＳ Ｐゴシック" pitchFamily="34" charset="-128"/>
              </a:rPr>
              <a:t>Requests for different blocks can run in parallel if the blocks reside on different disks</a:t>
            </a:r>
          </a:p>
          <a:p>
            <a:pPr lvl="1"/>
            <a:r>
              <a:rPr lang="en-US" dirty="0">
                <a:ea typeface="ＭＳ Ｐゴシック" pitchFamily="34" charset="-128"/>
              </a:rPr>
              <a:t>A request for a long sequence of blocks can utilize all disks in parallel</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a:defRPr/>
            </a:pPr>
            <a:r>
              <a:rPr lang="en-US">
                <a:ea typeface="+mj-ea"/>
              </a:rPr>
              <a:t>RAID Levels</a:t>
            </a:r>
          </a:p>
        </p:txBody>
      </p:sp>
      <p:sp>
        <p:nvSpPr>
          <p:cNvPr id="60419" name="Rectangle 3"/>
          <p:cNvSpPr>
            <a:spLocks noGrp="1" noChangeArrowheads="1"/>
          </p:cNvSpPr>
          <p:nvPr>
            <p:ph type="body" idx="1"/>
          </p:nvPr>
        </p:nvSpPr>
        <p:spPr>
          <a:xfrm>
            <a:off x="814388" y="1093788"/>
            <a:ext cx="7253287" cy="1506537"/>
          </a:xfrm>
        </p:spPr>
        <p:txBody>
          <a:bodyPr>
            <a:normAutofit fontScale="70000" lnSpcReduction="20000"/>
          </a:bodyPr>
          <a:lstStyle/>
          <a:p>
            <a:r>
              <a:rPr lang="en-US"/>
              <a:t>Schemes to provide redundancy at lower cost by using disk striping combined with parity bits</a:t>
            </a:r>
          </a:p>
          <a:p>
            <a:pPr lvl="1"/>
            <a:r>
              <a:rPr lang="en-US">
                <a:ea typeface="ＭＳ Ｐゴシック" pitchFamily="34" charset="-128"/>
              </a:rPr>
              <a:t>Different RAID organizations, or RAID levels, have differing cost, performance and reliability characteristics</a:t>
            </a:r>
          </a:p>
        </p:txBody>
      </p:sp>
      <p:pic>
        <p:nvPicPr>
          <p:cNvPr id="60420" name="Picture 5"/>
          <p:cNvPicPr>
            <a:picLocks noChangeAspect="1" noChangeArrowheads="1"/>
          </p:cNvPicPr>
          <p:nvPr/>
        </p:nvPicPr>
        <p:blipFill>
          <a:blip r:embed="rId3"/>
          <a:srcRect l="29118" t="1022" r="29886" b="73889"/>
          <a:stretch>
            <a:fillRect/>
          </a:stretch>
        </p:blipFill>
        <p:spPr bwMode="auto">
          <a:xfrm>
            <a:off x="2681288" y="4387850"/>
            <a:ext cx="4095750" cy="1881188"/>
          </a:xfrm>
          <a:prstGeom prst="rect">
            <a:avLst/>
          </a:prstGeom>
          <a:noFill/>
          <a:ln w="76200" cmpd="tri">
            <a:noFill/>
            <a:miter lim="800000"/>
            <a:headEnd/>
            <a:tailEnd/>
          </a:ln>
        </p:spPr>
      </p:pic>
      <p:sp>
        <p:nvSpPr>
          <p:cNvPr id="60421" name="Text Box 6"/>
          <p:cNvSpPr txBox="1">
            <a:spLocks noChangeArrowheads="1"/>
          </p:cNvSpPr>
          <p:nvPr/>
        </p:nvSpPr>
        <p:spPr bwMode="auto">
          <a:xfrm>
            <a:off x="914400" y="3130550"/>
            <a:ext cx="8172450" cy="1481138"/>
          </a:xfrm>
          <a:prstGeom prst="rect">
            <a:avLst/>
          </a:prstGeom>
          <a:noFill/>
          <a:ln w="9525">
            <a:noFill/>
            <a:miter lim="800000"/>
            <a:headEnd/>
            <a:tailEnd/>
          </a:ln>
        </p:spPr>
        <p:txBody>
          <a:bodyPr>
            <a:spAutoFit/>
          </a:bodyPr>
          <a:lstStyle/>
          <a:p>
            <a:pPr marL="288925" indent="-288925">
              <a:spcBef>
                <a:spcPct val="35000"/>
              </a:spcBef>
              <a:buClr>
                <a:schemeClr val="tx2"/>
              </a:buClr>
              <a:buSzPct val="90000"/>
              <a:buFont typeface="Monotype Sorts" charset="2"/>
              <a:buChar char="n"/>
            </a:pPr>
            <a:r>
              <a:rPr kumimoji="1" lang="en-US" sz="1800" b="1">
                <a:solidFill>
                  <a:srgbClr val="000099"/>
                </a:solidFill>
              </a:rPr>
              <a:t>RAID Level 1</a:t>
            </a:r>
            <a:r>
              <a:rPr kumimoji="1" lang="en-US" sz="1800"/>
              <a:t>:  </a:t>
            </a:r>
            <a:r>
              <a:rPr kumimoji="1" lang="en-US" sz="1800">
                <a:solidFill>
                  <a:srgbClr val="000099"/>
                </a:solidFill>
              </a:rPr>
              <a:t>Mirrored disks</a:t>
            </a:r>
            <a:r>
              <a:rPr kumimoji="1" lang="en-US" sz="1800"/>
              <a:t> with block striping</a:t>
            </a:r>
          </a:p>
          <a:p>
            <a:pPr marL="695325" lvl="1" indent="-234950">
              <a:spcBef>
                <a:spcPct val="35000"/>
              </a:spcBef>
              <a:buClr>
                <a:schemeClr val="hlink"/>
              </a:buClr>
              <a:buSzPct val="80000"/>
              <a:buFont typeface="Monotype Sorts" charset="2"/>
              <a:buChar char="l"/>
            </a:pPr>
            <a:r>
              <a:rPr kumimoji="1" lang="en-US" sz="1800"/>
              <a:t>Offers best write performance.  </a:t>
            </a:r>
          </a:p>
          <a:p>
            <a:pPr marL="695325" lvl="1" indent="-234950">
              <a:spcBef>
                <a:spcPct val="35000"/>
              </a:spcBef>
              <a:buClr>
                <a:schemeClr val="hlink"/>
              </a:buClr>
              <a:buSzPct val="80000"/>
              <a:buFont typeface="Monotype Sorts" charset="2"/>
              <a:buChar char="l"/>
            </a:pPr>
            <a:r>
              <a:rPr kumimoji="1" lang="en-US" sz="1800"/>
              <a:t>Popular for applications such as storing log files in a database system.</a:t>
            </a:r>
          </a:p>
          <a:p>
            <a:pPr marL="288925" indent="-288925">
              <a:spcBef>
                <a:spcPct val="35000"/>
              </a:spcBef>
              <a:buClr>
                <a:schemeClr val="hlink"/>
              </a:buClr>
              <a:buSzPct val="80000"/>
              <a:buFont typeface="Monotype Sorts" charset="2"/>
              <a:buChar char="l"/>
            </a:pPr>
            <a:endParaRPr kumimoji="1" lang="en-US" sz="1800"/>
          </a:p>
        </p:txBody>
      </p:sp>
      <p:sp>
        <p:nvSpPr>
          <p:cNvPr id="60422" name="Text Box 7"/>
          <p:cNvSpPr txBox="1">
            <a:spLocks noChangeArrowheads="1"/>
          </p:cNvSpPr>
          <p:nvPr/>
        </p:nvSpPr>
        <p:spPr bwMode="auto">
          <a:xfrm>
            <a:off x="914400" y="2395538"/>
            <a:ext cx="8013700" cy="738187"/>
          </a:xfrm>
          <a:prstGeom prst="rect">
            <a:avLst/>
          </a:prstGeom>
          <a:noFill/>
          <a:ln w="9525">
            <a:noFill/>
            <a:miter lim="800000"/>
            <a:headEnd/>
            <a:tailEnd/>
          </a:ln>
        </p:spPr>
        <p:txBody>
          <a:bodyPr>
            <a:spAutoFit/>
          </a:bodyPr>
          <a:lstStyle/>
          <a:p>
            <a:pPr marL="288925" indent="-288925">
              <a:spcBef>
                <a:spcPct val="35000"/>
              </a:spcBef>
              <a:buClr>
                <a:schemeClr val="tx2"/>
              </a:buClr>
              <a:buSzPct val="90000"/>
              <a:buFont typeface="Monotype Sorts" charset="2"/>
              <a:buChar char="n"/>
            </a:pPr>
            <a:r>
              <a:rPr kumimoji="1" lang="en-US" sz="1800" b="1">
                <a:solidFill>
                  <a:srgbClr val="000099"/>
                </a:solidFill>
              </a:rPr>
              <a:t>RAID Level 0</a:t>
            </a:r>
            <a:r>
              <a:rPr kumimoji="1" lang="en-US" sz="1800"/>
              <a:t>:  </a:t>
            </a:r>
            <a:r>
              <a:rPr kumimoji="1" lang="en-US" sz="1800">
                <a:solidFill>
                  <a:srgbClr val="000099"/>
                </a:solidFill>
              </a:rPr>
              <a:t>Block striping; non-redundant</a:t>
            </a:r>
            <a:r>
              <a:rPr kumimoji="1" lang="en-US" sz="1800">
                <a:solidFill>
                  <a:schemeClr val="tx2"/>
                </a:solidFill>
              </a:rPr>
              <a:t>.</a:t>
            </a:r>
            <a:r>
              <a:rPr kumimoji="1" lang="en-US" sz="1800"/>
              <a:t> </a:t>
            </a:r>
          </a:p>
          <a:p>
            <a:pPr marL="692150" lvl="1" indent="-234950">
              <a:spcBef>
                <a:spcPct val="35000"/>
              </a:spcBef>
              <a:buClr>
                <a:schemeClr val="hlink"/>
              </a:buClr>
              <a:buSzPct val="80000"/>
              <a:buFont typeface="Monotype Sorts" charset="2"/>
              <a:buChar char="l"/>
            </a:pPr>
            <a:r>
              <a:rPr kumimoji="1" lang="en-US" sz="1800"/>
              <a:t> Used in high-performance applications where data loss is not critical</a:t>
            </a:r>
            <a:r>
              <a:rPr kumimoji="1" lang="en-US"/>
              <a:t>. </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a:defRPr/>
            </a:pPr>
            <a:r>
              <a:rPr lang="en-US">
                <a:ea typeface="+mj-ea"/>
              </a:rPr>
              <a:t>RAID Levels (Cont.)</a:t>
            </a:r>
          </a:p>
        </p:txBody>
      </p:sp>
      <p:sp>
        <p:nvSpPr>
          <p:cNvPr id="62467" name="Rectangle 3"/>
          <p:cNvSpPr>
            <a:spLocks noGrp="1" noChangeArrowheads="1"/>
          </p:cNvSpPr>
          <p:nvPr>
            <p:ph type="body" idx="1"/>
          </p:nvPr>
        </p:nvSpPr>
        <p:spPr>
          <a:xfrm>
            <a:off x="814388" y="1093788"/>
            <a:ext cx="7504112" cy="4641850"/>
          </a:xfrm>
        </p:spPr>
        <p:txBody>
          <a:bodyPr>
            <a:normAutofit/>
          </a:bodyPr>
          <a:lstStyle/>
          <a:p>
            <a:r>
              <a:rPr lang="en-US" sz="2800" b="1" dirty="0">
                <a:solidFill>
                  <a:srgbClr val="000099"/>
                </a:solidFill>
              </a:rPr>
              <a:t>RAID Level 2</a:t>
            </a:r>
            <a:r>
              <a:rPr lang="en-US" sz="2800" dirty="0"/>
              <a:t>:  </a:t>
            </a:r>
            <a:r>
              <a:rPr lang="en-US" sz="2800" dirty="0">
                <a:solidFill>
                  <a:srgbClr val="000099"/>
                </a:solidFill>
              </a:rPr>
              <a:t>Memory-Style Error-Correcting-Codes</a:t>
            </a:r>
            <a:r>
              <a:rPr lang="en-US" sz="2800" dirty="0"/>
              <a:t> (ECC) with bit striping.</a:t>
            </a:r>
          </a:p>
          <a:p>
            <a:r>
              <a:rPr lang="en-US" sz="2800" b="1" dirty="0">
                <a:solidFill>
                  <a:srgbClr val="000099"/>
                </a:solidFill>
              </a:rPr>
              <a:t>RAID Level 3</a:t>
            </a:r>
            <a:r>
              <a:rPr lang="en-US" sz="2800" dirty="0"/>
              <a:t>: </a:t>
            </a:r>
            <a:r>
              <a:rPr lang="en-US" sz="2800" dirty="0">
                <a:solidFill>
                  <a:srgbClr val="000099"/>
                </a:solidFill>
              </a:rPr>
              <a:t>Bit-Interleaved Parity</a:t>
            </a:r>
          </a:p>
          <a:p>
            <a:pPr lvl="1"/>
            <a:r>
              <a:rPr lang="en-US" dirty="0">
                <a:ea typeface="ＭＳ Ｐゴシック" pitchFamily="34" charset="-128"/>
              </a:rPr>
              <a:t> </a:t>
            </a:r>
            <a:r>
              <a:rPr lang="en-US" sz="2400" dirty="0">
                <a:ea typeface="ＭＳ Ｐゴシック" pitchFamily="34" charset="-128"/>
              </a:rPr>
              <a:t>a single parity bit is enough for error correction, not just detection, since we know which disk has failed</a:t>
            </a:r>
          </a:p>
          <a:p>
            <a:pPr lvl="2"/>
            <a:r>
              <a:rPr lang="en-US" sz="2000" dirty="0">
                <a:ea typeface="ＭＳ Ｐゴシック" pitchFamily="34" charset="-128"/>
              </a:rPr>
              <a:t>When writing data, corresponding parity bits must also be computed and written to a parity bit disk</a:t>
            </a:r>
          </a:p>
          <a:p>
            <a:pPr lvl="2"/>
            <a:r>
              <a:rPr lang="en-US" sz="2000" dirty="0">
                <a:ea typeface="ＭＳ Ｐゴシック" pitchFamily="34" charset="-128"/>
              </a:rPr>
              <a:t>To recover data in a damaged disk, compute XOR of bits from other disks (including parity bit disk) </a:t>
            </a:r>
          </a:p>
        </p:txBody>
      </p:sp>
      <p:pic>
        <p:nvPicPr>
          <p:cNvPr id="62468" name="Picture 5"/>
          <p:cNvPicPr>
            <a:picLocks noChangeAspect="1" noChangeArrowheads="1"/>
          </p:cNvPicPr>
          <p:nvPr/>
        </p:nvPicPr>
        <p:blipFill>
          <a:blip r:embed="rId3"/>
          <a:srcRect l="29118" t="27538" r="29886" b="45334"/>
          <a:stretch>
            <a:fillRect/>
          </a:stretch>
        </p:blipFill>
        <p:spPr bwMode="auto">
          <a:xfrm>
            <a:off x="4191000" y="4876800"/>
            <a:ext cx="4508500" cy="1981200"/>
          </a:xfrm>
          <a:prstGeom prst="rect">
            <a:avLst/>
          </a:prstGeom>
          <a:noFill/>
          <a:ln w="38100" cmpd="dbl">
            <a:noFill/>
            <a:miter lim="800000"/>
            <a:headEnd/>
            <a:tailEnd/>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050"/>
          <p:cNvSpPr>
            <a:spLocks noGrp="1" noChangeArrowheads="1"/>
          </p:cNvSpPr>
          <p:nvPr>
            <p:ph type="title"/>
          </p:nvPr>
        </p:nvSpPr>
        <p:spPr/>
        <p:txBody>
          <a:bodyPr/>
          <a:lstStyle/>
          <a:p>
            <a:pPr>
              <a:defRPr/>
            </a:pPr>
            <a:r>
              <a:rPr lang="en-US">
                <a:ea typeface="+mj-ea"/>
              </a:rPr>
              <a:t>RAID Levels (Cont.)</a:t>
            </a:r>
          </a:p>
        </p:txBody>
      </p:sp>
      <p:sp>
        <p:nvSpPr>
          <p:cNvPr id="64515" name="Rectangle 2051"/>
          <p:cNvSpPr>
            <a:spLocks noGrp="1" noChangeArrowheads="1"/>
          </p:cNvSpPr>
          <p:nvPr>
            <p:ph type="body" idx="1"/>
          </p:nvPr>
        </p:nvSpPr>
        <p:spPr>
          <a:xfrm>
            <a:off x="814388" y="1093788"/>
            <a:ext cx="7415212" cy="3624262"/>
          </a:xfrm>
        </p:spPr>
        <p:txBody>
          <a:bodyPr>
            <a:normAutofit fontScale="70000" lnSpcReduction="20000"/>
          </a:bodyPr>
          <a:lstStyle/>
          <a:p>
            <a:r>
              <a:rPr lang="en-US" b="1">
                <a:solidFill>
                  <a:srgbClr val="000099"/>
                </a:solidFill>
              </a:rPr>
              <a:t>RAID Level 3</a:t>
            </a:r>
            <a:r>
              <a:rPr lang="en-US">
                <a:solidFill>
                  <a:srgbClr val="000099"/>
                </a:solidFill>
              </a:rPr>
              <a:t> (Cont.)</a:t>
            </a:r>
          </a:p>
          <a:p>
            <a:pPr lvl="1"/>
            <a:r>
              <a:rPr lang="en-US">
                <a:ea typeface="ＭＳ Ｐゴシック" pitchFamily="34" charset="-128"/>
              </a:rPr>
              <a:t>Faster data transfer than with a single disk, but fewer I/Os per second since every disk has to participate in every I/O. </a:t>
            </a:r>
          </a:p>
          <a:p>
            <a:pPr lvl="1"/>
            <a:r>
              <a:rPr lang="en-US">
                <a:ea typeface="ＭＳ Ｐゴシック" pitchFamily="34" charset="-128"/>
              </a:rPr>
              <a:t>Subsumes Level 2 (provides all its benefits, at lower cost). </a:t>
            </a:r>
            <a:endParaRPr lang="en-US" b="1">
              <a:ea typeface="ＭＳ Ｐゴシック" pitchFamily="34" charset="-128"/>
            </a:endParaRPr>
          </a:p>
          <a:p>
            <a:r>
              <a:rPr lang="en-US" b="1">
                <a:solidFill>
                  <a:srgbClr val="000099"/>
                </a:solidFill>
              </a:rPr>
              <a:t>RAID Level 4</a:t>
            </a:r>
            <a:r>
              <a:rPr lang="en-US" b="1"/>
              <a:t>: </a:t>
            </a:r>
            <a:r>
              <a:rPr lang="en-US"/>
              <a:t> </a:t>
            </a:r>
            <a:r>
              <a:rPr lang="en-US">
                <a:solidFill>
                  <a:srgbClr val="000099"/>
                </a:solidFill>
              </a:rPr>
              <a:t>Block-Interleaved Parity</a:t>
            </a:r>
            <a:r>
              <a:rPr lang="en-US"/>
              <a:t>; uses block-level striping, and keeps a parity block on a separate disk for corresponding blocks from </a:t>
            </a:r>
            <a:r>
              <a:rPr lang="en-US" i="1"/>
              <a:t>N</a:t>
            </a:r>
            <a:r>
              <a:rPr lang="en-US"/>
              <a:t> other disks.</a:t>
            </a:r>
          </a:p>
          <a:p>
            <a:pPr lvl="1"/>
            <a:r>
              <a:rPr lang="en-US">
                <a:ea typeface="ＭＳ Ｐゴシック" pitchFamily="34" charset="-128"/>
              </a:rPr>
              <a:t>When writing data block, corresponding block of parity bits must also be computed and written to parity disk</a:t>
            </a:r>
          </a:p>
          <a:p>
            <a:pPr lvl="1"/>
            <a:r>
              <a:rPr lang="en-US">
                <a:ea typeface="ＭＳ Ｐゴシック" pitchFamily="34" charset="-128"/>
              </a:rPr>
              <a:t>To find value of a damaged block, compute XOR of bits from corresponding blocks (including parity block) from other disks.</a:t>
            </a:r>
          </a:p>
          <a:p>
            <a:pPr>
              <a:buFont typeface="Monotype Sorts" charset="2"/>
              <a:buNone/>
            </a:pPr>
            <a:endParaRPr lang="en-US"/>
          </a:p>
          <a:p>
            <a:endParaRPr lang="en-US"/>
          </a:p>
        </p:txBody>
      </p:sp>
      <p:pic>
        <p:nvPicPr>
          <p:cNvPr id="64516" name="Picture 2052"/>
          <p:cNvPicPr>
            <a:picLocks noChangeAspect="1" noChangeArrowheads="1"/>
          </p:cNvPicPr>
          <p:nvPr/>
        </p:nvPicPr>
        <p:blipFill>
          <a:blip r:embed="rId3"/>
          <a:srcRect l="29118" t="55278" r="29886" b="30037"/>
          <a:stretch>
            <a:fillRect/>
          </a:stretch>
        </p:blipFill>
        <p:spPr bwMode="auto">
          <a:xfrm>
            <a:off x="1995488" y="4840288"/>
            <a:ext cx="5194300" cy="1395412"/>
          </a:xfrm>
          <a:prstGeom prst="rect">
            <a:avLst/>
          </a:prstGeom>
          <a:noFill/>
          <a:ln w="38100" cmpd="dbl">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Storage Manager</a:t>
            </a:r>
          </a:p>
        </p:txBody>
      </p:sp>
      <p:sp>
        <p:nvSpPr>
          <p:cNvPr id="49154" name="Rectangle 3"/>
          <p:cNvSpPr>
            <a:spLocks noGrp="1" noChangeArrowheads="1"/>
          </p:cNvSpPr>
          <p:nvPr>
            <p:ph idx="1"/>
          </p:nvPr>
        </p:nvSpPr>
        <p:spPr>
          <a:xfrm>
            <a:off x="768349" y="1046142"/>
            <a:ext cx="7638803" cy="4903787"/>
          </a:xfrm>
        </p:spPr>
        <p:txBody>
          <a:bodyPr/>
          <a:lstStyle/>
          <a:p>
            <a:r>
              <a:rPr lang="en-US" altLang="en-US" sz="1700" dirty="0"/>
              <a:t>A program module that provides the interface between the low-level data stored in the database and the application programs and queries submitted to the system.</a:t>
            </a:r>
          </a:p>
          <a:p>
            <a:r>
              <a:rPr lang="en-US" altLang="en-US" sz="1700" dirty="0"/>
              <a:t>The storage manager is responsible to the following tasks: </a:t>
            </a:r>
          </a:p>
          <a:p>
            <a:pPr lvl="1"/>
            <a:r>
              <a:rPr lang="en-US" altLang="en-US" sz="1700" dirty="0"/>
              <a:t>Interaction with the OS file manager </a:t>
            </a:r>
          </a:p>
          <a:p>
            <a:pPr lvl="1"/>
            <a:r>
              <a:rPr lang="en-US" altLang="en-US" sz="1700" dirty="0"/>
              <a:t>Efficient storing, retrieving and updating of data</a:t>
            </a:r>
          </a:p>
          <a:p>
            <a:r>
              <a:rPr lang="en-US" altLang="en-US" sz="1700" dirty="0"/>
              <a:t>The storage manager components include:</a:t>
            </a:r>
          </a:p>
          <a:p>
            <a:pPr lvl="1"/>
            <a:r>
              <a:rPr lang="en-US" altLang="en-US" sz="1700" dirty="0"/>
              <a:t>Authorization and integrity manager</a:t>
            </a:r>
          </a:p>
          <a:p>
            <a:pPr lvl="1"/>
            <a:r>
              <a:rPr lang="en-US" altLang="en-US" sz="1700" dirty="0"/>
              <a:t>Transaction manager</a:t>
            </a:r>
          </a:p>
          <a:p>
            <a:pPr lvl="1"/>
            <a:r>
              <a:rPr lang="en-US" altLang="en-US" sz="1700" dirty="0"/>
              <a:t>File manager</a:t>
            </a:r>
          </a:p>
          <a:p>
            <a:pPr lvl="1"/>
            <a:r>
              <a:rPr lang="en-US" altLang="en-US" sz="1700" dirty="0"/>
              <a:t>Buffer manager</a:t>
            </a:r>
          </a:p>
          <a:p>
            <a:pPr lvl="1">
              <a:buFont typeface="Monotype Sorts" charset="2"/>
              <a:buNone/>
            </a:pPr>
            <a:endParaRPr lang="en-US"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defRPr/>
            </a:pPr>
            <a:r>
              <a:rPr lang="en-US">
                <a:ea typeface="+mj-ea"/>
              </a:rPr>
              <a:t>RAID Levels (Cont.)</a:t>
            </a:r>
          </a:p>
        </p:txBody>
      </p:sp>
      <p:sp>
        <p:nvSpPr>
          <p:cNvPr id="66563" name="Rectangle 3"/>
          <p:cNvSpPr>
            <a:spLocks noGrp="1" noChangeArrowheads="1"/>
          </p:cNvSpPr>
          <p:nvPr>
            <p:ph type="body" idx="1"/>
          </p:nvPr>
        </p:nvSpPr>
        <p:spPr>
          <a:xfrm>
            <a:off x="814388" y="1093788"/>
            <a:ext cx="7758112" cy="4802187"/>
          </a:xfrm>
        </p:spPr>
        <p:txBody>
          <a:bodyPr>
            <a:normAutofit fontScale="77500" lnSpcReduction="20000"/>
          </a:bodyPr>
          <a:lstStyle/>
          <a:p>
            <a:r>
              <a:rPr lang="en-US" b="1">
                <a:solidFill>
                  <a:srgbClr val="000099"/>
                </a:solidFill>
              </a:rPr>
              <a:t>RAID Level 4</a:t>
            </a:r>
            <a:r>
              <a:rPr lang="en-US">
                <a:solidFill>
                  <a:srgbClr val="000099"/>
                </a:solidFill>
              </a:rPr>
              <a:t> (Cont.)</a:t>
            </a:r>
          </a:p>
          <a:p>
            <a:pPr lvl="1"/>
            <a:r>
              <a:rPr lang="en-US">
                <a:ea typeface="ＭＳ Ｐゴシック" pitchFamily="34" charset="-128"/>
              </a:rPr>
              <a:t>Provides higher I/O rates for independent block reads than Level 3 </a:t>
            </a:r>
          </a:p>
          <a:p>
            <a:pPr lvl="2"/>
            <a:r>
              <a:rPr lang="en-US">
                <a:ea typeface="ＭＳ Ｐゴシック" pitchFamily="34" charset="-128"/>
              </a:rPr>
              <a:t>block read goes to a single disk, so blocks stored on different disks can be read in parallel</a:t>
            </a:r>
          </a:p>
          <a:p>
            <a:pPr lvl="1"/>
            <a:r>
              <a:rPr lang="en-US">
                <a:ea typeface="ＭＳ Ｐゴシック" pitchFamily="34" charset="-128"/>
              </a:rPr>
              <a:t>Provides high transfer rates for reads of multiple blocks than no-striping</a:t>
            </a:r>
          </a:p>
          <a:p>
            <a:pPr lvl="1"/>
            <a:r>
              <a:rPr lang="en-US">
                <a:ea typeface="ＭＳ Ｐゴシック" pitchFamily="34" charset="-128"/>
              </a:rPr>
              <a:t>Before writing a block, parity data must be computed </a:t>
            </a:r>
          </a:p>
          <a:p>
            <a:pPr lvl="2"/>
            <a:r>
              <a:rPr lang="en-US">
                <a:ea typeface="ＭＳ Ｐゴシック" pitchFamily="34" charset="-128"/>
              </a:rPr>
              <a:t>Can be done by using old parity block, old value of current block and new value of current block (2 block reads + 2 block writes)</a:t>
            </a:r>
          </a:p>
          <a:p>
            <a:pPr lvl="2"/>
            <a:r>
              <a:rPr lang="en-US">
                <a:ea typeface="ＭＳ Ｐゴシック" pitchFamily="34" charset="-128"/>
              </a:rPr>
              <a:t>Or by recomputing the parity value using the new values of blocks corresponding to the parity block</a:t>
            </a:r>
          </a:p>
          <a:p>
            <a:pPr lvl="3"/>
            <a:r>
              <a:rPr lang="en-US">
                <a:ea typeface="ＭＳ Ｐゴシック" pitchFamily="34" charset="-128"/>
              </a:rPr>
              <a:t>More efficient for writing large amounts of data sequentially</a:t>
            </a:r>
          </a:p>
          <a:p>
            <a:pPr lvl="1"/>
            <a:r>
              <a:rPr lang="en-US">
                <a:ea typeface="ＭＳ Ｐゴシック" pitchFamily="34" charset="-128"/>
              </a:rPr>
              <a:t>Parity block becomes a bottleneck for independent block writes since every block write also writes to parity disk</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defRPr/>
            </a:pPr>
            <a:r>
              <a:rPr lang="en-US">
                <a:ea typeface="+mj-ea"/>
              </a:rPr>
              <a:t>RAID Levels (Cont.)</a:t>
            </a:r>
          </a:p>
        </p:txBody>
      </p:sp>
      <p:sp>
        <p:nvSpPr>
          <p:cNvPr id="68611" name="Rectangle 3"/>
          <p:cNvSpPr>
            <a:spLocks noGrp="1" noChangeArrowheads="1"/>
          </p:cNvSpPr>
          <p:nvPr>
            <p:ph type="body" idx="1"/>
          </p:nvPr>
        </p:nvSpPr>
        <p:spPr>
          <a:xfrm>
            <a:off x="814388" y="1093788"/>
            <a:ext cx="7812087" cy="4316412"/>
          </a:xfrm>
        </p:spPr>
        <p:txBody>
          <a:bodyPr>
            <a:normAutofit fontScale="92500" lnSpcReduction="20000"/>
          </a:bodyPr>
          <a:lstStyle/>
          <a:p>
            <a:r>
              <a:rPr lang="en-US" b="1" dirty="0">
                <a:solidFill>
                  <a:srgbClr val="000099"/>
                </a:solidFill>
              </a:rPr>
              <a:t>RAID Level 5</a:t>
            </a:r>
            <a:r>
              <a:rPr lang="en-US" b="1" dirty="0"/>
              <a:t>: </a:t>
            </a:r>
            <a:r>
              <a:rPr lang="en-US" dirty="0"/>
              <a:t> </a:t>
            </a:r>
            <a:r>
              <a:rPr lang="en-US" dirty="0">
                <a:solidFill>
                  <a:srgbClr val="000099"/>
                </a:solidFill>
              </a:rPr>
              <a:t>Block-Interleaved Distributed Parity</a:t>
            </a:r>
            <a:r>
              <a:rPr lang="en-US" dirty="0"/>
              <a:t>; partitions data and parity among all</a:t>
            </a:r>
            <a:r>
              <a:rPr lang="en-US" i="1" dirty="0"/>
              <a:t> N</a:t>
            </a:r>
            <a:r>
              <a:rPr lang="en-US" dirty="0"/>
              <a:t> + 1 disks, rather than storing data in </a:t>
            </a:r>
            <a:r>
              <a:rPr lang="en-US" i="1" dirty="0"/>
              <a:t>N</a:t>
            </a:r>
            <a:r>
              <a:rPr lang="en-US" dirty="0"/>
              <a:t> disks and parity in 1 disk.</a:t>
            </a:r>
          </a:p>
          <a:p>
            <a:pPr lvl="1"/>
            <a:r>
              <a:rPr lang="en-US" dirty="0">
                <a:ea typeface="ＭＳ Ｐゴシック" pitchFamily="34" charset="-128"/>
              </a:rPr>
              <a:t>E.g., with 5 disks, parity block for </a:t>
            </a:r>
            <a:r>
              <a:rPr lang="en-US" i="1" dirty="0">
                <a:ea typeface="ＭＳ Ｐゴシック" pitchFamily="34" charset="-128"/>
              </a:rPr>
              <a:t>n</a:t>
            </a:r>
            <a:r>
              <a:rPr lang="en-US" dirty="0">
                <a:ea typeface="ＭＳ Ｐゴシック" pitchFamily="34" charset="-128"/>
              </a:rPr>
              <a:t>th set of blocks is stored on disk (</a:t>
            </a:r>
            <a:r>
              <a:rPr lang="en-US" i="1" dirty="0">
                <a:ea typeface="ＭＳ Ｐゴシック" pitchFamily="34" charset="-128"/>
              </a:rPr>
              <a:t>n mod</a:t>
            </a:r>
            <a:r>
              <a:rPr lang="en-US" dirty="0">
                <a:ea typeface="ＭＳ Ｐゴシック" pitchFamily="34" charset="-128"/>
              </a:rPr>
              <a:t> 5) + 1, with the data blocks stored on the other 4 disks. Higher I/O rates than Level 4.  </a:t>
            </a:r>
          </a:p>
          <a:p>
            <a:pPr lvl="2"/>
            <a:r>
              <a:rPr lang="en-US" dirty="0">
                <a:ea typeface="ＭＳ Ｐゴシック" pitchFamily="34" charset="-128"/>
              </a:rPr>
              <a:t>Block writes occur in parallel if the blocks and their parity blocks are on different disks.</a:t>
            </a:r>
          </a:p>
          <a:p>
            <a:pPr lvl="1"/>
            <a:r>
              <a:rPr lang="en-US" dirty="0">
                <a:ea typeface="ＭＳ Ｐゴシック" pitchFamily="34" charset="-128"/>
              </a:rPr>
              <a:t>Subsumes Level 4: provides same benefits, but avoids bottleneck of parity disk.</a:t>
            </a:r>
            <a:endParaRPr lang="en-US" b="1" dirty="0">
              <a:solidFill>
                <a:schemeClr val="tx2"/>
              </a:solidFill>
              <a:ea typeface="ＭＳ Ｐゴシック" pitchFamily="34" charset="-128"/>
            </a:endParaRPr>
          </a:p>
          <a:p>
            <a:pPr lvl="1"/>
            <a:endParaRPr lang="en-US" dirty="0">
              <a:ea typeface="ＭＳ Ｐゴシック" pitchFamily="34" charset="-128"/>
            </a:endParaRPr>
          </a:p>
        </p:txBody>
      </p:sp>
      <p:pic>
        <p:nvPicPr>
          <p:cNvPr id="68612" name="Picture 5"/>
          <p:cNvPicPr>
            <a:picLocks noChangeAspect="1" noChangeArrowheads="1"/>
          </p:cNvPicPr>
          <p:nvPr/>
        </p:nvPicPr>
        <p:blipFill>
          <a:blip r:embed="rId3"/>
          <a:srcRect l="29118" t="70372" r="29886" b="15053"/>
          <a:stretch>
            <a:fillRect/>
          </a:stretch>
        </p:blipFill>
        <p:spPr bwMode="auto">
          <a:xfrm>
            <a:off x="2315368" y="5486400"/>
            <a:ext cx="4513263" cy="1203325"/>
          </a:xfrm>
          <a:prstGeom prst="rect">
            <a:avLst/>
          </a:prstGeom>
          <a:noFill/>
          <a:ln w="38100" cmpd="dbl">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a:defRPr/>
            </a:pPr>
            <a:r>
              <a:rPr lang="en-US">
                <a:ea typeface="+mj-ea"/>
              </a:rPr>
              <a:t>RAID Levels (Cont.)</a:t>
            </a:r>
          </a:p>
        </p:txBody>
      </p:sp>
      <p:sp>
        <p:nvSpPr>
          <p:cNvPr id="70659" name="Rectangle 3"/>
          <p:cNvSpPr>
            <a:spLocks noGrp="1" noChangeArrowheads="1"/>
          </p:cNvSpPr>
          <p:nvPr>
            <p:ph type="body" idx="1"/>
          </p:nvPr>
        </p:nvSpPr>
        <p:spPr/>
        <p:txBody>
          <a:bodyPr>
            <a:normAutofit/>
          </a:bodyPr>
          <a:lstStyle/>
          <a:p>
            <a:r>
              <a:rPr lang="en-US" b="1" dirty="0">
                <a:solidFill>
                  <a:srgbClr val="000099"/>
                </a:solidFill>
              </a:rPr>
              <a:t>RAID Level 6</a:t>
            </a:r>
            <a:r>
              <a:rPr lang="en-US" dirty="0">
                <a:solidFill>
                  <a:srgbClr val="000099"/>
                </a:solidFill>
              </a:rPr>
              <a:t>:</a:t>
            </a:r>
            <a:r>
              <a:rPr lang="en-US" dirty="0">
                <a:solidFill>
                  <a:schemeClr val="tx2"/>
                </a:solidFill>
              </a:rPr>
              <a:t> </a:t>
            </a:r>
            <a:r>
              <a:rPr lang="en-US" dirty="0">
                <a:solidFill>
                  <a:srgbClr val="000099"/>
                </a:solidFill>
              </a:rPr>
              <a:t>P+Q Redundancy</a:t>
            </a:r>
            <a:r>
              <a:rPr lang="en-US" dirty="0"/>
              <a:t> scheme; similar to Level 5, but stores extra redundant information to guard against multiple disk failures. </a:t>
            </a:r>
          </a:p>
          <a:p>
            <a:pPr lvl="1"/>
            <a:r>
              <a:rPr lang="en-US" dirty="0">
                <a:ea typeface="ＭＳ Ｐゴシック" pitchFamily="34" charset="-128"/>
              </a:rPr>
              <a:t> Better reliability than Level 5 at a higher cost; not used as widely. </a:t>
            </a:r>
            <a:endParaRPr lang="en-US" b="1" dirty="0">
              <a:ea typeface="ＭＳ Ｐゴシック" pitchFamily="34" charset="-128"/>
            </a:endParaRPr>
          </a:p>
          <a:p>
            <a:endParaRPr lang="en-US" dirty="0"/>
          </a:p>
        </p:txBody>
      </p:sp>
      <p:pic>
        <p:nvPicPr>
          <p:cNvPr id="70660" name="Picture 4"/>
          <p:cNvPicPr>
            <a:picLocks noChangeAspect="1" noChangeArrowheads="1"/>
          </p:cNvPicPr>
          <p:nvPr/>
        </p:nvPicPr>
        <p:blipFill>
          <a:blip r:embed="rId3"/>
          <a:srcRect l="29118" t="85042" r="29886" b="1277"/>
          <a:stretch>
            <a:fillRect/>
          </a:stretch>
        </p:blipFill>
        <p:spPr bwMode="auto">
          <a:xfrm>
            <a:off x="1955800" y="4826000"/>
            <a:ext cx="4921250" cy="1231900"/>
          </a:xfrm>
          <a:prstGeom prst="rect">
            <a:avLst/>
          </a:prstGeom>
          <a:noFill/>
          <a:ln w="38100" cmpd="dbl">
            <a:noFill/>
            <a:miter lim="800000"/>
            <a:headEnd/>
            <a:tailEnd/>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RAID Levels in a Single Slide</a:t>
            </a:r>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2"/>
          <a:srcRect/>
          <a:stretch>
            <a:fillRect/>
          </a:stretch>
        </p:blipFill>
        <p:spPr bwMode="auto">
          <a:xfrm>
            <a:off x="3048000" y="1066800"/>
            <a:ext cx="3327400" cy="5638800"/>
          </a:xfrm>
          <a:prstGeom prst="rect">
            <a:avLst/>
          </a:prstGeom>
          <a:noFill/>
          <a:ln w="9525">
            <a:noFill/>
            <a:miter lim="800000"/>
            <a:headEnd/>
            <a:tailEnd/>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p:cNvSpPr>
            <a:spLocks noGrp="1" noChangeArrowheads="1"/>
          </p:cNvSpPr>
          <p:nvPr>
            <p:ph type="title"/>
          </p:nvPr>
        </p:nvSpPr>
        <p:spPr/>
        <p:txBody>
          <a:bodyPr/>
          <a:lstStyle/>
          <a:p>
            <a:pPr>
              <a:defRPr/>
            </a:pPr>
            <a:r>
              <a:rPr lang="en-US">
                <a:ea typeface="+mj-ea"/>
              </a:rPr>
              <a:t>Choice of RAID Level</a:t>
            </a:r>
          </a:p>
        </p:txBody>
      </p:sp>
      <p:sp>
        <p:nvSpPr>
          <p:cNvPr id="72707" name="Rectangle 1027"/>
          <p:cNvSpPr>
            <a:spLocks noGrp="1" noChangeArrowheads="1"/>
          </p:cNvSpPr>
          <p:nvPr>
            <p:ph type="body" idx="1"/>
          </p:nvPr>
        </p:nvSpPr>
        <p:spPr>
          <a:xfrm>
            <a:off x="814388" y="1114425"/>
            <a:ext cx="7239000" cy="4876800"/>
          </a:xfrm>
        </p:spPr>
        <p:txBody>
          <a:bodyPr>
            <a:normAutofit fontScale="70000" lnSpcReduction="20000"/>
          </a:bodyPr>
          <a:lstStyle/>
          <a:p>
            <a:pPr>
              <a:lnSpc>
                <a:spcPct val="90000"/>
              </a:lnSpc>
            </a:pPr>
            <a:r>
              <a:rPr lang="en-US"/>
              <a:t>Factors in choosing RAID level</a:t>
            </a:r>
          </a:p>
          <a:p>
            <a:pPr lvl="1">
              <a:lnSpc>
                <a:spcPct val="90000"/>
              </a:lnSpc>
            </a:pPr>
            <a:r>
              <a:rPr lang="en-US">
                <a:solidFill>
                  <a:srgbClr val="000099"/>
                </a:solidFill>
                <a:ea typeface="ＭＳ Ｐゴシック" pitchFamily="34" charset="-128"/>
              </a:rPr>
              <a:t>Monetary cost</a:t>
            </a:r>
          </a:p>
          <a:p>
            <a:pPr lvl="1">
              <a:lnSpc>
                <a:spcPct val="90000"/>
              </a:lnSpc>
            </a:pPr>
            <a:r>
              <a:rPr lang="en-US">
                <a:solidFill>
                  <a:srgbClr val="000099"/>
                </a:solidFill>
                <a:ea typeface="ＭＳ Ｐゴシック" pitchFamily="34" charset="-128"/>
              </a:rPr>
              <a:t>Performance</a:t>
            </a:r>
            <a:r>
              <a:rPr lang="en-US">
                <a:ea typeface="ＭＳ Ｐゴシック" pitchFamily="34" charset="-128"/>
              </a:rPr>
              <a:t>: Number of I/O operations per second, and bandwidth during normal operation</a:t>
            </a:r>
          </a:p>
          <a:p>
            <a:pPr lvl="1">
              <a:lnSpc>
                <a:spcPct val="90000"/>
              </a:lnSpc>
            </a:pPr>
            <a:r>
              <a:rPr lang="en-US">
                <a:solidFill>
                  <a:srgbClr val="000099"/>
                </a:solidFill>
                <a:ea typeface="ＭＳ Ｐゴシック" pitchFamily="34" charset="-128"/>
              </a:rPr>
              <a:t>Performance during failure</a:t>
            </a:r>
          </a:p>
          <a:p>
            <a:pPr lvl="1">
              <a:lnSpc>
                <a:spcPct val="90000"/>
              </a:lnSpc>
            </a:pPr>
            <a:r>
              <a:rPr lang="en-US">
                <a:solidFill>
                  <a:srgbClr val="000099"/>
                </a:solidFill>
                <a:ea typeface="ＭＳ Ｐゴシック" pitchFamily="34" charset="-128"/>
              </a:rPr>
              <a:t>Performance during rebuild</a:t>
            </a:r>
            <a:r>
              <a:rPr lang="en-US">
                <a:ea typeface="ＭＳ Ｐゴシック" pitchFamily="34" charset="-128"/>
              </a:rPr>
              <a:t> of failed disk</a:t>
            </a:r>
          </a:p>
          <a:p>
            <a:pPr lvl="2">
              <a:lnSpc>
                <a:spcPct val="90000"/>
              </a:lnSpc>
            </a:pPr>
            <a:r>
              <a:rPr lang="en-US">
                <a:ea typeface="ＭＳ Ｐゴシック" pitchFamily="34" charset="-128"/>
              </a:rPr>
              <a:t>Including time taken to rebuild failed disk</a:t>
            </a:r>
          </a:p>
          <a:p>
            <a:pPr>
              <a:lnSpc>
                <a:spcPct val="90000"/>
              </a:lnSpc>
            </a:pPr>
            <a:r>
              <a:rPr lang="en-US"/>
              <a:t>RAID 0 is used only when data safety is not important </a:t>
            </a:r>
          </a:p>
          <a:p>
            <a:pPr lvl="1">
              <a:lnSpc>
                <a:spcPct val="90000"/>
              </a:lnSpc>
            </a:pPr>
            <a:r>
              <a:rPr lang="en-US">
                <a:ea typeface="ＭＳ Ｐゴシック" pitchFamily="34" charset="-128"/>
              </a:rPr>
              <a:t>E.g. data can be recovered quickly from other sources</a:t>
            </a:r>
          </a:p>
          <a:p>
            <a:pPr>
              <a:lnSpc>
                <a:spcPct val="90000"/>
              </a:lnSpc>
            </a:pPr>
            <a:r>
              <a:rPr lang="en-US"/>
              <a:t>Level 2 and 4 never used since they are subsumed by 3 and 5</a:t>
            </a:r>
          </a:p>
          <a:p>
            <a:pPr>
              <a:lnSpc>
                <a:spcPct val="90000"/>
              </a:lnSpc>
            </a:pPr>
            <a:r>
              <a:rPr lang="en-US"/>
              <a:t>Level 3 is not used anymore since bit-striping forces single block reads to access all disks, wasting disk arm movement, which block striping (level 5) avoids</a:t>
            </a:r>
          </a:p>
          <a:p>
            <a:pPr>
              <a:lnSpc>
                <a:spcPct val="90000"/>
              </a:lnSpc>
            </a:pPr>
            <a:r>
              <a:rPr lang="en-US"/>
              <a:t>Level 6 is rarely used since levels 1 and 5 offer adequate safety for most applications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defRPr/>
            </a:pPr>
            <a:r>
              <a:rPr lang="en-US">
                <a:ea typeface="+mj-ea"/>
              </a:rPr>
              <a:t>Choice of RAID Level (Cont.)</a:t>
            </a:r>
          </a:p>
        </p:txBody>
      </p:sp>
      <p:sp>
        <p:nvSpPr>
          <p:cNvPr id="74755" name="Rectangle 3"/>
          <p:cNvSpPr>
            <a:spLocks noGrp="1" noChangeArrowheads="1"/>
          </p:cNvSpPr>
          <p:nvPr>
            <p:ph type="body" idx="1"/>
          </p:nvPr>
        </p:nvSpPr>
        <p:spPr>
          <a:xfrm>
            <a:off x="914400" y="1122363"/>
            <a:ext cx="7559675" cy="5129212"/>
          </a:xfrm>
        </p:spPr>
        <p:txBody>
          <a:bodyPr>
            <a:normAutofit fontScale="70000" lnSpcReduction="20000"/>
          </a:bodyPr>
          <a:lstStyle/>
          <a:p>
            <a:r>
              <a:rPr lang="en-US"/>
              <a:t>Level 1 provides much better write performance than level 5</a:t>
            </a:r>
          </a:p>
          <a:p>
            <a:pPr lvl="1"/>
            <a:r>
              <a:rPr lang="en-US">
                <a:ea typeface="ＭＳ Ｐゴシック" pitchFamily="34" charset="-128"/>
              </a:rPr>
              <a:t>Level 5 requires at least 2 block reads and 2 block writes to write a single block, whereas Level 1 only requires 2 block writes</a:t>
            </a:r>
          </a:p>
          <a:p>
            <a:pPr lvl="1"/>
            <a:r>
              <a:rPr lang="en-US">
                <a:ea typeface="ＭＳ Ｐゴシック" pitchFamily="34" charset="-128"/>
              </a:rPr>
              <a:t>Level 1 preferred for high update environments such as log disks</a:t>
            </a:r>
          </a:p>
          <a:p>
            <a:r>
              <a:rPr lang="en-US"/>
              <a:t>Level 1 had higher storage cost than level 5</a:t>
            </a:r>
          </a:p>
          <a:p>
            <a:pPr lvl="1"/>
            <a:r>
              <a:rPr lang="en-US">
                <a:ea typeface="ＭＳ Ｐゴシック" pitchFamily="34" charset="-128"/>
              </a:rPr>
              <a:t>disk drive capacities increasing rapidly (50%/year) whereas disk access times have decreased much less (x 3 in 10 years)</a:t>
            </a:r>
          </a:p>
          <a:p>
            <a:pPr lvl="1"/>
            <a:r>
              <a:rPr lang="en-US">
                <a:ea typeface="ＭＳ Ｐゴシック" pitchFamily="34" charset="-128"/>
              </a:rPr>
              <a:t>I/O requirements have increased greatly, e.g. for Web servers</a:t>
            </a:r>
          </a:p>
          <a:p>
            <a:pPr lvl="1"/>
            <a:r>
              <a:rPr lang="en-US">
                <a:ea typeface="ＭＳ Ｐゴシック" pitchFamily="34" charset="-128"/>
              </a:rPr>
              <a:t>When enough disks have been bought to satisfy required rate of I/O, they often have spare storage capacity</a:t>
            </a:r>
          </a:p>
          <a:p>
            <a:pPr lvl="2"/>
            <a:r>
              <a:rPr lang="en-US">
                <a:ea typeface="ＭＳ Ｐゴシック" pitchFamily="34" charset="-128"/>
              </a:rPr>
              <a:t> so there is often no extra monetary cost for Level 1!</a:t>
            </a:r>
          </a:p>
          <a:p>
            <a:r>
              <a:rPr lang="en-US"/>
              <a:t>Level 5 is preferred for applications with low update rate,</a:t>
            </a:r>
            <a:br>
              <a:rPr lang="en-US"/>
            </a:br>
            <a:r>
              <a:rPr lang="en-US"/>
              <a:t>and large amounts of data</a:t>
            </a:r>
          </a:p>
          <a:p>
            <a:r>
              <a:rPr lang="en-US"/>
              <a:t> Level 1 is preferred for all other applications</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noAutofit/>
          </a:bodyPr>
          <a:lstStyle/>
          <a:p>
            <a:pPr>
              <a:defRPr/>
            </a:pPr>
            <a:r>
              <a:rPr lang="en-US" dirty="0">
                <a:ea typeface="+mj-ea"/>
              </a:rPr>
              <a:t>Software RAID and Hardware RAID</a:t>
            </a:r>
          </a:p>
        </p:txBody>
      </p:sp>
      <p:sp>
        <p:nvSpPr>
          <p:cNvPr id="76803" name="Rectangle 3"/>
          <p:cNvSpPr>
            <a:spLocks noGrp="1" noChangeArrowheads="1"/>
          </p:cNvSpPr>
          <p:nvPr>
            <p:ph type="body" idx="1"/>
          </p:nvPr>
        </p:nvSpPr>
        <p:spPr>
          <a:xfrm>
            <a:off x="976313" y="1250950"/>
            <a:ext cx="7399337" cy="4919663"/>
          </a:xfrm>
        </p:spPr>
        <p:txBody>
          <a:bodyPr>
            <a:normAutofit fontScale="77500" lnSpcReduction="20000"/>
          </a:bodyPr>
          <a:lstStyle/>
          <a:p>
            <a:r>
              <a:rPr lang="en-US" b="1" dirty="0">
                <a:solidFill>
                  <a:srgbClr val="000099"/>
                </a:solidFill>
              </a:rPr>
              <a:t>Software RAID</a:t>
            </a:r>
            <a:r>
              <a:rPr lang="en-US" dirty="0"/>
              <a:t>:  RAID implementations done entirely in software, with no special hardware support</a:t>
            </a:r>
          </a:p>
          <a:p>
            <a:r>
              <a:rPr lang="en-US" b="1" dirty="0">
                <a:solidFill>
                  <a:srgbClr val="000099"/>
                </a:solidFill>
              </a:rPr>
              <a:t>Hardware RAID</a:t>
            </a:r>
            <a:r>
              <a:rPr lang="en-US" dirty="0"/>
              <a:t>:  RAID implementations with special hardware</a:t>
            </a:r>
          </a:p>
          <a:p>
            <a:pPr lvl="1"/>
            <a:r>
              <a:rPr lang="en-US" dirty="0">
                <a:ea typeface="ＭＳ Ｐゴシック" pitchFamily="34" charset="-128"/>
              </a:rPr>
              <a:t>Use non-volatile RAM to record writes that are being executed</a:t>
            </a:r>
          </a:p>
          <a:p>
            <a:pPr lvl="1"/>
            <a:r>
              <a:rPr lang="en-US" dirty="0">
                <a:ea typeface="ＭＳ Ｐゴシック" pitchFamily="34" charset="-128"/>
              </a:rPr>
              <a:t>Beware:  power failure during write can result in corrupted disk</a:t>
            </a:r>
          </a:p>
          <a:p>
            <a:pPr lvl="2"/>
            <a:r>
              <a:rPr lang="en-US" dirty="0">
                <a:ea typeface="ＭＳ Ｐゴシック" pitchFamily="34" charset="-128"/>
              </a:rPr>
              <a:t>E.g. failure after writing one block but before writing the second in a mirrored system</a:t>
            </a:r>
          </a:p>
          <a:p>
            <a:pPr lvl="2"/>
            <a:r>
              <a:rPr lang="en-US" dirty="0">
                <a:ea typeface="ＭＳ Ｐゴシック" pitchFamily="34" charset="-128"/>
              </a:rPr>
              <a:t>Such corrupted data must be detected when power is restored</a:t>
            </a:r>
          </a:p>
          <a:p>
            <a:pPr lvl="3"/>
            <a:r>
              <a:rPr lang="en-US" dirty="0">
                <a:ea typeface="ＭＳ Ｐゴシック" pitchFamily="34" charset="-128"/>
              </a:rPr>
              <a:t>Recovery from corruption is similar to recovery from failed disk</a:t>
            </a:r>
          </a:p>
          <a:p>
            <a:pPr lvl="3"/>
            <a:r>
              <a:rPr lang="en-US" dirty="0">
                <a:ea typeface="ＭＳ Ｐゴシック" pitchFamily="34" charset="-128"/>
              </a:rPr>
              <a:t>NV-RAM helps to efficiently detected potentially corrupted blocks</a:t>
            </a:r>
          </a:p>
          <a:p>
            <a:pPr lvl="4"/>
            <a:r>
              <a:rPr lang="en-US" dirty="0">
                <a:ea typeface="ＭＳ Ｐゴシック" pitchFamily="34" charset="-128"/>
              </a:rPr>
              <a:t>Otherwise all blocks of disk must be read and compared with mirror/parity block</a:t>
            </a:r>
          </a:p>
          <a:p>
            <a:pPr lvl="3"/>
            <a:endParaRPr lang="en-US" dirty="0">
              <a:ea typeface="ＭＳ Ｐゴシック" pitchFamily="34" charset="-128"/>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p:cNvSpPr>
            <a:spLocks noGrp="1" noChangeArrowheads="1"/>
          </p:cNvSpPr>
          <p:nvPr>
            <p:ph type="title"/>
          </p:nvPr>
        </p:nvSpPr>
        <p:spPr/>
        <p:txBody>
          <a:bodyPr/>
          <a:lstStyle/>
          <a:p>
            <a:pPr>
              <a:defRPr/>
            </a:pPr>
            <a:r>
              <a:rPr lang="en-US">
                <a:ea typeface="+mj-ea"/>
              </a:rPr>
              <a:t>Hardware Issues (Cont.)</a:t>
            </a:r>
          </a:p>
        </p:txBody>
      </p:sp>
      <p:sp>
        <p:nvSpPr>
          <p:cNvPr id="78851" name="Rectangle 1027"/>
          <p:cNvSpPr>
            <a:spLocks noGrp="1" noChangeArrowheads="1"/>
          </p:cNvSpPr>
          <p:nvPr>
            <p:ph type="body" idx="1"/>
          </p:nvPr>
        </p:nvSpPr>
        <p:spPr>
          <a:xfrm>
            <a:off x="506412" y="1463675"/>
            <a:ext cx="8131175" cy="4860925"/>
          </a:xfrm>
        </p:spPr>
        <p:txBody>
          <a:bodyPr>
            <a:normAutofit fontScale="62500" lnSpcReduction="20000"/>
          </a:bodyPr>
          <a:lstStyle/>
          <a:p>
            <a:r>
              <a:rPr lang="en-US" b="1" dirty="0">
                <a:solidFill>
                  <a:srgbClr val="000099"/>
                </a:solidFill>
              </a:rPr>
              <a:t>Latent failures</a:t>
            </a:r>
            <a:r>
              <a:rPr lang="en-US" dirty="0">
                <a:solidFill>
                  <a:srgbClr val="000099"/>
                </a:solidFill>
              </a:rPr>
              <a:t>: </a:t>
            </a:r>
            <a:r>
              <a:rPr lang="en-US" dirty="0"/>
              <a:t>data successfully written earlier gets damaged</a:t>
            </a:r>
          </a:p>
          <a:p>
            <a:pPr lvl="1"/>
            <a:r>
              <a:rPr lang="en-US" dirty="0">
                <a:ea typeface="ＭＳ Ｐゴシック" pitchFamily="34" charset="-128"/>
              </a:rPr>
              <a:t>can result in data loss even if only one disk fails</a:t>
            </a:r>
          </a:p>
          <a:p>
            <a:r>
              <a:rPr lang="en-US" b="1" dirty="0">
                <a:solidFill>
                  <a:srgbClr val="000099"/>
                </a:solidFill>
              </a:rPr>
              <a:t>Data scrubbing: </a:t>
            </a:r>
          </a:p>
          <a:p>
            <a:pPr lvl="1"/>
            <a:r>
              <a:rPr lang="en-US" dirty="0">
                <a:ea typeface="ＭＳ Ｐゴシック" pitchFamily="34" charset="-128"/>
              </a:rPr>
              <a:t>continually scan for latent failures, and recover from copy/parity</a:t>
            </a:r>
          </a:p>
          <a:p>
            <a:r>
              <a:rPr lang="en-US" b="1" dirty="0">
                <a:solidFill>
                  <a:srgbClr val="000099"/>
                </a:solidFill>
              </a:rPr>
              <a:t>Hot swapping</a:t>
            </a:r>
            <a:r>
              <a:rPr lang="en-US" dirty="0"/>
              <a:t>: replacement of disk while system is running, without power down</a:t>
            </a:r>
          </a:p>
          <a:p>
            <a:pPr lvl="1"/>
            <a:r>
              <a:rPr lang="en-US" dirty="0">
                <a:ea typeface="ＭＳ Ｐゴシック" pitchFamily="34" charset="-128"/>
              </a:rPr>
              <a:t>Supported by some hardware RAID systems, </a:t>
            </a:r>
          </a:p>
          <a:p>
            <a:pPr lvl="1"/>
            <a:r>
              <a:rPr lang="en-US" dirty="0">
                <a:ea typeface="ＭＳ Ｐゴシック" pitchFamily="34" charset="-128"/>
              </a:rPr>
              <a:t>reduces time to recovery, and improves availability greatly</a:t>
            </a:r>
          </a:p>
          <a:p>
            <a:r>
              <a:rPr lang="en-US" dirty="0"/>
              <a:t>Many systems maintain </a:t>
            </a:r>
            <a:r>
              <a:rPr lang="en-US" dirty="0">
                <a:solidFill>
                  <a:srgbClr val="000099"/>
                </a:solidFill>
              </a:rPr>
              <a:t>spare disks</a:t>
            </a:r>
            <a:r>
              <a:rPr lang="en-US" dirty="0"/>
              <a:t> which are kept online, and used as replacements for failed disks immediately on detection of failure</a:t>
            </a:r>
          </a:p>
          <a:p>
            <a:pPr lvl="1"/>
            <a:r>
              <a:rPr lang="en-US" dirty="0">
                <a:ea typeface="ＭＳ Ｐゴシック" pitchFamily="34" charset="-128"/>
              </a:rPr>
              <a:t>Reduces time to recovery greatly</a:t>
            </a:r>
          </a:p>
          <a:p>
            <a:r>
              <a:rPr lang="en-US" dirty="0"/>
              <a:t>Many hardware RAID systems ensure that a single point of failure will not stop the functioning of the system by using </a:t>
            </a:r>
          </a:p>
          <a:p>
            <a:pPr lvl="1"/>
            <a:r>
              <a:rPr lang="en-US" dirty="0">
                <a:ea typeface="ＭＳ Ｐゴシック" pitchFamily="34" charset="-128"/>
              </a:rPr>
              <a:t>Redundant power supplies with battery backup</a:t>
            </a:r>
          </a:p>
          <a:p>
            <a:pPr lvl="1"/>
            <a:r>
              <a:rPr lang="en-US" dirty="0">
                <a:ea typeface="ＭＳ Ｐゴシック" pitchFamily="34" charset="-128"/>
              </a:rPr>
              <a:t>Multiple controllers and multiple interconnections to guard against controller/interconnection failures</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defRPr/>
            </a:pPr>
            <a:r>
              <a:rPr lang="en-US">
                <a:ea typeface="+mj-ea"/>
              </a:rPr>
              <a:t>Optical Disks</a:t>
            </a:r>
          </a:p>
        </p:txBody>
      </p:sp>
      <p:sp>
        <p:nvSpPr>
          <p:cNvPr id="80899" name="Rectangle 3"/>
          <p:cNvSpPr>
            <a:spLocks noGrp="1" noChangeArrowheads="1"/>
          </p:cNvSpPr>
          <p:nvPr>
            <p:ph type="body" idx="1"/>
          </p:nvPr>
        </p:nvSpPr>
        <p:spPr>
          <a:xfrm>
            <a:off x="728663" y="1128713"/>
            <a:ext cx="8043862" cy="5375275"/>
          </a:xfrm>
        </p:spPr>
        <p:txBody>
          <a:bodyPr>
            <a:normAutofit fontScale="77500" lnSpcReduction="20000"/>
          </a:bodyPr>
          <a:lstStyle/>
          <a:p>
            <a:pPr>
              <a:lnSpc>
                <a:spcPct val="90000"/>
              </a:lnSpc>
            </a:pPr>
            <a:r>
              <a:rPr lang="en-US"/>
              <a:t>Compact disk-read only memory (CD-ROM)</a:t>
            </a:r>
          </a:p>
          <a:p>
            <a:pPr lvl="1">
              <a:lnSpc>
                <a:spcPct val="90000"/>
              </a:lnSpc>
            </a:pPr>
            <a:r>
              <a:rPr lang="en-US">
                <a:ea typeface="ＭＳ Ｐゴシック" pitchFamily="34" charset="-128"/>
              </a:rPr>
              <a:t>Removable disks, 640 MB per disk </a:t>
            </a:r>
          </a:p>
          <a:p>
            <a:pPr lvl="1">
              <a:lnSpc>
                <a:spcPct val="90000"/>
              </a:lnSpc>
            </a:pPr>
            <a:r>
              <a:rPr lang="en-US">
                <a:ea typeface="ＭＳ Ｐゴシック" pitchFamily="34" charset="-128"/>
              </a:rPr>
              <a:t>Seek time about 100 msec (optical read head is heavier and slower)</a:t>
            </a:r>
          </a:p>
          <a:p>
            <a:pPr lvl="1">
              <a:lnSpc>
                <a:spcPct val="90000"/>
              </a:lnSpc>
            </a:pPr>
            <a:r>
              <a:rPr lang="en-US">
                <a:ea typeface="ＭＳ Ｐゴシック" pitchFamily="34" charset="-128"/>
              </a:rPr>
              <a:t>Higher latency (3000 RPM) and lower data-transfer rates (3-6 MB/s) compared to magnetic disks</a:t>
            </a:r>
          </a:p>
          <a:p>
            <a:pPr>
              <a:lnSpc>
                <a:spcPct val="90000"/>
              </a:lnSpc>
            </a:pPr>
            <a:r>
              <a:rPr lang="en-US"/>
              <a:t>Digital Video Disk (DVD) </a:t>
            </a:r>
          </a:p>
          <a:p>
            <a:pPr lvl="1">
              <a:lnSpc>
                <a:spcPct val="90000"/>
              </a:lnSpc>
            </a:pPr>
            <a:r>
              <a:rPr lang="en-US">
                <a:ea typeface="ＭＳ Ｐゴシック" pitchFamily="34" charset="-128"/>
              </a:rPr>
              <a:t>DVD-5  holds 4.7 GB , and DVD-9 holds 8.5 GB </a:t>
            </a:r>
          </a:p>
          <a:p>
            <a:pPr lvl="1">
              <a:lnSpc>
                <a:spcPct val="90000"/>
              </a:lnSpc>
            </a:pPr>
            <a:r>
              <a:rPr lang="en-US">
                <a:ea typeface="ＭＳ Ｐゴシック" pitchFamily="34" charset="-128"/>
              </a:rPr>
              <a:t>DVD-10 and DVD-18 are double sided formats with capacities of 9.4 GB and 17 GB</a:t>
            </a:r>
          </a:p>
          <a:p>
            <a:pPr lvl="1">
              <a:lnSpc>
                <a:spcPct val="90000"/>
              </a:lnSpc>
            </a:pPr>
            <a:r>
              <a:rPr lang="en-US">
                <a:ea typeface="ＭＳ Ｐゴシック" pitchFamily="34" charset="-128"/>
              </a:rPr>
              <a:t>Blu-ray DVD: 27 GB (54 GB for double sided disk)</a:t>
            </a:r>
          </a:p>
          <a:p>
            <a:pPr lvl="1">
              <a:lnSpc>
                <a:spcPct val="90000"/>
              </a:lnSpc>
            </a:pPr>
            <a:r>
              <a:rPr lang="en-US">
                <a:ea typeface="ＭＳ Ｐゴシック" pitchFamily="34" charset="-128"/>
              </a:rPr>
              <a:t>Slow seek time, for same reasons as CD-ROM </a:t>
            </a:r>
          </a:p>
          <a:p>
            <a:pPr>
              <a:lnSpc>
                <a:spcPct val="90000"/>
              </a:lnSpc>
            </a:pPr>
            <a:r>
              <a:rPr lang="en-US"/>
              <a:t>Record once versions (CD-R and DVD-R) are popular</a:t>
            </a:r>
          </a:p>
          <a:p>
            <a:pPr lvl="1">
              <a:lnSpc>
                <a:spcPct val="90000"/>
              </a:lnSpc>
            </a:pPr>
            <a:r>
              <a:rPr lang="en-US">
                <a:ea typeface="ＭＳ Ｐゴシック" pitchFamily="34" charset="-128"/>
              </a:rPr>
              <a:t>data can only be written once, and cannot be erased.</a:t>
            </a:r>
          </a:p>
          <a:p>
            <a:pPr lvl="1">
              <a:lnSpc>
                <a:spcPct val="90000"/>
              </a:lnSpc>
            </a:pPr>
            <a:r>
              <a:rPr lang="en-US">
                <a:ea typeface="ＭＳ Ｐゴシック" pitchFamily="34" charset="-128"/>
              </a:rPr>
              <a:t>high capacity and long lifetime; used for archival storage </a:t>
            </a:r>
          </a:p>
          <a:p>
            <a:pPr lvl="1">
              <a:lnSpc>
                <a:spcPct val="90000"/>
              </a:lnSpc>
            </a:pPr>
            <a:r>
              <a:rPr lang="en-US">
                <a:ea typeface="ＭＳ Ｐゴシック" pitchFamily="34" charset="-128"/>
              </a:rPr>
              <a:t>Multi-write versions (CD-RW, DVD-RW, DVD+RW and DVD-RAM) also available</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1026"/>
          <p:cNvSpPr>
            <a:spLocks noGrp="1" noChangeArrowheads="1"/>
          </p:cNvSpPr>
          <p:nvPr>
            <p:ph type="title"/>
          </p:nvPr>
        </p:nvSpPr>
        <p:spPr/>
        <p:txBody>
          <a:bodyPr/>
          <a:lstStyle/>
          <a:p>
            <a:pPr>
              <a:defRPr/>
            </a:pPr>
            <a:r>
              <a:rPr lang="en-US">
                <a:ea typeface="+mj-ea"/>
              </a:rPr>
              <a:t>Magnetic Tapes</a:t>
            </a:r>
          </a:p>
        </p:txBody>
      </p:sp>
      <p:sp>
        <p:nvSpPr>
          <p:cNvPr id="82947" name="Rectangle 1027"/>
          <p:cNvSpPr>
            <a:spLocks noGrp="1" noChangeArrowheads="1"/>
          </p:cNvSpPr>
          <p:nvPr>
            <p:ph type="body" idx="1"/>
          </p:nvPr>
        </p:nvSpPr>
        <p:spPr>
          <a:xfrm>
            <a:off x="885825" y="1136650"/>
            <a:ext cx="7558088" cy="4830763"/>
          </a:xfrm>
        </p:spPr>
        <p:txBody>
          <a:bodyPr>
            <a:normAutofit fontScale="70000" lnSpcReduction="20000"/>
          </a:bodyPr>
          <a:lstStyle/>
          <a:p>
            <a:r>
              <a:rPr lang="en-US"/>
              <a:t>Hold large volumes of data and provide high transfer rates</a:t>
            </a:r>
          </a:p>
          <a:p>
            <a:pPr lvl="1"/>
            <a:r>
              <a:rPr lang="en-US">
                <a:ea typeface="ＭＳ Ｐゴシック" pitchFamily="34" charset="-128"/>
              </a:rPr>
              <a:t>Few GB for DAT (Digital Audio Tape) format, 10-40 GB with DLT (Digital Linear Tape) format, 100 GB+ with Ultrium format, and 330 GB with Ampex helical scan format</a:t>
            </a:r>
          </a:p>
          <a:p>
            <a:pPr lvl="1"/>
            <a:r>
              <a:rPr lang="en-US">
                <a:ea typeface="ＭＳ Ｐゴシック" pitchFamily="34" charset="-128"/>
              </a:rPr>
              <a:t>Transfer rates from few to 10s of MB/s</a:t>
            </a:r>
          </a:p>
          <a:p>
            <a:r>
              <a:rPr lang="en-US"/>
              <a:t>Tapes are cheap, but cost of drives is very high</a:t>
            </a:r>
          </a:p>
          <a:p>
            <a:r>
              <a:rPr lang="en-US"/>
              <a:t>Very slow access time in comparison to magnetic and optical disks</a:t>
            </a:r>
          </a:p>
          <a:p>
            <a:pPr lvl="1"/>
            <a:r>
              <a:rPr lang="en-US">
                <a:ea typeface="ＭＳ Ｐゴシック" pitchFamily="34" charset="-128"/>
              </a:rPr>
              <a:t>limited to sequential access.</a:t>
            </a:r>
          </a:p>
          <a:p>
            <a:pPr lvl="1"/>
            <a:r>
              <a:rPr lang="en-US">
                <a:ea typeface="ＭＳ Ｐゴシック" pitchFamily="34" charset="-128"/>
              </a:rPr>
              <a:t>Some formats (Accelis) provide faster seek (10s of seconds) at cost of lower capacity</a:t>
            </a:r>
          </a:p>
          <a:p>
            <a:r>
              <a:rPr lang="en-US"/>
              <a:t>Used mainly for backup, for storage of infrequently used information, and as an off-line medium for transferring information from one system to another.</a:t>
            </a:r>
          </a:p>
          <a:p>
            <a:r>
              <a:rPr lang="en-US"/>
              <a:t>Tape jukeboxes used for very large capacity storage</a:t>
            </a:r>
          </a:p>
          <a:p>
            <a:pPr lvl="1"/>
            <a:r>
              <a:rPr lang="en-US">
                <a:ea typeface="ＭＳ Ｐゴシック" pitchFamily="34" charset="-128"/>
              </a:rPr>
              <a:t>Multiple petabyes (10</a:t>
            </a:r>
            <a:r>
              <a:rPr lang="en-US" baseline="30000">
                <a:ea typeface="ＭＳ Ｐゴシック" pitchFamily="34" charset="-128"/>
              </a:rPr>
              <a:t>15 </a:t>
            </a:r>
            <a:r>
              <a:rPr lang="en-US">
                <a:ea typeface="ＭＳ Ｐゴシック" pitchFamily="34" charset="-128"/>
              </a:rPr>
              <a:t>bytes)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Storage Manager (Cont.)</a:t>
            </a:r>
          </a:p>
        </p:txBody>
      </p:sp>
      <p:sp>
        <p:nvSpPr>
          <p:cNvPr id="49154" name="Rectangle 3"/>
          <p:cNvSpPr>
            <a:spLocks noGrp="1" noChangeArrowheads="1"/>
          </p:cNvSpPr>
          <p:nvPr>
            <p:ph idx="1"/>
          </p:nvPr>
        </p:nvSpPr>
        <p:spPr>
          <a:xfrm>
            <a:off x="768350" y="1082239"/>
            <a:ext cx="7683192" cy="3270306"/>
          </a:xfrm>
        </p:spPr>
        <p:txBody>
          <a:bodyPr/>
          <a:lstStyle/>
          <a:p>
            <a:r>
              <a:rPr lang="en-US" altLang="en-US" sz="1700" dirty="0"/>
              <a:t>The storage manager implements several data structures as part of the physical system implementation:</a:t>
            </a:r>
          </a:p>
          <a:p>
            <a:pPr lvl="1"/>
            <a:r>
              <a:rPr lang="en-US" altLang="en-US" sz="1700" dirty="0"/>
              <a:t>Data files -- store the database itself</a:t>
            </a:r>
          </a:p>
          <a:p>
            <a:pPr lvl="1"/>
            <a:r>
              <a:rPr lang="en-US" altLang="en-US" sz="1700" dirty="0"/>
              <a:t>Data dictionary --  stores metadata about the structure of the database, in particular the schema of the database.</a:t>
            </a:r>
          </a:p>
          <a:p>
            <a:pPr lvl="1"/>
            <a:r>
              <a:rPr lang="en-US" altLang="en-US" sz="1700" dirty="0"/>
              <a:t>Indices --  can provide fast access to data items.  A database index provides pointers to those data items that hold a particular value.  </a:t>
            </a:r>
          </a:p>
          <a:p>
            <a:endParaRPr lang="en-US" altLang="en-US" sz="1700" dirty="0"/>
          </a:p>
          <a:p>
            <a:pPr lvl="1">
              <a:buFont typeface="Monotype Sorts" charset="2"/>
              <a:buNone/>
            </a:pPr>
            <a:endParaRPr lang="en-US"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4"/>
          <p:cNvSpPr>
            <a:spLocks noGrp="1" noChangeArrowheads="1"/>
          </p:cNvSpPr>
          <p:nvPr>
            <p:ph type="ctrTitle"/>
          </p:nvPr>
        </p:nvSpPr>
        <p:spPr>
          <a:noFill/>
          <a:ln/>
        </p:spPr>
        <p:txBody>
          <a:bodyPr/>
          <a:lstStyle/>
          <a:p>
            <a:r>
              <a:rPr lang="en-US">
                <a:effectLst/>
              </a:rPr>
              <a:t>File Organization, Record Organization and Storage Access</a:t>
            </a:r>
          </a:p>
        </p:txBody>
      </p:sp>
      <p:sp>
        <p:nvSpPr>
          <p:cNvPr id="172037" name="Rectangle 5"/>
          <p:cNvSpPr>
            <a:spLocks noGrp="1" noChangeArrowheads="1"/>
          </p:cNvSpPr>
          <p:nvPr>
            <p:ph type="subTitle" idx="1"/>
          </p:nvPr>
        </p:nvSpPr>
        <p:spPr/>
        <p:txBody>
          <a:bodyPr/>
          <a:lstStyle/>
          <a:p>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defRPr/>
            </a:pPr>
            <a:r>
              <a:rPr lang="en-US">
                <a:ea typeface="+mj-ea"/>
              </a:rPr>
              <a:t>File Organization</a:t>
            </a:r>
          </a:p>
        </p:txBody>
      </p:sp>
      <p:sp>
        <p:nvSpPr>
          <p:cNvPr id="93187" name="Rectangle 3"/>
          <p:cNvSpPr>
            <a:spLocks noGrp="1" noChangeArrowheads="1"/>
          </p:cNvSpPr>
          <p:nvPr>
            <p:ph type="body" idx="1"/>
          </p:nvPr>
        </p:nvSpPr>
        <p:spPr>
          <a:xfrm>
            <a:off x="914400" y="1250950"/>
            <a:ext cx="7210425" cy="4887913"/>
          </a:xfrm>
        </p:spPr>
        <p:txBody>
          <a:bodyPr>
            <a:normAutofit fontScale="92500"/>
          </a:bodyPr>
          <a:lstStyle/>
          <a:p>
            <a:r>
              <a:rPr lang="en-US"/>
              <a:t>The database is stored as a collection of </a:t>
            </a:r>
            <a:r>
              <a:rPr lang="en-US" i="1"/>
              <a:t>files</a:t>
            </a:r>
            <a:r>
              <a:rPr lang="en-US"/>
              <a:t>.  Each file is a sequence of </a:t>
            </a:r>
            <a:r>
              <a:rPr lang="en-US" i="1"/>
              <a:t>records.  </a:t>
            </a:r>
            <a:r>
              <a:rPr lang="en-US"/>
              <a:t>A record is a sequence of fields.</a:t>
            </a:r>
          </a:p>
          <a:p>
            <a:r>
              <a:rPr lang="en-US"/>
              <a:t>One approach:</a:t>
            </a:r>
          </a:p>
          <a:p>
            <a:pPr marL="465138" lvl="1" indent="-7938"/>
            <a:r>
              <a:rPr lang="en-US">
                <a:ea typeface="ＭＳ Ｐゴシック" pitchFamily="34" charset="-128"/>
              </a:rPr>
              <a:t>assume record size is fixed</a:t>
            </a:r>
          </a:p>
          <a:p>
            <a:pPr marL="465138" lvl="1" indent="-7938"/>
            <a:r>
              <a:rPr lang="en-US">
                <a:ea typeface="ＭＳ Ｐゴシック" pitchFamily="34" charset="-128"/>
              </a:rPr>
              <a:t>each file has records of one particular type only </a:t>
            </a:r>
          </a:p>
          <a:p>
            <a:pPr marL="465138" lvl="1" indent="-7938"/>
            <a:r>
              <a:rPr lang="en-US">
                <a:ea typeface="ＭＳ Ｐゴシック" pitchFamily="34" charset="-128"/>
              </a:rPr>
              <a:t>different files are used for different relations</a:t>
            </a:r>
          </a:p>
          <a:p>
            <a:pPr marL="465138" lvl="1" indent="-7938">
              <a:buFont typeface="Monotype Sorts" charset="2"/>
              <a:buNone/>
            </a:pPr>
            <a:r>
              <a:rPr lang="en-US">
                <a:ea typeface="ＭＳ Ｐゴシック" pitchFamily="34" charset="-128"/>
              </a:rPr>
              <a:t>This case is easiest to implement; will consider variable length records later.</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defRPr/>
            </a:pPr>
            <a:r>
              <a:rPr lang="en-US">
                <a:ea typeface="+mj-ea"/>
              </a:rPr>
              <a:t>Fixed-Length Records</a:t>
            </a:r>
          </a:p>
        </p:txBody>
      </p:sp>
      <p:sp>
        <p:nvSpPr>
          <p:cNvPr id="95235" name="Rectangle 3"/>
          <p:cNvSpPr>
            <a:spLocks noGrp="1" noChangeArrowheads="1"/>
          </p:cNvSpPr>
          <p:nvPr>
            <p:ph type="body" idx="1"/>
          </p:nvPr>
        </p:nvSpPr>
        <p:spPr>
          <a:xfrm>
            <a:off x="914400" y="1122363"/>
            <a:ext cx="7848600" cy="4876800"/>
          </a:xfrm>
        </p:spPr>
        <p:txBody>
          <a:bodyPr>
            <a:normAutofit fontScale="85000" lnSpcReduction="20000"/>
          </a:bodyPr>
          <a:lstStyle/>
          <a:p>
            <a:r>
              <a:rPr lang="en-US"/>
              <a:t>Simple approach:</a:t>
            </a:r>
          </a:p>
          <a:p>
            <a:pPr lvl="1"/>
            <a:r>
              <a:rPr lang="en-US">
                <a:ea typeface="ＭＳ Ｐゴシック" pitchFamily="34" charset="-128"/>
              </a:rPr>
              <a:t>Store record </a:t>
            </a:r>
            <a:r>
              <a:rPr lang="en-US" i="1">
                <a:ea typeface="ＭＳ Ｐゴシック" pitchFamily="34" charset="-128"/>
              </a:rPr>
              <a:t>i</a:t>
            </a:r>
            <a:r>
              <a:rPr lang="en-US">
                <a:ea typeface="ＭＳ Ｐゴシック" pitchFamily="34" charset="-128"/>
              </a:rPr>
              <a:t> starting from byte </a:t>
            </a:r>
            <a:r>
              <a:rPr lang="en-US" i="1">
                <a:ea typeface="ＭＳ Ｐゴシック" pitchFamily="34" charset="-128"/>
                <a:sym typeface="Greek Symbols" pitchFamily="18" charset="2"/>
              </a:rPr>
              <a:t>n </a:t>
            </a:r>
            <a:r>
              <a:rPr lang="en-US" i="1">
                <a:ea typeface="ＭＳ Ｐゴシック" pitchFamily="34" charset="-128"/>
                <a:sym typeface="Symbol" pitchFamily="18" charset="2"/>
              </a:rPr>
              <a:t> (i – </a:t>
            </a:r>
            <a:r>
              <a:rPr lang="en-US">
                <a:ea typeface="ＭＳ Ｐゴシック" pitchFamily="34" charset="-128"/>
                <a:sym typeface="Symbol" pitchFamily="18" charset="2"/>
              </a:rPr>
              <a:t>1), where </a:t>
            </a:r>
            <a:r>
              <a:rPr lang="en-US" i="1">
                <a:ea typeface="ＭＳ Ｐゴシック" pitchFamily="34" charset="-128"/>
                <a:sym typeface="Symbol" pitchFamily="18" charset="2"/>
              </a:rPr>
              <a:t>n </a:t>
            </a:r>
            <a:r>
              <a:rPr lang="en-US">
                <a:ea typeface="ＭＳ Ｐゴシック" pitchFamily="34" charset="-128"/>
                <a:sym typeface="Symbol" pitchFamily="18" charset="2"/>
              </a:rPr>
              <a:t>is the size of each record.</a:t>
            </a:r>
          </a:p>
          <a:p>
            <a:pPr lvl="1"/>
            <a:r>
              <a:rPr lang="en-US">
                <a:ea typeface="ＭＳ Ｐゴシック" pitchFamily="34" charset="-128"/>
                <a:sym typeface="Symbol" pitchFamily="18" charset="2"/>
              </a:rPr>
              <a:t>Record access is simple but records may cross blocks</a:t>
            </a:r>
          </a:p>
          <a:p>
            <a:pPr lvl="2"/>
            <a:r>
              <a:rPr lang="en-US">
                <a:ea typeface="ＭＳ Ｐゴシック" pitchFamily="34" charset="-128"/>
                <a:sym typeface="Symbol" pitchFamily="18" charset="2"/>
              </a:rPr>
              <a:t>Modification: do not allow records to cross block boundaries</a:t>
            </a:r>
          </a:p>
          <a:p>
            <a:pPr lvl="2">
              <a:buFont typeface="Webdings" pitchFamily="18" charset="2"/>
              <a:buNone/>
            </a:pPr>
            <a:endParaRPr lang="en-US">
              <a:ea typeface="ＭＳ Ｐゴシック" pitchFamily="34" charset="-128"/>
              <a:sym typeface="Symbol" pitchFamily="18" charset="2"/>
            </a:endParaRPr>
          </a:p>
          <a:p>
            <a:r>
              <a:rPr lang="en-US"/>
              <a:t>Deletion of record </a:t>
            </a:r>
            <a:r>
              <a:rPr lang="en-US" i="1"/>
              <a:t>i: </a:t>
            </a:r>
            <a:br>
              <a:rPr lang="en-US" i="1"/>
            </a:br>
            <a:r>
              <a:rPr lang="en-US"/>
              <a:t>alternatives</a:t>
            </a:r>
            <a:r>
              <a:rPr lang="en-US" i="1"/>
              <a:t>:</a:t>
            </a:r>
          </a:p>
          <a:p>
            <a:pPr lvl="1"/>
            <a:r>
              <a:rPr lang="en-US">
                <a:ea typeface="ＭＳ Ｐゴシック" pitchFamily="34" charset="-128"/>
              </a:rPr>
              <a:t>move records </a:t>
            </a:r>
            <a:r>
              <a:rPr lang="en-US" i="1">
                <a:ea typeface="ＭＳ Ｐゴシック" pitchFamily="34" charset="-128"/>
              </a:rPr>
              <a:t>i</a:t>
            </a:r>
            <a:r>
              <a:rPr lang="en-US">
                <a:ea typeface="ＭＳ Ｐゴシック" pitchFamily="34" charset="-128"/>
              </a:rPr>
              <a:t> + 1, . . ., </a:t>
            </a:r>
            <a:r>
              <a:rPr lang="en-US" i="1">
                <a:ea typeface="ＭＳ Ｐゴシック" pitchFamily="34" charset="-128"/>
              </a:rPr>
              <a:t>n</a:t>
            </a:r>
            <a:r>
              <a:rPr lang="en-US">
                <a:ea typeface="ＭＳ Ｐゴシック" pitchFamily="34" charset="-128"/>
              </a:rPr>
              <a:t> </a:t>
            </a:r>
            <a:br>
              <a:rPr lang="en-US">
                <a:ea typeface="ＭＳ Ｐゴシック" pitchFamily="34" charset="-128"/>
              </a:rPr>
            </a:br>
            <a:r>
              <a:rPr lang="en-US">
                <a:ea typeface="ＭＳ Ｐゴシック" pitchFamily="34" charset="-128"/>
              </a:rPr>
              <a:t>to </a:t>
            </a:r>
            <a:r>
              <a:rPr lang="en-US" i="1">
                <a:ea typeface="ＭＳ Ｐゴシック" pitchFamily="34" charset="-128"/>
              </a:rPr>
              <a:t>i, . . . , n </a:t>
            </a:r>
            <a:r>
              <a:rPr lang="en-US" i="1">
                <a:ea typeface="ＭＳ Ｐゴシック" pitchFamily="34" charset="-128"/>
                <a:sym typeface="Symbol" pitchFamily="18" charset="2"/>
              </a:rPr>
              <a:t>– </a:t>
            </a:r>
            <a:r>
              <a:rPr lang="en-US">
                <a:ea typeface="ＭＳ Ｐゴシック" pitchFamily="34" charset="-128"/>
                <a:sym typeface="Symbol" pitchFamily="18" charset="2"/>
              </a:rPr>
              <a:t>1</a:t>
            </a:r>
          </a:p>
          <a:p>
            <a:pPr lvl="1"/>
            <a:r>
              <a:rPr lang="en-US">
                <a:ea typeface="ＭＳ Ｐゴシック" pitchFamily="34" charset="-128"/>
                <a:sym typeface="Symbol" pitchFamily="18" charset="2"/>
              </a:rPr>
              <a:t>move record </a:t>
            </a:r>
            <a:r>
              <a:rPr lang="en-US" i="1">
                <a:ea typeface="ＭＳ Ｐゴシック" pitchFamily="34" charset="-128"/>
                <a:sym typeface="Symbol" pitchFamily="18" charset="2"/>
              </a:rPr>
              <a:t>n </a:t>
            </a:r>
            <a:r>
              <a:rPr lang="en-US">
                <a:ea typeface="ＭＳ Ｐゴシック" pitchFamily="34" charset="-128"/>
                <a:sym typeface="Symbol" pitchFamily="18" charset="2"/>
              </a:rPr>
              <a:t> to </a:t>
            </a:r>
            <a:r>
              <a:rPr lang="en-US" i="1">
                <a:ea typeface="ＭＳ Ｐゴシック" pitchFamily="34" charset="-128"/>
                <a:sym typeface="Symbol" pitchFamily="18" charset="2"/>
              </a:rPr>
              <a:t>i</a:t>
            </a:r>
            <a:endParaRPr lang="en-US">
              <a:ea typeface="ＭＳ Ｐゴシック" pitchFamily="34" charset="-128"/>
              <a:sym typeface="Symbol" pitchFamily="18" charset="2"/>
            </a:endParaRPr>
          </a:p>
          <a:p>
            <a:pPr lvl="1"/>
            <a:r>
              <a:rPr lang="en-US">
                <a:ea typeface="ＭＳ Ｐゴシック" pitchFamily="34" charset="-128"/>
                <a:sym typeface="Symbol" pitchFamily="18" charset="2"/>
              </a:rPr>
              <a:t>do not move records, but </a:t>
            </a:r>
            <a:br>
              <a:rPr lang="en-US">
                <a:ea typeface="ＭＳ Ｐゴシック" pitchFamily="34" charset="-128"/>
                <a:sym typeface="Symbol" pitchFamily="18" charset="2"/>
              </a:rPr>
            </a:br>
            <a:r>
              <a:rPr lang="en-US">
                <a:ea typeface="ＭＳ Ｐゴシック" pitchFamily="34" charset="-128"/>
                <a:sym typeface="Symbol" pitchFamily="18" charset="2"/>
              </a:rPr>
              <a:t>link all free records on a</a:t>
            </a:r>
            <a:br>
              <a:rPr lang="en-US">
                <a:ea typeface="ＭＳ Ｐゴシック" pitchFamily="34" charset="-128"/>
                <a:sym typeface="Symbol" pitchFamily="18" charset="2"/>
              </a:rPr>
            </a:br>
            <a:r>
              <a:rPr lang="en-US" i="1">
                <a:ea typeface="ＭＳ Ｐゴシック" pitchFamily="34" charset="-128"/>
                <a:sym typeface="Symbol" pitchFamily="18" charset="2"/>
              </a:rPr>
              <a:t>free list</a:t>
            </a:r>
            <a:endParaRPr lang="en-US">
              <a:ea typeface="ＭＳ Ｐゴシック" pitchFamily="34" charset="-128"/>
              <a:sym typeface="Symbol" pitchFamily="18" charset="2"/>
            </a:endParaRPr>
          </a:p>
        </p:txBody>
      </p:sp>
      <p:pic>
        <p:nvPicPr>
          <p:cNvPr id="95236" name="Picture 10"/>
          <p:cNvPicPr>
            <a:picLocks noChangeAspect="1" noChangeArrowheads="1"/>
          </p:cNvPicPr>
          <p:nvPr/>
        </p:nvPicPr>
        <p:blipFill>
          <a:blip r:embed="rId3"/>
          <a:srcRect/>
          <a:stretch>
            <a:fillRect/>
          </a:stretch>
        </p:blipFill>
        <p:spPr bwMode="auto">
          <a:xfrm>
            <a:off x="4498975" y="3087688"/>
            <a:ext cx="4419600" cy="2844800"/>
          </a:xfrm>
          <a:prstGeom prst="rect">
            <a:avLst/>
          </a:prstGeom>
          <a:noFill/>
          <a:ln w="9525">
            <a:noFill/>
            <a:miter lim="800000"/>
            <a:headEnd/>
            <a:tailEnd/>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en-US">
                <a:ea typeface="+mj-ea"/>
              </a:rPr>
              <a:t>Deleting record 3 and compacting</a:t>
            </a:r>
          </a:p>
        </p:txBody>
      </p:sp>
      <p:pic>
        <p:nvPicPr>
          <p:cNvPr id="97283" name="Picture 5"/>
          <p:cNvPicPr>
            <a:picLocks noChangeAspect="1" noChangeArrowheads="1"/>
          </p:cNvPicPr>
          <p:nvPr/>
        </p:nvPicPr>
        <p:blipFill>
          <a:blip r:embed="rId3"/>
          <a:srcRect/>
          <a:stretch>
            <a:fillRect/>
          </a:stretch>
        </p:blipFill>
        <p:spPr bwMode="auto">
          <a:xfrm>
            <a:off x="777875" y="919163"/>
            <a:ext cx="8124825" cy="4754562"/>
          </a:xfrm>
          <a:prstGeom prst="rect">
            <a:avLst/>
          </a:prstGeom>
          <a:noFill/>
          <a:ln w="9525">
            <a:noFill/>
            <a:miter lim="800000"/>
            <a:headEnd/>
            <a:tailEnd/>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768350" y="117475"/>
            <a:ext cx="8191500" cy="609600"/>
          </a:xfrm>
        </p:spPr>
        <p:txBody>
          <a:bodyPr>
            <a:normAutofit fontScale="90000"/>
          </a:bodyPr>
          <a:lstStyle/>
          <a:p>
            <a:pPr>
              <a:defRPr/>
            </a:pPr>
            <a:r>
              <a:rPr lang="en-US" dirty="0">
                <a:ea typeface="+mj-ea"/>
              </a:rPr>
              <a:t>Deleting record 3 and moving last record</a:t>
            </a:r>
          </a:p>
        </p:txBody>
      </p:sp>
      <p:pic>
        <p:nvPicPr>
          <p:cNvPr id="99331" name="Picture 5"/>
          <p:cNvPicPr>
            <a:picLocks noChangeAspect="1" noChangeArrowheads="1"/>
          </p:cNvPicPr>
          <p:nvPr/>
        </p:nvPicPr>
        <p:blipFill>
          <a:blip r:embed="rId3"/>
          <a:srcRect/>
          <a:stretch>
            <a:fillRect/>
          </a:stretch>
        </p:blipFill>
        <p:spPr bwMode="auto">
          <a:xfrm>
            <a:off x="722313" y="892175"/>
            <a:ext cx="7967662" cy="4662488"/>
          </a:xfrm>
          <a:prstGeom prst="rect">
            <a:avLst/>
          </a:prstGeom>
          <a:noFill/>
          <a:ln w="9525">
            <a:noFill/>
            <a:miter lim="800000"/>
            <a:headEnd/>
            <a:tailEnd/>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a:defRPr/>
            </a:pPr>
            <a:r>
              <a:rPr lang="en-US">
                <a:ea typeface="+mj-ea"/>
              </a:rPr>
              <a:t>Free Lists</a:t>
            </a:r>
          </a:p>
        </p:txBody>
      </p:sp>
      <p:sp>
        <p:nvSpPr>
          <p:cNvPr id="101379" name="Rectangle 3"/>
          <p:cNvSpPr>
            <a:spLocks noGrp="1" noChangeArrowheads="1"/>
          </p:cNvSpPr>
          <p:nvPr>
            <p:ph type="body" idx="1"/>
          </p:nvPr>
        </p:nvSpPr>
        <p:spPr>
          <a:xfrm>
            <a:off x="914400" y="1122363"/>
            <a:ext cx="7754938" cy="2438400"/>
          </a:xfrm>
        </p:spPr>
        <p:txBody>
          <a:bodyPr>
            <a:normAutofit fontScale="70000" lnSpcReduction="20000"/>
          </a:bodyPr>
          <a:lstStyle/>
          <a:p>
            <a:r>
              <a:rPr lang="en-US"/>
              <a:t>Store the address of the first deleted record in the file header.</a:t>
            </a:r>
          </a:p>
          <a:p>
            <a:r>
              <a:rPr lang="en-US"/>
              <a:t>Use this first record to store the address of the second deleted record, and so on</a:t>
            </a:r>
          </a:p>
          <a:p>
            <a:r>
              <a:rPr lang="en-US"/>
              <a:t>Can think of these stored addresses as </a:t>
            </a:r>
            <a:r>
              <a:rPr lang="en-US">
                <a:solidFill>
                  <a:srgbClr val="000099"/>
                </a:solidFill>
              </a:rPr>
              <a:t>pointers</a:t>
            </a:r>
            <a:r>
              <a:rPr lang="en-US" i="1"/>
              <a:t> </a:t>
            </a:r>
            <a:r>
              <a:rPr lang="en-US"/>
              <a:t>since they “point” to the location of a record.</a:t>
            </a:r>
          </a:p>
          <a:p>
            <a:r>
              <a:rPr lang="en-US"/>
              <a:t>More space efficient representation:  reuse space for normal attributes of free records to store pointers.  (No pointers stored in in-use records.)</a:t>
            </a:r>
          </a:p>
          <a:p>
            <a:endParaRPr lang="en-US"/>
          </a:p>
        </p:txBody>
      </p:sp>
      <p:pic>
        <p:nvPicPr>
          <p:cNvPr id="101380" name="Picture 11"/>
          <p:cNvPicPr>
            <a:picLocks noChangeAspect="1" noChangeArrowheads="1"/>
          </p:cNvPicPr>
          <p:nvPr/>
        </p:nvPicPr>
        <p:blipFill>
          <a:blip r:embed="rId3"/>
          <a:srcRect/>
          <a:stretch>
            <a:fillRect/>
          </a:stretch>
        </p:blipFill>
        <p:spPr bwMode="auto">
          <a:xfrm>
            <a:off x="1789113" y="3424238"/>
            <a:ext cx="5140325" cy="3227387"/>
          </a:xfrm>
          <a:prstGeom prst="rect">
            <a:avLst/>
          </a:prstGeom>
          <a:noFill/>
          <a:ln w="9525">
            <a:noFill/>
            <a:miter lim="800000"/>
            <a:headEnd/>
            <a:tailEnd/>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a:defRPr/>
            </a:pPr>
            <a:r>
              <a:rPr lang="en-US">
                <a:ea typeface="+mj-ea"/>
              </a:rPr>
              <a:t>Variable-Length Records</a:t>
            </a:r>
          </a:p>
        </p:txBody>
      </p:sp>
      <p:sp>
        <p:nvSpPr>
          <p:cNvPr id="103427" name="Rectangle 3"/>
          <p:cNvSpPr>
            <a:spLocks noGrp="1" noChangeArrowheads="1"/>
          </p:cNvSpPr>
          <p:nvPr>
            <p:ph type="body" idx="1"/>
          </p:nvPr>
        </p:nvSpPr>
        <p:spPr>
          <a:xfrm>
            <a:off x="519113" y="1236663"/>
            <a:ext cx="8062912" cy="4897437"/>
          </a:xfrm>
        </p:spPr>
        <p:txBody>
          <a:bodyPr>
            <a:normAutofit fontScale="92500" lnSpcReduction="20000"/>
          </a:bodyPr>
          <a:lstStyle/>
          <a:p>
            <a:r>
              <a:rPr lang="en-US"/>
              <a:t>Variable-length records arise in database systems in several ways:</a:t>
            </a:r>
          </a:p>
          <a:p>
            <a:pPr lvl="1"/>
            <a:r>
              <a:rPr lang="en-US">
                <a:ea typeface="ＭＳ Ｐゴシック" pitchFamily="34" charset="-128"/>
              </a:rPr>
              <a:t>Storage of multiple record types in a file.</a:t>
            </a:r>
          </a:p>
          <a:p>
            <a:pPr lvl="1"/>
            <a:r>
              <a:rPr lang="en-US">
                <a:ea typeface="ＭＳ Ｐゴシック" pitchFamily="34" charset="-128"/>
              </a:rPr>
              <a:t>Record types that allow variable lengths for one or more fields such as strings (</a:t>
            </a:r>
            <a:r>
              <a:rPr lang="en-US" b="1">
                <a:ea typeface="ＭＳ Ｐゴシック" pitchFamily="34" charset="-128"/>
              </a:rPr>
              <a:t>varchar</a:t>
            </a:r>
            <a:r>
              <a:rPr lang="en-US">
                <a:ea typeface="ＭＳ Ｐゴシック" pitchFamily="34" charset="-128"/>
              </a:rPr>
              <a:t>)</a:t>
            </a:r>
          </a:p>
          <a:p>
            <a:pPr lvl="1"/>
            <a:r>
              <a:rPr lang="en-US">
                <a:ea typeface="ＭＳ Ｐゴシック" pitchFamily="34" charset="-128"/>
              </a:rPr>
              <a:t>Record types that allow repeating fields (used in some older data models).</a:t>
            </a:r>
          </a:p>
          <a:p>
            <a:r>
              <a:rPr lang="en-US"/>
              <a:t>Attributes are stored in order</a:t>
            </a:r>
          </a:p>
          <a:p>
            <a:r>
              <a:rPr lang="en-US"/>
              <a:t>Variable length attributes represented by fixed size (offset, length), with actual data stored after all fixed length attributes</a:t>
            </a:r>
          </a:p>
          <a:p>
            <a:r>
              <a:rPr lang="en-US"/>
              <a:t>Null values represented by null-value bitmap</a:t>
            </a:r>
          </a:p>
          <a:p>
            <a:pPr>
              <a:buFont typeface="Monotype Sorts" charset="2"/>
              <a:buNone/>
            </a:pPr>
            <a:endParaRPr lang="en-US"/>
          </a:p>
        </p:txBody>
      </p:sp>
      <p:pic>
        <p:nvPicPr>
          <p:cNvPr id="103428" name="Picture 4"/>
          <p:cNvPicPr>
            <a:picLocks noChangeAspect="1" noChangeArrowheads="1"/>
          </p:cNvPicPr>
          <p:nvPr/>
        </p:nvPicPr>
        <p:blipFill>
          <a:blip r:embed="rId3"/>
          <a:srcRect/>
          <a:stretch>
            <a:fillRect/>
          </a:stretch>
        </p:blipFill>
        <p:spPr bwMode="auto">
          <a:xfrm>
            <a:off x="531813" y="4849813"/>
            <a:ext cx="8220075" cy="1544637"/>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63563" y="223838"/>
            <a:ext cx="8694737" cy="457200"/>
          </a:xfrm>
        </p:spPr>
        <p:txBody>
          <a:bodyPr>
            <a:normAutofit fontScale="90000"/>
          </a:bodyPr>
          <a:lstStyle/>
          <a:p>
            <a:pPr>
              <a:defRPr/>
            </a:pPr>
            <a:r>
              <a:rPr lang="en-US" sz="2800">
                <a:ea typeface="+mj-ea"/>
              </a:rPr>
              <a:t>Variable-Length Records: Slotted Page Structure</a:t>
            </a:r>
          </a:p>
        </p:txBody>
      </p:sp>
      <p:sp>
        <p:nvSpPr>
          <p:cNvPr id="105475" name="Rectangle 3"/>
          <p:cNvSpPr>
            <a:spLocks noGrp="1" noChangeArrowheads="1"/>
          </p:cNvSpPr>
          <p:nvPr>
            <p:ph type="body" idx="1"/>
          </p:nvPr>
        </p:nvSpPr>
        <p:spPr>
          <a:xfrm>
            <a:off x="914400" y="3065463"/>
            <a:ext cx="7615238" cy="3438525"/>
          </a:xfrm>
        </p:spPr>
        <p:txBody>
          <a:bodyPr>
            <a:normAutofit fontScale="77500" lnSpcReduction="20000"/>
          </a:bodyPr>
          <a:lstStyle/>
          <a:p>
            <a:r>
              <a:rPr lang="en-US" b="1">
                <a:solidFill>
                  <a:srgbClr val="000099"/>
                </a:solidFill>
              </a:rPr>
              <a:t>Slotted page</a:t>
            </a:r>
            <a:r>
              <a:rPr lang="en-US"/>
              <a:t> header contains:</a:t>
            </a:r>
          </a:p>
          <a:p>
            <a:pPr lvl="1"/>
            <a:r>
              <a:rPr lang="en-US">
                <a:ea typeface="ＭＳ Ｐゴシック" pitchFamily="34" charset="-128"/>
              </a:rPr>
              <a:t>number of record entries</a:t>
            </a:r>
          </a:p>
          <a:p>
            <a:pPr lvl="1"/>
            <a:r>
              <a:rPr lang="en-US">
                <a:ea typeface="ＭＳ Ｐゴシック" pitchFamily="34" charset="-128"/>
              </a:rPr>
              <a:t>end of free space in the block</a:t>
            </a:r>
          </a:p>
          <a:p>
            <a:pPr lvl="1"/>
            <a:r>
              <a:rPr lang="en-US">
                <a:ea typeface="ＭＳ Ｐゴシック" pitchFamily="34" charset="-128"/>
              </a:rPr>
              <a:t>location and size of each record</a:t>
            </a:r>
          </a:p>
          <a:p>
            <a:r>
              <a:rPr lang="en-US"/>
              <a:t>Records can be moved around within a page to keep them contiguous with no empty space between them; entry in the header must be updated.</a:t>
            </a:r>
          </a:p>
          <a:p>
            <a:r>
              <a:rPr lang="en-US"/>
              <a:t>Pointers should not point directly to record — instead they should point to the entry for the record in header.</a:t>
            </a:r>
          </a:p>
        </p:txBody>
      </p:sp>
      <p:pic>
        <p:nvPicPr>
          <p:cNvPr id="105476" name="Picture 10"/>
          <p:cNvPicPr>
            <a:picLocks noChangeAspect="1" noChangeArrowheads="1"/>
          </p:cNvPicPr>
          <p:nvPr/>
        </p:nvPicPr>
        <p:blipFill>
          <a:blip r:embed="rId3"/>
          <a:srcRect/>
          <a:stretch>
            <a:fillRect/>
          </a:stretch>
        </p:blipFill>
        <p:spPr bwMode="auto">
          <a:xfrm>
            <a:off x="1244600" y="755650"/>
            <a:ext cx="6702425" cy="2276475"/>
          </a:xfrm>
          <a:prstGeom prst="rect">
            <a:avLst/>
          </a:prstGeom>
          <a:noFill/>
          <a:ln w="9525">
            <a:noFill/>
            <a:miter lim="800000"/>
            <a:headEnd/>
            <a:tailEnd/>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lang="en-US">
                <a:ea typeface="+mj-ea"/>
              </a:rPr>
              <a:t>Organization of Records in Files</a:t>
            </a:r>
          </a:p>
        </p:txBody>
      </p:sp>
      <p:sp>
        <p:nvSpPr>
          <p:cNvPr id="107523" name="Rectangle 3"/>
          <p:cNvSpPr>
            <a:spLocks noGrp="1" noChangeArrowheads="1"/>
          </p:cNvSpPr>
          <p:nvPr>
            <p:ph type="body" idx="1"/>
          </p:nvPr>
        </p:nvSpPr>
        <p:spPr>
          <a:xfrm>
            <a:off x="814388" y="1193800"/>
            <a:ext cx="6980237" cy="4772025"/>
          </a:xfrm>
        </p:spPr>
        <p:txBody>
          <a:bodyPr>
            <a:normAutofit fontScale="70000" lnSpcReduction="20000"/>
          </a:bodyPr>
          <a:lstStyle/>
          <a:p>
            <a:r>
              <a:rPr lang="en-US" b="1">
                <a:solidFill>
                  <a:srgbClr val="000099"/>
                </a:solidFill>
              </a:rPr>
              <a:t>Heap</a:t>
            </a:r>
            <a:r>
              <a:rPr lang="en-US" b="1"/>
              <a:t> </a:t>
            </a:r>
            <a:r>
              <a:rPr lang="en-US"/>
              <a:t>– a record can be placed anywhere in the file where there is space</a:t>
            </a:r>
          </a:p>
          <a:p>
            <a:r>
              <a:rPr lang="en-US" b="1">
                <a:solidFill>
                  <a:srgbClr val="000099"/>
                </a:solidFill>
              </a:rPr>
              <a:t>Sequential</a:t>
            </a:r>
            <a:r>
              <a:rPr lang="en-US" b="1">
                <a:solidFill>
                  <a:schemeClr val="tx2"/>
                </a:solidFill>
              </a:rPr>
              <a:t> </a:t>
            </a:r>
            <a:r>
              <a:rPr lang="en-US"/>
              <a:t>– store records in sequential order, based on the value of the search key of each record</a:t>
            </a:r>
          </a:p>
          <a:p>
            <a:r>
              <a:rPr lang="en-US" b="1">
                <a:solidFill>
                  <a:srgbClr val="000099"/>
                </a:solidFill>
              </a:rPr>
              <a:t>Hashing</a:t>
            </a:r>
            <a:r>
              <a:rPr lang="en-US"/>
              <a:t> – a hash function computed on some attribute of each record; the result specifies in which block of the file the record should be placed</a:t>
            </a:r>
          </a:p>
          <a:p>
            <a:r>
              <a:rPr lang="en-US"/>
              <a:t>Records of each relation may be stored in a separate file. In a  </a:t>
            </a:r>
            <a:r>
              <a:rPr lang="en-US" b="1">
                <a:solidFill>
                  <a:srgbClr val="000099"/>
                </a:solidFill>
              </a:rPr>
              <a:t>multitable clustering file organization</a:t>
            </a:r>
            <a:r>
              <a:rPr lang="en-US" b="1">
                <a:solidFill>
                  <a:schemeClr val="tx2"/>
                </a:solidFill>
              </a:rPr>
              <a:t> </a:t>
            </a:r>
            <a:r>
              <a:rPr lang="en-US"/>
              <a:t> records of several different relations can be stored in the same file</a:t>
            </a:r>
          </a:p>
          <a:p>
            <a:pPr lvl="1"/>
            <a:r>
              <a:rPr lang="en-US">
                <a:ea typeface="ＭＳ Ｐゴシック" pitchFamily="34" charset="-128"/>
              </a:rPr>
              <a:t>Motivation: store related records on the same block to minimize I/O</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a:defRPr/>
            </a:pPr>
            <a:r>
              <a:rPr lang="en-US">
                <a:ea typeface="+mj-ea"/>
              </a:rPr>
              <a:t>Sequential File Organization</a:t>
            </a:r>
          </a:p>
        </p:txBody>
      </p:sp>
      <p:sp>
        <p:nvSpPr>
          <p:cNvPr id="109571" name="Rectangle 3"/>
          <p:cNvSpPr>
            <a:spLocks noGrp="1" noChangeArrowheads="1"/>
          </p:cNvSpPr>
          <p:nvPr>
            <p:ph type="body" idx="1"/>
          </p:nvPr>
        </p:nvSpPr>
        <p:spPr>
          <a:xfrm>
            <a:off x="814388" y="1093788"/>
            <a:ext cx="6724650" cy="1333500"/>
          </a:xfrm>
        </p:spPr>
        <p:txBody>
          <a:bodyPr>
            <a:normAutofit fontScale="70000" lnSpcReduction="20000"/>
          </a:bodyPr>
          <a:lstStyle/>
          <a:p>
            <a:r>
              <a:rPr lang="en-US" dirty="0">
                <a:highlight>
                  <a:srgbClr val="FFFF00"/>
                </a:highlight>
              </a:rPr>
              <a:t>Suitable for applications that require sequential processing of the entire file </a:t>
            </a:r>
          </a:p>
          <a:p>
            <a:r>
              <a:rPr lang="en-US" dirty="0"/>
              <a:t>The records in the file are ordered by a </a:t>
            </a:r>
            <a:r>
              <a:rPr lang="en-US" dirty="0">
                <a:solidFill>
                  <a:srgbClr val="000099"/>
                </a:solidFill>
              </a:rPr>
              <a:t>search-key</a:t>
            </a:r>
          </a:p>
        </p:txBody>
      </p:sp>
      <p:pic>
        <p:nvPicPr>
          <p:cNvPr id="109572" name="Picture 11"/>
          <p:cNvPicPr>
            <a:picLocks noChangeAspect="1" noChangeArrowheads="1"/>
          </p:cNvPicPr>
          <p:nvPr/>
        </p:nvPicPr>
        <p:blipFill>
          <a:blip r:embed="rId3"/>
          <a:srcRect/>
          <a:stretch>
            <a:fillRect/>
          </a:stretch>
        </p:blipFill>
        <p:spPr bwMode="auto">
          <a:xfrm>
            <a:off x="1266825" y="2212975"/>
            <a:ext cx="6430963" cy="42799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Query Processor</a:t>
            </a:r>
          </a:p>
        </p:txBody>
      </p:sp>
      <p:sp>
        <p:nvSpPr>
          <p:cNvPr id="53250" name="Rectangle 3"/>
          <p:cNvSpPr>
            <a:spLocks noGrp="1" noChangeArrowheads="1"/>
          </p:cNvSpPr>
          <p:nvPr>
            <p:ph idx="1"/>
          </p:nvPr>
        </p:nvSpPr>
        <p:spPr>
          <a:xfrm>
            <a:off x="768349" y="1143038"/>
            <a:ext cx="7603293" cy="4903787"/>
          </a:xfrm>
        </p:spPr>
        <p:txBody>
          <a:bodyPr/>
          <a:lstStyle/>
          <a:p>
            <a:r>
              <a:rPr lang="en-US" altLang="en-US" sz="1700" dirty="0">
                <a:highlight>
                  <a:srgbClr val="FFFF00"/>
                </a:highlight>
              </a:rPr>
              <a:t>The query processor components </a:t>
            </a:r>
            <a:r>
              <a:rPr lang="en-US" altLang="en-US" sz="1700" dirty="0"/>
              <a:t>include:</a:t>
            </a:r>
          </a:p>
          <a:p>
            <a:pPr lvl="1"/>
            <a:r>
              <a:rPr lang="en-US" altLang="en-US" sz="1700" dirty="0">
                <a:highlight>
                  <a:srgbClr val="FFFF00"/>
                </a:highlight>
              </a:rPr>
              <a:t>DDL  interpreter </a:t>
            </a:r>
            <a:r>
              <a:rPr lang="en-US" altLang="en-US" sz="1700" dirty="0"/>
              <a:t>--  interprets DDL statements and records the definitions in the data dictionary.</a:t>
            </a:r>
          </a:p>
          <a:p>
            <a:pPr lvl="1"/>
            <a:r>
              <a:rPr lang="en-US" altLang="en-US" sz="1700" dirty="0">
                <a:highlight>
                  <a:srgbClr val="FFFF00"/>
                </a:highlight>
              </a:rPr>
              <a:t>DML compiler </a:t>
            </a:r>
            <a:r>
              <a:rPr lang="en-US" altLang="en-US" sz="1700" dirty="0"/>
              <a:t>-- translates DML statements in a query language into an evaluation plan consisting of low-level instructions that the query evaluation engine understands.</a:t>
            </a:r>
          </a:p>
          <a:p>
            <a:pPr lvl="2"/>
            <a:r>
              <a:rPr lang="en-US" altLang="en-US" sz="1700" dirty="0"/>
              <a:t>The DML compiler performs query optimization; that is, it picks the lowest cost evaluation plan from among the various alternatives.</a:t>
            </a:r>
          </a:p>
          <a:p>
            <a:pPr lvl="1"/>
            <a:r>
              <a:rPr lang="en-US" altLang="en-US" sz="1700" dirty="0">
                <a:highlight>
                  <a:srgbClr val="FFFF00"/>
                </a:highlight>
              </a:rPr>
              <a:t>Query evaluation engine </a:t>
            </a:r>
            <a:r>
              <a:rPr lang="en-US" altLang="en-US" sz="1700" dirty="0"/>
              <a:t>-- executes low-level instructions generated by the DML compiler.</a:t>
            </a:r>
          </a:p>
          <a:p>
            <a:pPr lvl="1"/>
            <a:endParaRPr lang="en-US" alt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defRPr/>
            </a:pPr>
            <a:r>
              <a:rPr lang="en-US">
                <a:ea typeface="+mj-ea"/>
              </a:rPr>
              <a:t>Sequential File Organization (Cont.)</a:t>
            </a:r>
          </a:p>
        </p:txBody>
      </p:sp>
      <p:sp>
        <p:nvSpPr>
          <p:cNvPr id="111619" name="Rectangle 3"/>
          <p:cNvSpPr>
            <a:spLocks noGrp="1" noChangeArrowheads="1"/>
          </p:cNvSpPr>
          <p:nvPr>
            <p:ph type="body" idx="1"/>
          </p:nvPr>
        </p:nvSpPr>
        <p:spPr>
          <a:xfrm>
            <a:off x="914400" y="1122363"/>
            <a:ext cx="8299450" cy="3976687"/>
          </a:xfrm>
        </p:spPr>
        <p:txBody>
          <a:bodyPr>
            <a:normAutofit fontScale="92500" lnSpcReduction="20000"/>
          </a:bodyPr>
          <a:lstStyle/>
          <a:p>
            <a:r>
              <a:rPr lang="en-US"/>
              <a:t>Deletion – use pointer chains</a:t>
            </a:r>
          </a:p>
          <a:p>
            <a:r>
              <a:rPr lang="en-US"/>
              <a:t>Insertion –locate the position where the record is to be inserted</a:t>
            </a:r>
          </a:p>
          <a:p>
            <a:pPr lvl="1"/>
            <a:r>
              <a:rPr lang="en-US">
                <a:ea typeface="ＭＳ Ｐゴシック" pitchFamily="34" charset="-128"/>
              </a:rPr>
              <a:t>if there is free space insert there </a:t>
            </a:r>
          </a:p>
          <a:p>
            <a:pPr lvl="1"/>
            <a:r>
              <a:rPr lang="en-US">
                <a:ea typeface="ＭＳ Ｐゴシック" pitchFamily="34" charset="-128"/>
              </a:rPr>
              <a:t>if no free space, insert the record in an </a:t>
            </a:r>
            <a:r>
              <a:rPr lang="en-US">
                <a:solidFill>
                  <a:srgbClr val="000099"/>
                </a:solidFill>
                <a:ea typeface="ＭＳ Ｐゴシック" pitchFamily="34" charset="-128"/>
              </a:rPr>
              <a:t>overflow block</a:t>
            </a:r>
          </a:p>
          <a:p>
            <a:pPr lvl="1"/>
            <a:r>
              <a:rPr lang="en-US">
                <a:ea typeface="ＭＳ Ｐゴシック" pitchFamily="34" charset="-128"/>
              </a:rPr>
              <a:t>In either case, pointer chain must be updated</a:t>
            </a:r>
          </a:p>
          <a:p>
            <a:r>
              <a:rPr lang="en-US"/>
              <a:t>Need to reorganize the file</a:t>
            </a:r>
            <a:br>
              <a:rPr lang="en-US"/>
            </a:br>
            <a:r>
              <a:rPr lang="en-US"/>
              <a:t> from time to time to restore</a:t>
            </a:r>
            <a:br>
              <a:rPr lang="en-US"/>
            </a:br>
            <a:r>
              <a:rPr lang="en-US"/>
              <a:t> sequential order</a:t>
            </a:r>
          </a:p>
        </p:txBody>
      </p:sp>
      <p:pic>
        <p:nvPicPr>
          <p:cNvPr id="111620" name="Picture 11"/>
          <p:cNvPicPr>
            <a:picLocks noChangeAspect="1" noChangeArrowheads="1"/>
          </p:cNvPicPr>
          <p:nvPr/>
        </p:nvPicPr>
        <p:blipFill>
          <a:blip r:embed="rId3"/>
          <a:srcRect/>
          <a:stretch>
            <a:fillRect/>
          </a:stretch>
        </p:blipFill>
        <p:spPr bwMode="auto">
          <a:xfrm>
            <a:off x="4241800" y="3006725"/>
            <a:ext cx="4708525" cy="3455988"/>
          </a:xfrm>
          <a:prstGeom prst="rect">
            <a:avLst/>
          </a:prstGeom>
          <a:noFill/>
          <a:ln w="9525">
            <a:noFill/>
            <a:miter lim="800000"/>
            <a:headEnd/>
            <a:tailEnd/>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normAutofit fontScale="90000"/>
          </a:bodyPr>
          <a:lstStyle/>
          <a:p>
            <a:pPr>
              <a:defRPr/>
            </a:pPr>
            <a:r>
              <a:rPr lang="en-US">
                <a:ea typeface="+mj-ea"/>
              </a:rPr>
              <a:t>Multitable Clustering File Organization</a:t>
            </a:r>
          </a:p>
        </p:txBody>
      </p:sp>
      <p:sp>
        <p:nvSpPr>
          <p:cNvPr id="113667" name="Rectangle 3"/>
          <p:cNvSpPr>
            <a:spLocks noChangeArrowheads="1"/>
          </p:cNvSpPr>
          <p:nvPr/>
        </p:nvSpPr>
        <p:spPr bwMode="auto">
          <a:xfrm>
            <a:off x="868363" y="1016000"/>
            <a:ext cx="6784975" cy="641350"/>
          </a:xfrm>
          <a:prstGeom prst="rect">
            <a:avLst/>
          </a:prstGeom>
          <a:noFill/>
          <a:ln w="9525">
            <a:noFill/>
            <a:miter lim="800000"/>
            <a:headEnd/>
            <a:tailEnd/>
          </a:ln>
        </p:spPr>
        <p:txBody>
          <a:bodyPr>
            <a:spAutoFit/>
          </a:bodyPr>
          <a:lstStyle/>
          <a:p>
            <a:r>
              <a:rPr kumimoji="1" lang="en-US" sz="1800"/>
              <a:t>Store several relations in one file using a </a:t>
            </a:r>
            <a:r>
              <a:rPr kumimoji="1" lang="en-US" sz="1800" b="1">
                <a:solidFill>
                  <a:srgbClr val="000099"/>
                </a:solidFill>
              </a:rPr>
              <a:t>multitable clustering</a:t>
            </a:r>
            <a:r>
              <a:rPr kumimoji="1" lang="en-US" sz="1800" b="1"/>
              <a:t> </a:t>
            </a:r>
            <a:r>
              <a:rPr kumimoji="1" lang="en-US" sz="1800"/>
              <a:t>file organization</a:t>
            </a:r>
          </a:p>
        </p:txBody>
      </p:sp>
      <p:pic>
        <p:nvPicPr>
          <p:cNvPr id="113668" name="Picture 4" descr="10"/>
          <p:cNvPicPr>
            <a:picLocks noChangeAspect="1" noChangeArrowheads="1"/>
          </p:cNvPicPr>
          <p:nvPr/>
        </p:nvPicPr>
        <p:blipFill>
          <a:blip r:embed="rId3"/>
          <a:srcRect/>
          <a:stretch>
            <a:fillRect/>
          </a:stretch>
        </p:blipFill>
        <p:spPr bwMode="auto">
          <a:xfrm>
            <a:off x="3067050" y="1538288"/>
            <a:ext cx="5046663" cy="1131887"/>
          </a:xfrm>
          <a:prstGeom prst="rect">
            <a:avLst/>
          </a:prstGeom>
          <a:noFill/>
          <a:ln w="9525">
            <a:noFill/>
            <a:miter lim="800000"/>
            <a:headEnd/>
            <a:tailEnd/>
          </a:ln>
        </p:spPr>
      </p:pic>
      <p:pic>
        <p:nvPicPr>
          <p:cNvPr id="113669" name="Picture 5" descr="10"/>
          <p:cNvPicPr>
            <a:picLocks noChangeAspect="1" noChangeArrowheads="1"/>
          </p:cNvPicPr>
          <p:nvPr/>
        </p:nvPicPr>
        <p:blipFill>
          <a:blip r:embed="rId4"/>
          <a:srcRect/>
          <a:stretch>
            <a:fillRect/>
          </a:stretch>
        </p:blipFill>
        <p:spPr bwMode="auto">
          <a:xfrm>
            <a:off x="3063875" y="2778125"/>
            <a:ext cx="5308600" cy="1527175"/>
          </a:xfrm>
          <a:prstGeom prst="rect">
            <a:avLst/>
          </a:prstGeom>
          <a:noFill/>
          <a:ln w="9525">
            <a:noFill/>
            <a:miter lim="800000"/>
            <a:headEnd/>
            <a:tailEnd/>
          </a:ln>
        </p:spPr>
      </p:pic>
      <p:pic>
        <p:nvPicPr>
          <p:cNvPr id="113670" name="Picture 35"/>
          <p:cNvPicPr>
            <a:picLocks noChangeAspect="1" noChangeArrowheads="1"/>
          </p:cNvPicPr>
          <p:nvPr/>
        </p:nvPicPr>
        <p:blipFill>
          <a:blip r:embed="rId5"/>
          <a:srcRect/>
          <a:stretch>
            <a:fillRect/>
          </a:stretch>
        </p:blipFill>
        <p:spPr bwMode="auto">
          <a:xfrm>
            <a:off x="3116263" y="4464050"/>
            <a:ext cx="5246687" cy="2000250"/>
          </a:xfrm>
          <a:prstGeom prst="rect">
            <a:avLst/>
          </a:prstGeom>
          <a:noFill/>
          <a:ln w="9525">
            <a:noFill/>
            <a:miter lim="800000"/>
            <a:headEnd/>
            <a:tailEnd/>
          </a:ln>
        </p:spPr>
      </p:pic>
      <p:sp>
        <p:nvSpPr>
          <p:cNvPr id="113671" name="Text Box 7"/>
          <p:cNvSpPr txBox="1">
            <a:spLocks noChangeArrowheads="1"/>
          </p:cNvSpPr>
          <p:nvPr/>
        </p:nvSpPr>
        <p:spPr bwMode="auto">
          <a:xfrm>
            <a:off x="1203325" y="1895475"/>
            <a:ext cx="1339850" cy="366713"/>
          </a:xfrm>
          <a:prstGeom prst="rect">
            <a:avLst/>
          </a:prstGeom>
          <a:noFill/>
          <a:ln w="9525">
            <a:noFill/>
            <a:miter lim="800000"/>
            <a:headEnd/>
            <a:tailEnd/>
          </a:ln>
          <a:effectLst/>
        </p:spPr>
        <p:txBody>
          <a:bodyPr wrap="none">
            <a:spAutoFit/>
          </a:bodyPr>
          <a:lstStyle/>
          <a:p>
            <a:r>
              <a:rPr lang="en-US" sz="1800" i="1"/>
              <a:t>department</a:t>
            </a:r>
          </a:p>
        </p:txBody>
      </p:sp>
      <p:sp>
        <p:nvSpPr>
          <p:cNvPr id="113672" name="Text Box 8"/>
          <p:cNvSpPr txBox="1">
            <a:spLocks noChangeArrowheads="1"/>
          </p:cNvSpPr>
          <p:nvPr/>
        </p:nvSpPr>
        <p:spPr bwMode="auto">
          <a:xfrm>
            <a:off x="1263650" y="3238500"/>
            <a:ext cx="1123950" cy="366713"/>
          </a:xfrm>
          <a:prstGeom prst="rect">
            <a:avLst/>
          </a:prstGeom>
          <a:noFill/>
          <a:ln w="9525">
            <a:noFill/>
            <a:miter lim="800000"/>
            <a:headEnd/>
            <a:tailEnd/>
          </a:ln>
          <a:effectLst/>
        </p:spPr>
        <p:txBody>
          <a:bodyPr wrap="none">
            <a:spAutoFit/>
          </a:bodyPr>
          <a:lstStyle/>
          <a:p>
            <a:r>
              <a:rPr lang="en-US" sz="1800" i="1"/>
              <a:t>instructor</a:t>
            </a:r>
          </a:p>
        </p:txBody>
      </p:sp>
      <p:sp>
        <p:nvSpPr>
          <p:cNvPr id="113673" name="Text Box 9"/>
          <p:cNvSpPr txBox="1">
            <a:spLocks noChangeArrowheads="1"/>
          </p:cNvSpPr>
          <p:nvPr/>
        </p:nvSpPr>
        <p:spPr bwMode="auto">
          <a:xfrm>
            <a:off x="728663" y="4738688"/>
            <a:ext cx="2203450" cy="915987"/>
          </a:xfrm>
          <a:prstGeom prst="rect">
            <a:avLst/>
          </a:prstGeom>
          <a:noFill/>
          <a:ln w="9525">
            <a:noFill/>
            <a:miter lim="800000"/>
            <a:headEnd/>
            <a:tailEnd/>
          </a:ln>
          <a:effectLst/>
        </p:spPr>
        <p:txBody>
          <a:bodyPr wrap="none">
            <a:spAutoFit/>
          </a:bodyPr>
          <a:lstStyle/>
          <a:p>
            <a:r>
              <a:rPr lang="en-US" sz="1800"/>
              <a:t>multitable clustering</a:t>
            </a:r>
          </a:p>
          <a:p>
            <a:r>
              <a:rPr lang="en-US" sz="1800"/>
              <a:t>of</a:t>
            </a:r>
            <a:r>
              <a:rPr lang="en-US" sz="1800" i="1"/>
              <a:t> department </a:t>
            </a:r>
            <a:r>
              <a:rPr lang="en-US" sz="1800"/>
              <a:t>and</a:t>
            </a:r>
            <a:r>
              <a:rPr lang="en-US" sz="1800" i="1"/>
              <a:t> </a:t>
            </a:r>
          </a:p>
          <a:p>
            <a:r>
              <a:rPr lang="en-US" sz="1800" i="1"/>
              <a:t>instructor</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noFill/>
          <a:ln/>
        </p:spPr>
        <p:txBody>
          <a:bodyPr/>
          <a:lstStyle/>
          <a:p>
            <a:r>
              <a:rPr lang="en-US" sz="2800">
                <a:effectLst>
                  <a:outerShdw blurRad="38100" dist="38100" dir="2700000" algn="tl">
                    <a:srgbClr val="C0C0C0"/>
                  </a:outerShdw>
                </a:effectLst>
              </a:rPr>
              <a:t>Multitable Clustering File Organization (cont.)</a:t>
            </a:r>
          </a:p>
        </p:txBody>
      </p:sp>
      <p:sp>
        <p:nvSpPr>
          <p:cNvPr id="182275" name="Rectangle 3"/>
          <p:cNvSpPr>
            <a:spLocks noGrp="1" noChangeArrowheads="1"/>
          </p:cNvSpPr>
          <p:nvPr>
            <p:ph type="body" idx="1"/>
          </p:nvPr>
        </p:nvSpPr>
        <p:spPr>
          <a:xfrm>
            <a:off x="814388" y="1268413"/>
            <a:ext cx="7661275" cy="2282825"/>
          </a:xfrm>
        </p:spPr>
        <p:txBody>
          <a:bodyPr>
            <a:normAutofit fontScale="70000" lnSpcReduction="20000"/>
          </a:bodyPr>
          <a:lstStyle/>
          <a:p>
            <a:r>
              <a:rPr lang="en-US"/>
              <a:t>good for queries involving </a:t>
            </a:r>
            <a:r>
              <a:rPr lang="en-US" i="1"/>
              <a:t>department</a:t>
            </a:r>
            <a:r>
              <a:rPr lang="en-US"/>
              <a:t>     </a:t>
            </a:r>
            <a:r>
              <a:rPr lang="en-US" i="1"/>
              <a:t>instructor</a:t>
            </a:r>
            <a:r>
              <a:rPr lang="en-US"/>
              <a:t>, and for queries involving one single department and its instructors</a:t>
            </a:r>
          </a:p>
          <a:p>
            <a:r>
              <a:rPr lang="en-US"/>
              <a:t>bad for queries involving only </a:t>
            </a:r>
            <a:r>
              <a:rPr lang="en-US" i="1"/>
              <a:t>department</a:t>
            </a:r>
          </a:p>
          <a:p>
            <a:r>
              <a:rPr lang="en-US"/>
              <a:t>results in variable size records</a:t>
            </a:r>
          </a:p>
          <a:p>
            <a:r>
              <a:rPr lang="en-US"/>
              <a:t>Can add pointer chains to link records of a particular relation</a:t>
            </a:r>
          </a:p>
        </p:txBody>
      </p:sp>
      <p:pic>
        <p:nvPicPr>
          <p:cNvPr id="182276" name="Picture 4"/>
          <p:cNvPicPr>
            <a:picLocks noChangeAspect="1" noChangeArrowheads="1"/>
          </p:cNvPicPr>
          <p:nvPr/>
        </p:nvPicPr>
        <p:blipFill>
          <a:blip r:embed="rId2"/>
          <a:srcRect/>
          <a:stretch>
            <a:fillRect/>
          </a:stretch>
        </p:blipFill>
        <p:spPr bwMode="auto">
          <a:xfrm>
            <a:off x="1077913" y="3911600"/>
            <a:ext cx="7334250" cy="1809750"/>
          </a:xfrm>
          <a:prstGeom prst="rect">
            <a:avLst/>
          </a:prstGeom>
          <a:noFill/>
          <a:ln w="9525">
            <a:noFill/>
            <a:miter lim="800000"/>
            <a:headEnd/>
            <a:tailEnd/>
          </a:ln>
        </p:spPr>
      </p:pic>
      <p:sp>
        <p:nvSpPr>
          <p:cNvPr id="182277" name="AutoShape 28"/>
          <p:cNvSpPr>
            <a:spLocks noChangeArrowheads="1"/>
          </p:cNvSpPr>
          <p:nvPr/>
        </p:nvSpPr>
        <p:spPr bwMode="auto">
          <a:xfrm rot="5400000">
            <a:off x="5185569" y="1337469"/>
            <a:ext cx="136525" cy="192087"/>
          </a:xfrm>
          <a:prstGeom prst="flowChartCollate">
            <a:avLst/>
          </a:prstGeom>
          <a:noFill/>
          <a:ln w="9525">
            <a:solidFill>
              <a:schemeClr val="tx1"/>
            </a:solidFill>
            <a:miter lim="800000"/>
            <a:headEnd/>
            <a:tailEnd/>
          </a:ln>
        </p:spPr>
        <p:txBody>
          <a:bodyPr rot="10800000" vert="eaVert" wrap="none" anchor="ctr"/>
          <a:lstStyle/>
          <a:p>
            <a:endParaRPr lang="en-US"/>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defRPr/>
            </a:pPr>
            <a:r>
              <a:rPr lang="en-US">
                <a:ea typeface="+mj-ea"/>
              </a:rPr>
              <a:t>Data Dictionary Storage</a:t>
            </a:r>
          </a:p>
        </p:txBody>
      </p:sp>
      <p:sp>
        <p:nvSpPr>
          <p:cNvPr id="117763" name="Rectangle 3"/>
          <p:cNvSpPr>
            <a:spLocks noGrp="1" noChangeArrowheads="1"/>
          </p:cNvSpPr>
          <p:nvPr>
            <p:ph type="body" idx="1"/>
          </p:nvPr>
        </p:nvSpPr>
        <p:spPr>
          <a:xfrm>
            <a:off x="914400" y="1779588"/>
            <a:ext cx="7280275" cy="4527550"/>
          </a:xfrm>
        </p:spPr>
        <p:txBody>
          <a:bodyPr>
            <a:normAutofit fontScale="77500" lnSpcReduction="20000"/>
          </a:bodyPr>
          <a:lstStyle/>
          <a:p>
            <a:pPr>
              <a:lnSpc>
                <a:spcPct val="90000"/>
              </a:lnSpc>
            </a:pPr>
            <a:r>
              <a:rPr lang="en-US"/>
              <a:t>Information about relations</a:t>
            </a:r>
          </a:p>
          <a:p>
            <a:pPr lvl="1">
              <a:lnSpc>
                <a:spcPct val="90000"/>
              </a:lnSpc>
            </a:pPr>
            <a:r>
              <a:rPr lang="en-US">
                <a:ea typeface="ＭＳ Ｐゴシック" pitchFamily="34" charset="-128"/>
              </a:rPr>
              <a:t>names of relations</a:t>
            </a:r>
          </a:p>
          <a:p>
            <a:pPr lvl="1">
              <a:lnSpc>
                <a:spcPct val="90000"/>
              </a:lnSpc>
            </a:pPr>
            <a:r>
              <a:rPr lang="en-US">
                <a:ea typeface="ＭＳ Ｐゴシック" pitchFamily="34" charset="-128"/>
              </a:rPr>
              <a:t>names, types and lengths of attributes of each relation</a:t>
            </a:r>
          </a:p>
          <a:p>
            <a:pPr lvl="1">
              <a:lnSpc>
                <a:spcPct val="90000"/>
              </a:lnSpc>
            </a:pPr>
            <a:r>
              <a:rPr lang="en-US">
                <a:ea typeface="ＭＳ Ｐゴシック" pitchFamily="34" charset="-128"/>
              </a:rPr>
              <a:t>names and definitions of views</a:t>
            </a:r>
          </a:p>
          <a:p>
            <a:pPr lvl="1">
              <a:lnSpc>
                <a:spcPct val="90000"/>
              </a:lnSpc>
            </a:pPr>
            <a:r>
              <a:rPr lang="en-US">
                <a:ea typeface="ＭＳ Ｐゴシック" pitchFamily="34" charset="-128"/>
              </a:rPr>
              <a:t>integrity constraints</a:t>
            </a:r>
          </a:p>
          <a:p>
            <a:pPr>
              <a:lnSpc>
                <a:spcPct val="90000"/>
              </a:lnSpc>
            </a:pPr>
            <a:r>
              <a:rPr lang="en-US"/>
              <a:t>User and accounting information, including passwords</a:t>
            </a:r>
          </a:p>
          <a:p>
            <a:pPr>
              <a:lnSpc>
                <a:spcPct val="90000"/>
              </a:lnSpc>
            </a:pPr>
            <a:r>
              <a:rPr lang="en-US"/>
              <a:t>Statistical and descriptive data</a:t>
            </a:r>
          </a:p>
          <a:p>
            <a:pPr lvl="1">
              <a:lnSpc>
                <a:spcPct val="90000"/>
              </a:lnSpc>
            </a:pPr>
            <a:r>
              <a:rPr lang="en-US">
                <a:ea typeface="ＭＳ Ｐゴシック" pitchFamily="34" charset="-128"/>
              </a:rPr>
              <a:t>number of tuples in each relation</a:t>
            </a:r>
          </a:p>
          <a:p>
            <a:pPr>
              <a:lnSpc>
                <a:spcPct val="90000"/>
              </a:lnSpc>
            </a:pPr>
            <a:r>
              <a:rPr lang="en-US"/>
              <a:t>Physical file organization information</a:t>
            </a:r>
          </a:p>
          <a:p>
            <a:pPr lvl="1">
              <a:lnSpc>
                <a:spcPct val="90000"/>
              </a:lnSpc>
            </a:pPr>
            <a:r>
              <a:rPr lang="en-US">
                <a:ea typeface="ＭＳ Ｐゴシック" pitchFamily="34" charset="-128"/>
              </a:rPr>
              <a:t>How relation is stored (sequential/hash/…)</a:t>
            </a:r>
          </a:p>
          <a:p>
            <a:pPr lvl="1">
              <a:lnSpc>
                <a:spcPct val="90000"/>
              </a:lnSpc>
            </a:pPr>
            <a:r>
              <a:rPr lang="en-US">
                <a:ea typeface="ＭＳ Ｐゴシック" pitchFamily="34" charset="-128"/>
              </a:rPr>
              <a:t>Physical location of relation </a:t>
            </a:r>
          </a:p>
          <a:p>
            <a:pPr>
              <a:lnSpc>
                <a:spcPct val="90000"/>
              </a:lnSpc>
            </a:pPr>
            <a:r>
              <a:rPr lang="en-US"/>
              <a:t>Information about indices (Chapter 11) </a:t>
            </a:r>
          </a:p>
        </p:txBody>
      </p:sp>
      <p:sp>
        <p:nvSpPr>
          <p:cNvPr id="117764" name="Text Box 6"/>
          <p:cNvSpPr txBox="1">
            <a:spLocks noChangeArrowheads="1"/>
          </p:cNvSpPr>
          <p:nvPr/>
        </p:nvSpPr>
        <p:spPr bwMode="auto">
          <a:xfrm>
            <a:off x="914400" y="1108075"/>
            <a:ext cx="6678613" cy="641350"/>
          </a:xfrm>
          <a:prstGeom prst="rect">
            <a:avLst/>
          </a:prstGeom>
          <a:noFill/>
          <a:ln w="9525">
            <a:noFill/>
            <a:miter lim="800000"/>
            <a:headEnd/>
            <a:tailEnd/>
          </a:ln>
        </p:spPr>
        <p:txBody>
          <a:bodyPr anchor="ctr">
            <a:spAutoFit/>
          </a:bodyPr>
          <a:lstStyle/>
          <a:p>
            <a:pPr>
              <a:spcBef>
                <a:spcPct val="50000"/>
              </a:spcBef>
            </a:pPr>
            <a:r>
              <a:rPr lang="en-US" sz="1800"/>
              <a:t>The</a:t>
            </a:r>
            <a:r>
              <a:rPr lang="en-US" sz="1800">
                <a:solidFill>
                  <a:srgbClr val="000099"/>
                </a:solidFill>
              </a:rPr>
              <a:t> </a:t>
            </a:r>
            <a:r>
              <a:rPr lang="en-US" sz="1800" b="1">
                <a:solidFill>
                  <a:srgbClr val="000099"/>
                </a:solidFill>
              </a:rPr>
              <a:t>Data dictionary</a:t>
            </a:r>
            <a:r>
              <a:rPr lang="en-US" sz="1800"/>
              <a:t> (also called </a:t>
            </a:r>
            <a:r>
              <a:rPr lang="en-US" sz="1800" b="1">
                <a:solidFill>
                  <a:srgbClr val="000099"/>
                </a:solidFill>
              </a:rPr>
              <a:t>system catalog</a:t>
            </a:r>
            <a:r>
              <a:rPr lang="en-US" sz="1800"/>
              <a:t>) stores </a:t>
            </a:r>
            <a:r>
              <a:rPr lang="en-US" sz="1800" b="1">
                <a:solidFill>
                  <a:srgbClr val="000099"/>
                </a:solidFill>
              </a:rPr>
              <a:t>metadata</a:t>
            </a:r>
            <a:r>
              <a:rPr lang="en-US" sz="1800"/>
              <a:t>; that is, data about data, such as</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noFill/>
          <a:ln/>
        </p:spPr>
        <p:txBody>
          <a:bodyPr/>
          <a:lstStyle/>
          <a:p>
            <a:r>
              <a:rPr lang="en-US" sz="2800">
                <a:effectLst/>
              </a:rPr>
              <a:t>Relational Representation of System Metadata</a:t>
            </a:r>
          </a:p>
        </p:txBody>
      </p:sp>
      <p:pic>
        <p:nvPicPr>
          <p:cNvPr id="183300" name="Picture 4"/>
          <p:cNvPicPr>
            <a:picLocks noChangeAspect="1" noChangeArrowheads="1"/>
          </p:cNvPicPr>
          <p:nvPr/>
        </p:nvPicPr>
        <p:blipFill>
          <a:blip r:embed="rId2"/>
          <a:srcRect/>
          <a:stretch>
            <a:fillRect/>
          </a:stretch>
        </p:blipFill>
        <p:spPr bwMode="auto">
          <a:xfrm>
            <a:off x="2917825" y="1041400"/>
            <a:ext cx="5961063" cy="4945063"/>
          </a:xfrm>
          <a:prstGeom prst="rect">
            <a:avLst/>
          </a:prstGeom>
          <a:noFill/>
          <a:ln w="9525">
            <a:noFill/>
            <a:miter lim="800000"/>
            <a:headEnd/>
            <a:tailEnd/>
          </a:ln>
        </p:spPr>
      </p:pic>
      <p:sp>
        <p:nvSpPr>
          <p:cNvPr id="183302" name="Rectangle 6"/>
          <p:cNvSpPr>
            <a:spLocks noGrp="1" noChangeArrowheads="1"/>
          </p:cNvSpPr>
          <p:nvPr>
            <p:ph type="body" idx="1"/>
          </p:nvPr>
        </p:nvSpPr>
        <p:spPr>
          <a:xfrm>
            <a:off x="311150" y="1384300"/>
            <a:ext cx="2419350" cy="4873625"/>
          </a:xfrm>
          <a:noFill/>
          <a:ln/>
        </p:spPr>
        <p:txBody>
          <a:bodyPr>
            <a:normAutofit fontScale="92500"/>
          </a:bodyPr>
          <a:lstStyle/>
          <a:p>
            <a:r>
              <a:rPr lang="en-US"/>
              <a:t>Relational representation on disk</a:t>
            </a:r>
          </a:p>
          <a:p>
            <a:r>
              <a:rPr lang="en-US"/>
              <a:t>Specialized data structures designed for efficient access, in memory</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p:txBody>
          <a:bodyPr/>
          <a:lstStyle/>
          <a:p>
            <a:pPr>
              <a:defRPr/>
            </a:pPr>
            <a:r>
              <a:rPr lang="en-US">
                <a:ea typeface="+mj-ea"/>
              </a:rPr>
              <a:t>Storage Access</a:t>
            </a:r>
          </a:p>
        </p:txBody>
      </p:sp>
      <p:sp>
        <p:nvSpPr>
          <p:cNvPr id="163843" name="Rectangle 3"/>
          <p:cNvSpPr>
            <a:spLocks noGrp="1" noChangeArrowheads="1"/>
          </p:cNvSpPr>
          <p:nvPr>
            <p:ph type="body" idx="4294967295"/>
          </p:nvPr>
        </p:nvSpPr>
        <p:spPr>
          <a:xfrm>
            <a:off x="900113" y="1150938"/>
            <a:ext cx="7197725" cy="4816475"/>
          </a:xfrm>
        </p:spPr>
        <p:txBody>
          <a:bodyPr>
            <a:normAutofit fontScale="85000" lnSpcReduction="10000"/>
          </a:bodyPr>
          <a:lstStyle/>
          <a:p>
            <a:r>
              <a:rPr lang="en-US"/>
              <a:t>A database file is partitioned into fixed-length storage units called </a:t>
            </a:r>
            <a:r>
              <a:rPr lang="en-US" b="1">
                <a:solidFill>
                  <a:srgbClr val="000099"/>
                </a:solidFill>
              </a:rPr>
              <a:t>blocks</a:t>
            </a:r>
            <a:r>
              <a:rPr lang="en-US"/>
              <a:t>.  Blocks are units of both storage allocation and data transfer.</a:t>
            </a:r>
          </a:p>
          <a:p>
            <a:r>
              <a:rPr lang="en-US"/>
              <a:t>Database system seeks to minimize the number of block transfers between the disk and memory.  We can reduce the number of disk accesses by keeping as many blocks as possible in main memory.</a:t>
            </a:r>
          </a:p>
          <a:p>
            <a:r>
              <a:rPr lang="en-US" b="1">
                <a:solidFill>
                  <a:srgbClr val="000099"/>
                </a:solidFill>
              </a:rPr>
              <a:t>Buffer</a:t>
            </a:r>
            <a:r>
              <a:rPr lang="en-US" b="1"/>
              <a:t> </a:t>
            </a:r>
            <a:r>
              <a:rPr lang="en-US"/>
              <a:t>– portion of main memory available to store copies of disk blocks.</a:t>
            </a:r>
          </a:p>
          <a:p>
            <a:r>
              <a:rPr lang="en-US" b="1">
                <a:solidFill>
                  <a:srgbClr val="000099"/>
                </a:solidFill>
              </a:rPr>
              <a:t>Buffer manager</a:t>
            </a:r>
            <a:r>
              <a:rPr lang="en-US"/>
              <a:t> – subsystem responsible for allocating buffer space in main memory.</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p:txBody>
          <a:bodyPr/>
          <a:lstStyle/>
          <a:p>
            <a:pPr>
              <a:defRPr/>
            </a:pPr>
            <a:r>
              <a:rPr lang="en-US">
                <a:ea typeface="+mj-ea"/>
              </a:rPr>
              <a:t>Buffer Manager</a:t>
            </a:r>
          </a:p>
        </p:txBody>
      </p:sp>
      <p:sp>
        <p:nvSpPr>
          <p:cNvPr id="165891" name="Rectangle 3"/>
          <p:cNvSpPr>
            <a:spLocks noGrp="1" noChangeArrowheads="1"/>
          </p:cNvSpPr>
          <p:nvPr>
            <p:ph type="body" idx="4294967295"/>
          </p:nvPr>
        </p:nvSpPr>
        <p:spPr>
          <a:xfrm>
            <a:off x="835025" y="1133475"/>
            <a:ext cx="7227888" cy="5026025"/>
          </a:xfrm>
        </p:spPr>
        <p:txBody>
          <a:bodyPr>
            <a:normAutofit fontScale="85000" lnSpcReduction="10000"/>
          </a:bodyPr>
          <a:lstStyle/>
          <a:p>
            <a:pPr marL="381000" indent="-381000"/>
            <a:r>
              <a:rPr lang="en-US" dirty="0"/>
              <a:t>Programs call on the buffer manager when they need a block from disk.</a:t>
            </a:r>
          </a:p>
          <a:p>
            <a:pPr marL="800100" lvl="1" indent="-342900">
              <a:buFont typeface="Monotype Sorts" charset="2"/>
              <a:buAutoNum type="arabicPeriod"/>
            </a:pPr>
            <a:r>
              <a:rPr lang="en-US" dirty="0">
                <a:highlight>
                  <a:srgbClr val="FFFF00"/>
                </a:highlight>
                <a:ea typeface="ＭＳ Ｐゴシック" pitchFamily="34" charset="-128"/>
              </a:rPr>
              <a:t>If the block is already in the buffer, buffer manager returns the address of the block in main memory</a:t>
            </a:r>
          </a:p>
          <a:p>
            <a:pPr marL="800100" lvl="1" indent="-342900">
              <a:buFont typeface="Monotype Sorts" charset="2"/>
              <a:buAutoNum type="arabicPeriod"/>
            </a:pPr>
            <a:r>
              <a:rPr lang="en-US" dirty="0">
                <a:ea typeface="ＭＳ Ｐゴシック" pitchFamily="34" charset="-128"/>
              </a:rPr>
              <a:t>If the block is not in the buffer, the buffer manager</a:t>
            </a:r>
          </a:p>
          <a:p>
            <a:pPr marL="1200150" lvl="2" indent="-342900">
              <a:buFont typeface="Monotype Sorts" charset="2"/>
              <a:buAutoNum type="arabicPeriod"/>
            </a:pPr>
            <a:r>
              <a:rPr lang="en-US" dirty="0">
                <a:ea typeface="ＭＳ Ｐゴシック" pitchFamily="34" charset="-128"/>
              </a:rPr>
              <a:t>Allocates space in the buffer for the block</a:t>
            </a:r>
          </a:p>
          <a:p>
            <a:pPr marL="1543050" lvl="3" indent="-342900">
              <a:buFont typeface="Monotype Sorts" charset="2"/>
              <a:buAutoNum type="arabicPeriod"/>
            </a:pPr>
            <a:r>
              <a:rPr lang="en-US" dirty="0">
                <a:ea typeface="ＭＳ Ｐゴシック" pitchFamily="34" charset="-128"/>
              </a:rPr>
              <a:t>Replacing (throwing out) some other block, if required, to make space for the new block.</a:t>
            </a:r>
          </a:p>
          <a:p>
            <a:pPr marL="1543050" lvl="3" indent="-342900">
              <a:buFont typeface="Monotype Sorts" charset="2"/>
              <a:buAutoNum type="arabicPeriod"/>
            </a:pPr>
            <a:r>
              <a:rPr lang="en-US" dirty="0">
                <a:ea typeface="ＭＳ Ｐゴシック" pitchFamily="34" charset="-128"/>
              </a:rPr>
              <a:t>Replaced block written back to disk only if it was modified since the most recent time that it was written to/fetched from the disk.</a:t>
            </a:r>
          </a:p>
          <a:p>
            <a:pPr marL="1200150" lvl="2" indent="-342900">
              <a:buFont typeface="Monotype Sorts" charset="2"/>
              <a:buAutoNum type="arabicPeriod"/>
            </a:pPr>
            <a:r>
              <a:rPr lang="en-US" dirty="0">
                <a:ea typeface="ＭＳ Ｐゴシック" pitchFamily="34" charset="-128"/>
              </a:rPr>
              <a:t>Reads the block from the disk to the buffer, and returns the address of the block in main memory to requester. </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p:txBody>
          <a:bodyPr/>
          <a:lstStyle/>
          <a:p>
            <a:pPr>
              <a:defRPr/>
            </a:pPr>
            <a:r>
              <a:rPr lang="en-US">
                <a:ea typeface="+mj-ea"/>
              </a:rPr>
              <a:t>Buffer-Replacement Policies</a:t>
            </a:r>
          </a:p>
        </p:txBody>
      </p:sp>
      <p:sp>
        <p:nvSpPr>
          <p:cNvPr id="167939" name="Rectangle 3"/>
          <p:cNvSpPr>
            <a:spLocks noGrp="1" noChangeArrowheads="1"/>
          </p:cNvSpPr>
          <p:nvPr>
            <p:ph type="body" idx="4294967295"/>
          </p:nvPr>
        </p:nvSpPr>
        <p:spPr>
          <a:xfrm>
            <a:off x="914400" y="1122363"/>
            <a:ext cx="7380288" cy="5067300"/>
          </a:xfrm>
        </p:spPr>
        <p:txBody>
          <a:bodyPr>
            <a:normAutofit fontScale="70000" lnSpcReduction="20000"/>
          </a:bodyPr>
          <a:lstStyle/>
          <a:p>
            <a:r>
              <a:rPr lang="en-US"/>
              <a:t>Most operating systems replace the block </a:t>
            </a:r>
            <a:r>
              <a:rPr lang="en-US" b="1">
                <a:solidFill>
                  <a:srgbClr val="000099"/>
                </a:solidFill>
              </a:rPr>
              <a:t>least recently used</a:t>
            </a:r>
            <a:r>
              <a:rPr lang="en-US"/>
              <a:t> (</a:t>
            </a:r>
            <a:r>
              <a:rPr lang="en-US">
                <a:solidFill>
                  <a:srgbClr val="000099"/>
                </a:solidFill>
              </a:rPr>
              <a:t>LRU strategy</a:t>
            </a:r>
            <a:r>
              <a:rPr lang="en-US"/>
              <a:t>)</a:t>
            </a:r>
          </a:p>
          <a:p>
            <a:r>
              <a:rPr lang="en-US"/>
              <a:t>Idea behind LRU – use past pattern of block references as a predictor of future references</a:t>
            </a:r>
          </a:p>
          <a:p>
            <a:r>
              <a:rPr lang="en-US"/>
              <a:t>Queries have well-defined access patterns (such as sequential scans), and a database system can use the information in a user’s query to predict future references</a:t>
            </a:r>
          </a:p>
          <a:p>
            <a:pPr lvl="1"/>
            <a:r>
              <a:rPr lang="en-US">
                <a:ea typeface="ＭＳ Ｐゴシック" pitchFamily="34" charset="-128"/>
              </a:rPr>
              <a:t>LRU can be a bad strategy for certain access patterns involving repeated scans of data</a:t>
            </a:r>
          </a:p>
          <a:p>
            <a:pPr lvl="2"/>
            <a:r>
              <a:rPr lang="en-US">
                <a:ea typeface="ＭＳ Ｐゴシック" pitchFamily="34" charset="-128"/>
              </a:rPr>
              <a:t>For example: when computing the join of 2 relations r and s by a nested loops </a:t>
            </a:r>
            <a:br>
              <a:rPr lang="en-US">
                <a:ea typeface="ＭＳ Ｐゴシック" pitchFamily="34" charset="-128"/>
              </a:rPr>
            </a:br>
            <a:r>
              <a:rPr lang="en-US">
                <a:ea typeface="ＭＳ Ｐゴシック" pitchFamily="34" charset="-128"/>
              </a:rPr>
              <a:t>  for each tuple </a:t>
            </a:r>
            <a:r>
              <a:rPr lang="en-US" i="1">
                <a:ea typeface="ＭＳ Ｐゴシック" pitchFamily="34" charset="-128"/>
              </a:rPr>
              <a:t>tr</a:t>
            </a:r>
            <a:r>
              <a:rPr lang="en-US">
                <a:ea typeface="ＭＳ Ｐゴシック" pitchFamily="34" charset="-128"/>
              </a:rPr>
              <a:t> of </a:t>
            </a:r>
            <a:r>
              <a:rPr lang="en-US" i="1">
                <a:ea typeface="ＭＳ Ｐゴシック" pitchFamily="34" charset="-128"/>
              </a:rPr>
              <a:t>r</a:t>
            </a:r>
            <a:r>
              <a:rPr lang="en-US">
                <a:ea typeface="ＭＳ Ｐゴシック" pitchFamily="34" charset="-128"/>
              </a:rPr>
              <a:t> do </a:t>
            </a:r>
            <a:br>
              <a:rPr lang="en-US">
                <a:ea typeface="ＭＳ Ｐゴシック" pitchFamily="34" charset="-128"/>
              </a:rPr>
            </a:br>
            <a:r>
              <a:rPr lang="en-US">
                <a:ea typeface="ＭＳ Ｐゴシック" pitchFamily="34" charset="-128"/>
              </a:rPr>
              <a:t>     for each tuple </a:t>
            </a:r>
            <a:r>
              <a:rPr lang="en-US" i="1">
                <a:ea typeface="ＭＳ Ｐゴシック" pitchFamily="34" charset="-128"/>
              </a:rPr>
              <a:t>ts</a:t>
            </a:r>
            <a:r>
              <a:rPr lang="en-US">
                <a:ea typeface="ＭＳ Ｐゴシック" pitchFamily="34" charset="-128"/>
              </a:rPr>
              <a:t> of </a:t>
            </a:r>
            <a:r>
              <a:rPr lang="en-US" i="1">
                <a:ea typeface="ＭＳ Ｐゴシック" pitchFamily="34" charset="-128"/>
              </a:rPr>
              <a:t>s</a:t>
            </a:r>
            <a:r>
              <a:rPr lang="en-US">
                <a:ea typeface="ＭＳ Ｐゴシック" pitchFamily="34" charset="-128"/>
              </a:rPr>
              <a:t> do </a:t>
            </a:r>
            <a:br>
              <a:rPr lang="en-US">
                <a:ea typeface="ＭＳ Ｐゴシック" pitchFamily="34" charset="-128"/>
              </a:rPr>
            </a:br>
            <a:r>
              <a:rPr lang="en-US">
                <a:ea typeface="ＭＳ Ｐゴシック" pitchFamily="34" charset="-128"/>
              </a:rPr>
              <a:t>       if the tuples </a:t>
            </a:r>
            <a:r>
              <a:rPr lang="en-US" i="1">
                <a:ea typeface="ＭＳ Ｐゴシック" pitchFamily="34" charset="-128"/>
              </a:rPr>
              <a:t>tr</a:t>
            </a:r>
            <a:r>
              <a:rPr lang="en-US">
                <a:ea typeface="ＭＳ Ｐゴシック" pitchFamily="34" charset="-128"/>
              </a:rPr>
              <a:t> and </a:t>
            </a:r>
            <a:r>
              <a:rPr lang="en-US" i="1">
                <a:ea typeface="ＭＳ Ｐゴシック" pitchFamily="34" charset="-128"/>
              </a:rPr>
              <a:t>ts</a:t>
            </a:r>
            <a:r>
              <a:rPr lang="en-US">
                <a:ea typeface="ＭＳ Ｐゴシック" pitchFamily="34" charset="-128"/>
              </a:rPr>
              <a:t> match …</a:t>
            </a:r>
          </a:p>
          <a:p>
            <a:pPr lvl="1"/>
            <a:r>
              <a:rPr lang="en-US">
                <a:ea typeface="ＭＳ Ｐゴシック" pitchFamily="34" charset="-128"/>
              </a:rPr>
              <a:t>Mixed strategy with hints on replacement strategy provided</a:t>
            </a:r>
            <a:br>
              <a:rPr lang="en-US">
                <a:ea typeface="ＭＳ Ｐゴシック" pitchFamily="34" charset="-128"/>
              </a:rPr>
            </a:br>
            <a:r>
              <a:rPr lang="en-US">
                <a:ea typeface="ＭＳ Ｐゴシック" pitchFamily="34" charset="-128"/>
              </a:rPr>
              <a:t>by the query optimizer is preferable</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lstStyle/>
          <a:p>
            <a:pPr>
              <a:defRPr/>
            </a:pPr>
            <a:r>
              <a:rPr lang="en-US">
                <a:ea typeface="+mj-ea"/>
              </a:rPr>
              <a:t>Buffer-Replacement Policies (Cont.)</a:t>
            </a:r>
          </a:p>
        </p:txBody>
      </p:sp>
      <p:sp>
        <p:nvSpPr>
          <p:cNvPr id="169987" name="Rectangle 3"/>
          <p:cNvSpPr>
            <a:spLocks noGrp="1" noChangeArrowheads="1"/>
          </p:cNvSpPr>
          <p:nvPr>
            <p:ph type="body" idx="4294967295"/>
          </p:nvPr>
        </p:nvSpPr>
        <p:spPr>
          <a:xfrm>
            <a:off x="914400" y="1122363"/>
            <a:ext cx="7197725" cy="5019675"/>
          </a:xfrm>
        </p:spPr>
        <p:txBody>
          <a:bodyPr>
            <a:normAutofit fontScale="70000" lnSpcReduction="20000"/>
          </a:bodyPr>
          <a:lstStyle/>
          <a:p>
            <a:r>
              <a:rPr lang="en-US" b="1">
                <a:solidFill>
                  <a:srgbClr val="000099"/>
                </a:solidFill>
              </a:rPr>
              <a:t>Pinned block</a:t>
            </a:r>
            <a:r>
              <a:rPr lang="en-US"/>
              <a:t> – memory block that is not allowed to be written back to disk.</a:t>
            </a:r>
          </a:p>
          <a:p>
            <a:r>
              <a:rPr lang="en-US" b="1">
                <a:solidFill>
                  <a:srgbClr val="000099"/>
                </a:solidFill>
              </a:rPr>
              <a:t>Toss-immediate</a:t>
            </a:r>
            <a:r>
              <a:rPr lang="en-US"/>
              <a:t> strategy – frees the space occupied by a block as soon as the final tuple of that block has been processed</a:t>
            </a:r>
          </a:p>
          <a:p>
            <a:r>
              <a:rPr lang="en-US" b="1">
                <a:solidFill>
                  <a:srgbClr val="000099"/>
                </a:solidFill>
              </a:rPr>
              <a:t>Most recently used (MRU) strategy</a:t>
            </a:r>
            <a:r>
              <a:rPr lang="en-US"/>
              <a:t> –  system must pin the block currently being processed.  After the final tuple of that block has been processed, the block is unpinned, and it becomes the most recently used block.</a:t>
            </a:r>
          </a:p>
          <a:p>
            <a:r>
              <a:rPr lang="en-US"/>
              <a:t>Buffer manager can use statistical information regarding the probability that a request will reference a particular relation</a:t>
            </a:r>
          </a:p>
          <a:p>
            <a:pPr lvl="1"/>
            <a:r>
              <a:rPr lang="en-US">
                <a:ea typeface="ＭＳ Ｐゴシック" pitchFamily="34" charset="-128"/>
              </a:rPr>
              <a:t>E.g., the data dictionary is frequently accessed.  Heuristic:  keep data-dictionary blocks in main memory buffer</a:t>
            </a:r>
          </a:p>
          <a:p>
            <a:r>
              <a:rPr lang="en-US"/>
              <a:t>Buffer managers also support </a:t>
            </a:r>
            <a:r>
              <a:rPr lang="en-US" b="1">
                <a:solidFill>
                  <a:srgbClr val="000099"/>
                </a:solidFill>
              </a:rPr>
              <a:t>forced output</a:t>
            </a:r>
            <a:r>
              <a:rPr lang="en-US"/>
              <a:t> of blocks for the purpose of recovery (more in Chapter 16)</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effectLst>
                  <a:outerShdw blurRad="38100" dist="38100" dir="2700000" algn="tl">
                    <a:srgbClr val="C0C0C0"/>
                  </a:outerShdw>
                </a:effectLst>
                <a:ea typeface="ＭＳ Ｐゴシック" pitchFamily="34" charset="-128"/>
              </a:rPr>
              <a:t>Query Processing</a:t>
            </a:r>
          </a:p>
        </p:txBody>
      </p:sp>
      <p:sp>
        <p:nvSpPr>
          <p:cNvPr id="17410" name="Rectangle 3"/>
          <p:cNvSpPr>
            <a:spLocks noGrp="1" noChangeArrowheads="1"/>
          </p:cNvSpPr>
          <p:nvPr>
            <p:ph type="body" idx="1"/>
          </p:nvPr>
        </p:nvSpPr>
        <p:spPr>
          <a:xfrm>
            <a:off x="752475" y="1062038"/>
            <a:ext cx="6564313" cy="4138612"/>
          </a:xfrm>
        </p:spPr>
        <p:txBody>
          <a:bodyPr/>
          <a:lstStyle/>
          <a:p>
            <a:r>
              <a:rPr lang="en-US" sz="2400">
                <a:ea typeface="ＭＳ Ｐゴシック" pitchFamily="34" charset="-128"/>
              </a:rPr>
              <a:t>Overview </a:t>
            </a:r>
          </a:p>
          <a:p>
            <a:r>
              <a:rPr lang="en-US" sz="2400">
                <a:ea typeface="ＭＳ Ｐゴシック" pitchFamily="34" charset="-128"/>
              </a:rPr>
              <a:t>Measures of Query Cost</a:t>
            </a:r>
          </a:p>
          <a:p>
            <a:r>
              <a:rPr lang="en-US" sz="2400">
                <a:ea typeface="ＭＳ Ｐゴシック" pitchFamily="34" charset="-128"/>
              </a:rPr>
              <a:t>Selection Operation  </a:t>
            </a:r>
          </a:p>
          <a:p>
            <a:r>
              <a:rPr lang="en-US" sz="2400">
                <a:ea typeface="ＭＳ Ｐゴシック" pitchFamily="34" charset="-128"/>
              </a:rPr>
              <a:t>Sorting </a:t>
            </a:r>
          </a:p>
          <a:p>
            <a:r>
              <a:rPr lang="en-US" sz="2400">
                <a:ea typeface="ＭＳ Ｐゴシック" pitchFamily="34" charset="-128"/>
              </a:rPr>
              <a:t>Join Operation </a:t>
            </a:r>
          </a:p>
          <a:p>
            <a:r>
              <a:rPr lang="en-US" sz="2400">
                <a:ea typeface="ＭＳ Ｐゴシック" pitchFamily="34" charset="-128"/>
              </a:rPr>
              <a:t>Other Operations</a:t>
            </a:r>
          </a:p>
          <a:p>
            <a:r>
              <a:rPr lang="en-US" sz="2400">
                <a:ea typeface="ＭＳ Ｐゴシック" pitchFamily="34" charset="-128"/>
              </a:rPr>
              <a:t>Evaluation of Expressions</a:t>
            </a:r>
          </a:p>
        </p:txBody>
      </p:sp>
    </p:spTree>
  </p:cSld>
  <p:clrMapOvr>
    <a:masterClrMapping/>
  </p:clrMapOvr>
  <p:transition advTm="5014"/>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Query Processing</a:t>
            </a:r>
          </a:p>
        </p:txBody>
      </p:sp>
      <p:sp>
        <p:nvSpPr>
          <p:cNvPr id="51202" name="Rectangle 3"/>
          <p:cNvSpPr>
            <a:spLocks noGrp="1" noChangeArrowheads="1"/>
          </p:cNvSpPr>
          <p:nvPr>
            <p:ph idx="1"/>
          </p:nvPr>
        </p:nvSpPr>
        <p:spPr>
          <a:xfrm>
            <a:off x="768350" y="1093789"/>
            <a:ext cx="7327139" cy="1100771"/>
          </a:xfrm>
        </p:spPr>
        <p:txBody>
          <a:bodyPr/>
          <a:lstStyle/>
          <a:p>
            <a:pPr>
              <a:buFont typeface="Monotype Sorts" charset="2"/>
              <a:buNone/>
            </a:pPr>
            <a:r>
              <a:rPr lang="en-US" altLang="en-US" sz="1700" dirty="0"/>
              <a:t>1.	Parsing and translation</a:t>
            </a:r>
          </a:p>
          <a:p>
            <a:pPr>
              <a:buFont typeface="Monotype Sorts" charset="2"/>
              <a:buNone/>
            </a:pPr>
            <a:r>
              <a:rPr lang="en-US" altLang="en-US" sz="1700" dirty="0"/>
              <a:t>2.	Optimization</a:t>
            </a:r>
          </a:p>
          <a:p>
            <a:pPr>
              <a:buFont typeface="Monotype Sorts" charset="2"/>
              <a:buNone/>
            </a:pPr>
            <a:r>
              <a:rPr lang="en-US" altLang="en-US" sz="1700" dirty="0"/>
              <a:t>3.	Evaluation</a:t>
            </a:r>
          </a:p>
        </p:txBody>
      </p:sp>
      <p:pic>
        <p:nvPicPr>
          <p:cNvPr id="5120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44" y="2368476"/>
            <a:ext cx="5718048" cy="343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dirty="0">
                <a:effectLst>
                  <a:outerShdw blurRad="38100" dist="38100" dir="2700000" algn="tl">
                    <a:srgbClr val="C0C0C0"/>
                  </a:outerShdw>
                </a:effectLst>
                <a:highlight>
                  <a:srgbClr val="FFFF00"/>
                </a:highlight>
                <a:ea typeface="ＭＳ Ｐゴシック" pitchFamily="34" charset="-128"/>
              </a:rPr>
              <a:t>Basic Steps in Query Processing</a:t>
            </a:r>
          </a:p>
        </p:txBody>
      </p:sp>
      <p:sp>
        <p:nvSpPr>
          <p:cNvPr id="19458" name="Rectangle 3"/>
          <p:cNvSpPr>
            <a:spLocks noGrp="1" noChangeArrowheads="1"/>
          </p:cNvSpPr>
          <p:nvPr>
            <p:ph type="body" idx="1"/>
          </p:nvPr>
        </p:nvSpPr>
        <p:spPr>
          <a:xfrm>
            <a:off x="814388" y="1093788"/>
            <a:ext cx="6564312" cy="1497012"/>
          </a:xfrm>
        </p:spPr>
        <p:txBody>
          <a:bodyPr/>
          <a:lstStyle/>
          <a:p>
            <a:pPr>
              <a:buFont typeface="Monotype Sorts" charset="2"/>
              <a:buNone/>
            </a:pPr>
            <a:r>
              <a:rPr lang="en-US" sz="2000">
                <a:ea typeface="ＭＳ Ｐゴシック" pitchFamily="34" charset="-128"/>
              </a:rPr>
              <a:t>1.	Parsing and translation</a:t>
            </a:r>
          </a:p>
          <a:p>
            <a:pPr>
              <a:buFont typeface="Monotype Sorts" charset="2"/>
              <a:buNone/>
            </a:pPr>
            <a:r>
              <a:rPr lang="en-US" sz="2000">
                <a:ea typeface="ＭＳ Ｐゴシック" pitchFamily="34" charset="-128"/>
              </a:rPr>
              <a:t>2.	Optimization</a:t>
            </a:r>
          </a:p>
          <a:p>
            <a:pPr>
              <a:buFont typeface="Monotype Sorts" charset="2"/>
              <a:buNone/>
            </a:pPr>
            <a:r>
              <a:rPr lang="en-US" sz="2000">
                <a:ea typeface="ＭＳ Ｐゴシック" pitchFamily="34" charset="-128"/>
              </a:rPr>
              <a:t>3.	Evaluation</a:t>
            </a:r>
          </a:p>
        </p:txBody>
      </p:sp>
      <p:pic>
        <p:nvPicPr>
          <p:cNvPr id="19459" name="Picture 11"/>
          <p:cNvPicPr>
            <a:picLocks noChangeAspect="1" noChangeArrowheads="1"/>
          </p:cNvPicPr>
          <p:nvPr/>
        </p:nvPicPr>
        <p:blipFill>
          <a:blip r:embed="rId3"/>
          <a:srcRect/>
          <a:stretch>
            <a:fillRect/>
          </a:stretch>
        </p:blipFill>
        <p:spPr bwMode="auto">
          <a:xfrm>
            <a:off x="957263" y="2230438"/>
            <a:ext cx="7232650" cy="4343400"/>
          </a:xfrm>
          <a:prstGeom prst="rect">
            <a:avLst/>
          </a:prstGeom>
          <a:noFill/>
          <a:ln w="9525">
            <a:noFill/>
            <a:miter lim="800000"/>
            <a:headEnd/>
            <a:tailEnd/>
          </a:ln>
        </p:spPr>
      </p:pic>
    </p:spTree>
  </p:cSld>
  <p:clrMapOvr>
    <a:masterClrMapping/>
  </p:clrMapOvr>
  <p:transition advTm="1520"/>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757238" y="495300"/>
            <a:ext cx="7291387" cy="457200"/>
          </a:xfrm>
        </p:spPr>
        <p:txBody>
          <a:bodyPr>
            <a:normAutofit fontScale="90000"/>
          </a:bodyPr>
          <a:lstStyle/>
          <a:p>
            <a:r>
              <a:rPr lang="en-US">
                <a:effectLst>
                  <a:outerShdw blurRad="38100" dist="38100" dir="2700000" algn="tl">
                    <a:srgbClr val="C0C0C0"/>
                  </a:outerShdw>
                </a:effectLst>
                <a:ea typeface="ＭＳ Ｐゴシック" pitchFamily="34" charset="-128"/>
              </a:rPr>
              <a:t>Basic Steps in Query Processing (Cont.)</a:t>
            </a:r>
          </a:p>
        </p:txBody>
      </p:sp>
      <p:sp>
        <p:nvSpPr>
          <p:cNvPr id="21506" name="Rectangle 3"/>
          <p:cNvSpPr>
            <a:spLocks noGrp="1" noChangeArrowheads="1"/>
          </p:cNvSpPr>
          <p:nvPr>
            <p:ph type="body" idx="1"/>
          </p:nvPr>
        </p:nvSpPr>
        <p:spPr>
          <a:xfrm>
            <a:off x="842963" y="1165225"/>
            <a:ext cx="7921625" cy="3084513"/>
          </a:xfrm>
        </p:spPr>
        <p:txBody>
          <a:bodyPr/>
          <a:lstStyle/>
          <a:p>
            <a:r>
              <a:rPr lang="en-US" sz="2000">
                <a:ea typeface="ＭＳ Ｐゴシック" pitchFamily="34" charset="-128"/>
              </a:rPr>
              <a:t>Parsing and translation</a:t>
            </a:r>
          </a:p>
          <a:p>
            <a:pPr lvl="1"/>
            <a:r>
              <a:rPr lang="en-US" sz="2000">
                <a:ea typeface="ＭＳ Ｐゴシック" pitchFamily="34" charset="-128"/>
              </a:rPr>
              <a:t>translate the query into its internal form.  This is then translated into relational algebra.</a:t>
            </a:r>
          </a:p>
          <a:p>
            <a:pPr lvl="1"/>
            <a:r>
              <a:rPr lang="en-US" sz="2000">
                <a:ea typeface="ＭＳ Ｐゴシック" pitchFamily="34" charset="-128"/>
              </a:rPr>
              <a:t>Parser checks syntax, verifies relations</a:t>
            </a:r>
          </a:p>
          <a:p>
            <a:r>
              <a:rPr lang="en-US" sz="2000">
                <a:ea typeface="ＭＳ Ｐゴシック" pitchFamily="34" charset="-128"/>
              </a:rPr>
              <a:t>Evaluation</a:t>
            </a:r>
          </a:p>
          <a:p>
            <a:pPr lvl="1"/>
            <a:r>
              <a:rPr lang="en-US" sz="2000">
                <a:ea typeface="ＭＳ Ｐゴシック" pitchFamily="34" charset="-128"/>
              </a:rPr>
              <a:t>The query-execution engine takes a query-evaluation plan, executes that plan, and returns the answers to the query.</a:t>
            </a:r>
          </a:p>
          <a:p>
            <a:pPr lvl="1"/>
            <a:endParaRPr lang="en-US">
              <a:ea typeface="ＭＳ Ｐゴシック" pitchFamily="34" charset="-128"/>
            </a:endParaRPr>
          </a:p>
        </p:txBody>
      </p:sp>
    </p:spTree>
  </p:cSld>
  <p:clrMapOvr>
    <a:masterClrMapping/>
  </p:clrMapOvr>
  <p:transition advTm="992"/>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885825" y="301625"/>
            <a:ext cx="8077200" cy="609600"/>
          </a:xfrm>
        </p:spPr>
        <p:txBody>
          <a:bodyPr>
            <a:normAutofit fontScale="90000"/>
          </a:bodyPr>
          <a:lstStyle/>
          <a:p>
            <a:r>
              <a:rPr lang="en-US">
                <a:effectLst>
                  <a:outerShdw blurRad="38100" dist="38100" dir="2700000" algn="tl">
                    <a:srgbClr val="C0C0C0"/>
                  </a:outerShdw>
                </a:effectLst>
                <a:ea typeface="ＭＳ Ｐゴシック" pitchFamily="34" charset="-128"/>
              </a:rPr>
              <a:t>Basic Steps in Query Processing : Optimization</a:t>
            </a:r>
          </a:p>
        </p:txBody>
      </p:sp>
      <p:sp>
        <p:nvSpPr>
          <p:cNvPr id="23554" name="Rectangle 3"/>
          <p:cNvSpPr>
            <a:spLocks noGrp="1" noChangeArrowheads="1"/>
          </p:cNvSpPr>
          <p:nvPr>
            <p:ph type="body" idx="1"/>
          </p:nvPr>
        </p:nvSpPr>
        <p:spPr>
          <a:xfrm>
            <a:off x="660400" y="1149350"/>
            <a:ext cx="8024813" cy="5180013"/>
          </a:xfrm>
        </p:spPr>
        <p:txBody>
          <a:bodyPr/>
          <a:lstStyle/>
          <a:p>
            <a:r>
              <a:rPr lang="en-US" sz="2000" dirty="0">
                <a:ea typeface="ＭＳ Ｐゴシック" pitchFamily="34" charset="-128"/>
              </a:rPr>
              <a:t>A relational algebra expression may have many equivalent expressions</a:t>
            </a:r>
          </a:p>
          <a:p>
            <a:pPr lvl="1"/>
            <a:r>
              <a:rPr lang="en-US" sz="2000" dirty="0">
                <a:ea typeface="ＭＳ Ｐゴシック" pitchFamily="34" charset="-128"/>
              </a:rPr>
              <a:t>E.g., </a:t>
            </a:r>
            <a:r>
              <a:rPr lang="en-US" sz="2400" dirty="0">
                <a:ea typeface="ＭＳ Ｐゴシック" pitchFamily="34" charset="-128"/>
                <a:sym typeface="Symbol" pitchFamily="18" charset="2"/>
              </a:rPr>
              <a:t></a:t>
            </a:r>
            <a:r>
              <a:rPr lang="en-US" sz="2400" i="1" baseline="-25000" dirty="0">
                <a:ea typeface="ＭＳ Ｐゴシック" pitchFamily="34" charset="-128"/>
                <a:sym typeface="Symbol" pitchFamily="18" charset="2"/>
              </a:rPr>
              <a:t>salary</a:t>
            </a:r>
            <a:r>
              <a:rPr lang="en-US" sz="2400" baseline="-25000" dirty="0">
                <a:ea typeface="ＭＳ Ｐゴシック" pitchFamily="34" charset="-128"/>
                <a:sym typeface="Symbol" pitchFamily="18" charset="2"/>
              </a:rPr>
              <a:t>75000</a:t>
            </a:r>
            <a:r>
              <a:rPr lang="en-US" sz="2000" dirty="0">
                <a:ea typeface="ＭＳ Ｐゴシック" pitchFamily="34" charset="-128"/>
                <a:sym typeface="Symbol" pitchFamily="18" charset="2"/>
              </a:rPr>
              <a:t>(</a:t>
            </a:r>
            <a:r>
              <a:rPr lang="en-US" dirty="0">
                <a:ea typeface="ＭＳ Ｐゴシック" pitchFamily="34" charset="-128"/>
                <a:sym typeface="Symbol" pitchFamily="18" charset="2"/>
              </a:rPr>
              <a:t></a:t>
            </a:r>
            <a:r>
              <a:rPr lang="en-US" sz="2000" i="1" baseline="-25000" dirty="0">
                <a:ea typeface="ＭＳ Ｐゴシック" pitchFamily="34" charset="-128"/>
                <a:sym typeface="Symbol" pitchFamily="18" charset="2"/>
              </a:rPr>
              <a:t>salary</a:t>
            </a:r>
            <a:r>
              <a:rPr lang="en-US" sz="2000" dirty="0">
                <a:ea typeface="ＭＳ Ｐゴシック" pitchFamily="34" charset="-128"/>
                <a:sym typeface="Symbol" pitchFamily="18" charset="2"/>
              </a:rPr>
              <a:t>(</a:t>
            </a:r>
            <a:r>
              <a:rPr lang="en-US" sz="2000" i="1" dirty="0">
                <a:ea typeface="ＭＳ Ｐゴシック" pitchFamily="34" charset="-128"/>
                <a:sym typeface="Symbol" pitchFamily="18" charset="2"/>
              </a:rPr>
              <a:t>instructor)) </a:t>
            </a:r>
            <a:r>
              <a:rPr lang="en-US" sz="2000" dirty="0">
                <a:ea typeface="ＭＳ Ｐゴシック" pitchFamily="34" charset="-128"/>
                <a:sym typeface="Symbol" pitchFamily="18" charset="2"/>
              </a:rPr>
              <a:t>is equivalent to </a:t>
            </a:r>
            <a:br>
              <a:rPr lang="en-US" sz="2000" dirty="0">
                <a:ea typeface="ＭＳ Ｐゴシック" pitchFamily="34" charset="-128"/>
                <a:sym typeface="Symbol" pitchFamily="18" charset="2"/>
              </a:rPr>
            </a:br>
            <a:r>
              <a:rPr lang="en-US" sz="2000" dirty="0">
                <a:ea typeface="ＭＳ Ｐゴシック" pitchFamily="34" charset="-128"/>
                <a:sym typeface="Symbol" pitchFamily="18" charset="2"/>
              </a:rPr>
              <a:t>         </a:t>
            </a:r>
            <a:r>
              <a:rPr lang="en-US" dirty="0">
                <a:ea typeface="ＭＳ Ｐゴシック" pitchFamily="34" charset="-128"/>
                <a:sym typeface="Symbol" pitchFamily="18" charset="2"/>
              </a:rPr>
              <a:t></a:t>
            </a:r>
            <a:r>
              <a:rPr lang="en-US" sz="2400" i="1" baseline="-25000" dirty="0">
                <a:ea typeface="ＭＳ Ｐゴシック" pitchFamily="34" charset="-128"/>
                <a:sym typeface="Symbol" pitchFamily="18" charset="2"/>
              </a:rPr>
              <a:t>salary</a:t>
            </a:r>
            <a:r>
              <a:rPr lang="en-US" sz="2000" dirty="0">
                <a:ea typeface="ＭＳ Ｐゴシック" pitchFamily="34" charset="-128"/>
                <a:sym typeface="Symbol" pitchFamily="18" charset="2"/>
              </a:rPr>
              <a:t>(</a:t>
            </a:r>
            <a:r>
              <a:rPr lang="en-US" sz="2400" dirty="0">
                <a:ea typeface="ＭＳ Ｐゴシック" pitchFamily="34" charset="-128"/>
                <a:sym typeface="Symbol" pitchFamily="18" charset="2"/>
              </a:rPr>
              <a:t></a:t>
            </a:r>
            <a:r>
              <a:rPr lang="en-US" sz="2400" i="1" baseline="-25000" dirty="0">
                <a:ea typeface="ＭＳ Ｐゴシック" pitchFamily="34" charset="-128"/>
                <a:sym typeface="Symbol" pitchFamily="18" charset="2"/>
              </a:rPr>
              <a:t>salary</a:t>
            </a:r>
            <a:r>
              <a:rPr lang="en-US" sz="2400" baseline="-25000" dirty="0">
                <a:ea typeface="ＭＳ Ｐゴシック" pitchFamily="34" charset="-128"/>
                <a:sym typeface="Symbol" pitchFamily="18" charset="2"/>
              </a:rPr>
              <a:t>75000</a:t>
            </a:r>
            <a:r>
              <a:rPr lang="en-US" sz="2000" dirty="0">
                <a:ea typeface="ＭＳ Ｐゴシック" pitchFamily="34" charset="-128"/>
                <a:sym typeface="Symbol" pitchFamily="18" charset="2"/>
              </a:rPr>
              <a:t>(</a:t>
            </a:r>
            <a:r>
              <a:rPr lang="en-US" sz="2000" i="1" dirty="0">
                <a:ea typeface="ＭＳ Ｐゴシック" pitchFamily="34" charset="-128"/>
                <a:sym typeface="Symbol" pitchFamily="18" charset="2"/>
              </a:rPr>
              <a:t>instructor))</a:t>
            </a:r>
          </a:p>
          <a:p>
            <a:r>
              <a:rPr lang="en-US" sz="2000" dirty="0">
                <a:ea typeface="ＭＳ Ｐゴシック" pitchFamily="34" charset="-128"/>
                <a:sym typeface="Symbol" pitchFamily="18" charset="2"/>
              </a:rPr>
              <a:t>Each relational algebra operation can be evaluated using one of several different algorithms</a:t>
            </a:r>
          </a:p>
          <a:p>
            <a:pPr lvl="1"/>
            <a:r>
              <a:rPr lang="en-US" sz="2000" dirty="0">
                <a:ea typeface="ＭＳ Ｐゴシック" pitchFamily="34" charset="-128"/>
                <a:sym typeface="Symbol" pitchFamily="18" charset="2"/>
              </a:rPr>
              <a:t>Correspondingly, a relational-algebra expression can be evaluated in many ways. </a:t>
            </a:r>
          </a:p>
          <a:p>
            <a:r>
              <a:rPr lang="en-US" sz="2000" dirty="0">
                <a:highlight>
                  <a:srgbClr val="FFFF00"/>
                </a:highlight>
                <a:ea typeface="ＭＳ Ｐゴシック" pitchFamily="34" charset="-128"/>
                <a:sym typeface="Symbol" pitchFamily="18" charset="2"/>
              </a:rPr>
              <a:t>Annotated expression specifying detailed evaluation strategy is called an </a:t>
            </a:r>
            <a:r>
              <a:rPr lang="en-US" sz="2000" b="1" dirty="0">
                <a:solidFill>
                  <a:srgbClr val="3366CC"/>
                </a:solidFill>
                <a:highlight>
                  <a:srgbClr val="FFFF00"/>
                </a:highlight>
                <a:ea typeface="ＭＳ Ｐゴシック" pitchFamily="34" charset="-128"/>
                <a:sym typeface="Symbol" pitchFamily="18" charset="2"/>
              </a:rPr>
              <a:t>evaluation-plan</a:t>
            </a:r>
            <a:r>
              <a:rPr lang="en-US" sz="2000" dirty="0">
                <a:highlight>
                  <a:srgbClr val="FFFF00"/>
                </a:highlight>
                <a:ea typeface="ＭＳ Ｐゴシック" pitchFamily="34" charset="-128"/>
                <a:sym typeface="Symbol" pitchFamily="18" charset="2"/>
              </a:rPr>
              <a:t>.</a:t>
            </a:r>
          </a:p>
          <a:p>
            <a:pPr lvl="1"/>
            <a:r>
              <a:rPr lang="en-US" sz="2000" dirty="0">
                <a:ea typeface="ＭＳ Ｐゴシック" pitchFamily="34" charset="-128"/>
                <a:sym typeface="Symbol" pitchFamily="18" charset="2"/>
              </a:rPr>
              <a:t>E.g., can use an index on </a:t>
            </a:r>
            <a:r>
              <a:rPr lang="en-US" sz="2000" i="1" dirty="0">
                <a:ea typeface="ＭＳ Ｐゴシック" pitchFamily="34" charset="-128"/>
                <a:sym typeface="Symbol" pitchFamily="18" charset="2"/>
              </a:rPr>
              <a:t>salary</a:t>
            </a:r>
            <a:r>
              <a:rPr lang="en-US" sz="2000" dirty="0">
                <a:ea typeface="ＭＳ Ｐゴシック" pitchFamily="34" charset="-128"/>
                <a:sym typeface="Symbol" pitchFamily="18" charset="2"/>
              </a:rPr>
              <a:t> to find instructors with salary &lt; 75000,</a:t>
            </a:r>
          </a:p>
          <a:p>
            <a:pPr lvl="1"/>
            <a:r>
              <a:rPr lang="en-US" sz="2000" dirty="0">
                <a:ea typeface="ＭＳ Ｐゴシック" pitchFamily="34" charset="-128"/>
                <a:sym typeface="Symbol" pitchFamily="18" charset="2"/>
              </a:rPr>
              <a:t>or can perform complete relation scan and discard instructors with salary  75000</a:t>
            </a: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Basic Steps: Optimization (Cont.)</a:t>
            </a:r>
          </a:p>
        </p:txBody>
      </p:sp>
      <p:sp>
        <p:nvSpPr>
          <p:cNvPr id="25602" name="Rectangle 1027"/>
          <p:cNvSpPr>
            <a:spLocks noGrp="1" noChangeArrowheads="1"/>
          </p:cNvSpPr>
          <p:nvPr>
            <p:ph type="body" idx="1"/>
          </p:nvPr>
        </p:nvSpPr>
        <p:spPr/>
        <p:txBody>
          <a:bodyPr>
            <a:normAutofit lnSpcReduction="10000"/>
          </a:bodyPr>
          <a:lstStyle/>
          <a:p>
            <a:r>
              <a:rPr lang="en-US" sz="2000" b="1">
                <a:solidFill>
                  <a:srgbClr val="3366CC"/>
                </a:solidFill>
                <a:ea typeface="ＭＳ Ｐゴシック" pitchFamily="34" charset="-128"/>
                <a:sym typeface="Symbol" pitchFamily="18" charset="2"/>
              </a:rPr>
              <a:t>Query Optimization</a:t>
            </a:r>
            <a:r>
              <a:rPr lang="en-US" sz="2000">
                <a:solidFill>
                  <a:schemeClr val="tx2"/>
                </a:solidFill>
                <a:ea typeface="ＭＳ Ｐゴシック" pitchFamily="34" charset="-128"/>
                <a:sym typeface="Symbol" pitchFamily="18" charset="2"/>
              </a:rPr>
              <a:t>:</a:t>
            </a:r>
            <a:r>
              <a:rPr lang="en-US" sz="2000">
                <a:ea typeface="ＭＳ Ｐゴシック" pitchFamily="34" charset="-128"/>
                <a:sym typeface="Symbol" pitchFamily="18" charset="2"/>
              </a:rPr>
              <a:t> Amongst all equivalent evaluation plans choose the one with lowest cost. </a:t>
            </a:r>
          </a:p>
          <a:p>
            <a:pPr lvl="1"/>
            <a:r>
              <a:rPr lang="en-US" sz="2000">
                <a:ea typeface="ＭＳ Ｐゴシック" pitchFamily="34" charset="-128"/>
                <a:sym typeface="Symbol" pitchFamily="18" charset="2"/>
              </a:rPr>
              <a:t> Cost is estimated using statistical information from the</a:t>
            </a:r>
            <a:br>
              <a:rPr lang="en-US" sz="2000">
                <a:ea typeface="ＭＳ Ｐゴシック" pitchFamily="34" charset="-128"/>
                <a:sym typeface="Symbol" pitchFamily="18" charset="2"/>
              </a:rPr>
            </a:br>
            <a:r>
              <a:rPr lang="en-US" sz="2000">
                <a:ea typeface="ＭＳ Ｐゴシック" pitchFamily="34" charset="-128"/>
                <a:sym typeface="Symbol" pitchFamily="18" charset="2"/>
              </a:rPr>
              <a:t> database catalog</a:t>
            </a:r>
          </a:p>
          <a:p>
            <a:pPr lvl="2"/>
            <a:r>
              <a:rPr lang="en-US" sz="2000">
                <a:ea typeface="ＭＳ Ｐゴシック" pitchFamily="34" charset="-128"/>
                <a:sym typeface="Symbol" pitchFamily="18" charset="2"/>
              </a:rPr>
              <a:t>e.g. number of tuples in each relation, size of tuples, etc.</a:t>
            </a:r>
          </a:p>
          <a:p>
            <a:r>
              <a:rPr lang="en-US" sz="2000">
                <a:ea typeface="ＭＳ Ｐゴシック" pitchFamily="34" charset="-128"/>
                <a:sym typeface="Symbol" pitchFamily="18" charset="2"/>
              </a:rPr>
              <a:t>In this chapter we study</a:t>
            </a:r>
          </a:p>
          <a:p>
            <a:pPr lvl="1"/>
            <a:r>
              <a:rPr lang="en-US" sz="2000">
                <a:ea typeface="ＭＳ Ｐゴシック" pitchFamily="34" charset="-128"/>
                <a:sym typeface="Symbol" pitchFamily="18" charset="2"/>
              </a:rPr>
              <a:t>How to measure query costs</a:t>
            </a:r>
          </a:p>
          <a:p>
            <a:pPr lvl="1"/>
            <a:r>
              <a:rPr lang="en-US" sz="2000">
                <a:ea typeface="ＭＳ Ｐゴシック" pitchFamily="34" charset="-128"/>
                <a:sym typeface="Symbol" pitchFamily="18" charset="2"/>
              </a:rPr>
              <a:t>Algorithms for evaluating relational algebra operations</a:t>
            </a:r>
          </a:p>
          <a:p>
            <a:pPr lvl="1"/>
            <a:r>
              <a:rPr lang="en-US" sz="2000">
                <a:ea typeface="ＭＳ Ｐゴシック" pitchFamily="34" charset="-128"/>
                <a:sym typeface="Symbol" pitchFamily="18" charset="2"/>
              </a:rPr>
              <a:t>How to combine algorithms for individual operations in order to evaluate a complete expression</a:t>
            </a:r>
          </a:p>
          <a:p>
            <a:r>
              <a:rPr lang="en-US" sz="2000">
                <a:ea typeface="ＭＳ Ｐゴシック" pitchFamily="34" charset="-128"/>
                <a:sym typeface="Symbol" pitchFamily="18" charset="2"/>
              </a:rPr>
              <a:t>In Chapter 14</a:t>
            </a:r>
          </a:p>
          <a:p>
            <a:pPr lvl="1"/>
            <a:r>
              <a:rPr lang="en-US" sz="2000">
                <a:ea typeface="ＭＳ Ｐゴシック" pitchFamily="34" charset="-128"/>
                <a:sym typeface="Symbol" pitchFamily="18" charset="2"/>
              </a:rPr>
              <a:t>We study how to optimize queries, that is, how to find an evaluation plan with lowest estimated cost</a:t>
            </a:r>
          </a:p>
          <a:p>
            <a:endParaRPr lang="en-US" sz="2000">
              <a:ea typeface="ＭＳ Ｐゴシック" pitchFamily="34" charset="-128"/>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Measures of Query Cost</a:t>
            </a:r>
          </a:p>
        </p:txBody>
      </p:sp>
      <p:sp>
        <p:nvSpPr>
          <p:cNvPr id="27650" name="Rectangle 3"/>
          <p:cNvSpPr>
            <a:spLocks noGrp="1" noChangeArrowheads="1"/>
          </p:cNvSpPr>
          <p:nvPr>
            <p:ph type="body" idx="1"/>
          </p:nvPr>
        </p:nvSpPr>
        <p:spPr>
          <a:xfrm>
            <a:off x="814388" y="1093788"/>
            <a:ext cx="7897812" cy="4886325"/>
          </a:xfrm>
        </p:spPr>
        <p:txBody>
          <a:bodyPr/>
          <a:lstStyle/>
          <a:p>
            <a:r>
              <a:rPr lang="en-US" sz="2000" dirty="0">
                <a:highlight>
                  <a:srgbClr val="FFFF00"/>
                </a:highlight>
                <a:ea typeface="ＭＳ Ｐゴシック" pitchFamily="34" charset="-128"/>
              </a:rPr>
              <a:t>Cost is generally measured as total elapsed time for answering query</a:t>
            </a:r>
          </a:p>
          <a:p>
            <a:pPr lvl="1"/>
            <a:r>
              <a:rPr lang="en-US" sz="2000" dirty="0">
                <a:ea typeface="ＭＳ Ｐゴシック" pitchFamily="34" charset="-128"/>
              </a:rPr>
              <a:t>Many factors contribute to time cost</a:t>
            </a:r>
          </a:p>
          <a:p>
            <a:pPr lvl="2"/>
            <a:r>
              <a:rPr lang="en-US" sz="2000" i="1" dirty="0">
                <a:ea typeface="ＭＳ Ｐゴシック" pitchFamily="34" charset="-128"/>
              </a:rPr>
              <a:t>disk accesses, CPU</a:t>
            </a:r>
            <a:r>
              <a:rPr lang="en-US" sz="2000" dirty="0">
                <a:ea typeface="ＭＳ Ｐゴシック" pitchFamily="34" charset="-128"/>
              </a:rPr>
              <a:t>, or even network </a:t>
            </a:r>
            <a:r>
              <a:rPr lang="en-US" sz="2000" i="1" dirty="0">
                <a:ea typeface="ＭＳ Ｐゴシック" pitchFamily="34" charset="-128"/>
              </a:rPr>
              <a:t>communication</a:t>
            </a:r>
          </a:p>
          <a:p>
            <a:r>
              <a:rPr lang="en-US" sz="2000" dirty="0">
                <a:ea typeface="ＭＳ Ｐゴシック" pitchFamily="34" charset="-128"/>
              </a:rPr>
              <a:t>Typically disk access is the predominant cost, and is also relatively easy to estimate.   Measured by taking into account</a:t>
            </a:r>
          </a:p>
          <a:p>
            <a:pPr lvl="1"/>
            <a:r>
              <a:rPr lang="en-US" sz="2000" dirty="0">
                <a:ea typeface="ＭＳ Ｐゴシック" pitchFamily="34" charset="-128"/>
              </a:rPr>
              <a:t>Number of seeks             * average-seek-cost</a:t>
            </a:r>
          </a:p>
          <a:p>
            <a:pPr lvl="1"/>
            <a:r>
              <a:rPr lang="en-US" sz="2000" dirty="0">
                <a:ea typeface="ＭＳ Ｐゴシック" pitchFamily="34" charset="-128"/>
              </a:rPr>
              <a:t>Number of blocks read     * average-block-read-cost</a:t>
            </a:r>
          </a:p>
          <a:p>
            <a:pPr lvl="1"/>
            <a:r>
              <a:rPr lang="en-US" sz="2000" dirty="0">
                <a:ea typeface="ＭＳ Ｐゴシック" pitchFamily="34" charset="-128"/>
              </a:rPr>
              <a:t>Number of blocks written * average-block-write-cost</a:t>
            </a:r>
          </a:p>
          <a:p>
            <a:pPr lvl="2"/>
            <a:r>
              <a:rPr lang="en-US" sz="2000" dirty="0">
                <a:ea typeface="ＭＳ Ｐゴシック" pitchFamily="34" charset="-128"/>
              </a:rPr>
              <a:t>Cost to write a block is greater than cost to read a block </a:t>
            </a:r>
          </a:p>
          <a:p>
            <a:pPr lvl="3"/>
            <a:r>
              <a:rPr lang="en-US" sz="2000" dirty="0">
                <a:ea typeface="ＭＳ Ｐゴシック" pitchFamily="34" charset="-128"/>
              </a:rPr>
              <a:t>data is read back after being written to ensure that the write was successful</a:t>
            </a:r>
          </a:p>
        </p:txBody>
      </p:sp>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Measures of Query Cost (Cont.)</a:t>
            </a:r>
          </a:p>
        </p:txBody>
      </p:sp>
      <p:sp>
        <p:nvSpPr>
          <p:cNvPr id="29698" name="Rectangle 1027"/>
          <p:cNvSpPr>
            <a:spLocks noGrp="1" noChangeArrowheads="1"/>
          </p:cNvSpPr>
          <p:nvPr>
            <p:ph type="body" idx="1"/>
          </p:nvPr>
        </p:nvSpPr>
        <p:spPr>
          <a:xfrm>
            <a:off x="842963" y="1165225"/>
            <a:ext cx="8074025" cy="5257800"/>
          </a:xfrm>
        </p:spPr>
        <p:txBody>
          <a:bodyPr/>
          <a:lstStyle/>
          <a:p>
            <a:r>
              <a:rPr lang="en-US" sz="2000">
                <a:ea typeface="ＭＳ Ｐゴシック" pitchFamily="34" charset="-128"/>
              </a:rPr>
              <a:t>For simplicity we just use the </a:t>
            </a:r>
            <a:r>
              <a:rPr lang="en-US" sz="2000" b="1">
                <a:solidFill>
                  <a:srgbClr val="3366CC"/>
                </a:solidFill>
                <a:ea typeface="ＭＳ Ｐゴシック" pitchFamily="34" charset="-128"/>
              </a:rPr>
              <a:t>number of block transfers</a:t>
            </a:r>
            <a:r>
              <a:rPr lang="en-US" sz="2000" i="1">
                <a:ea typeface="ＭＳ Ｐゴシック" pitchFamily="34" charset="-128"/>
              </a:rPr>
              <a:t> from disk and the </a:t>
            </a:r>
            <a:r>
              <a:rPr lang="en-US" sz="2000" b="1">
                <a:solidFill>
                  <a:srgbClr val="3366CC"/>
                </a:solidFill>
                <a:ea typeface="ＭＳ Ｐゴシック" pitchFamily="34" charset="-128"/>
              </a:rPr>
              <a:t>number of seeks</a:t>
            </a:r>
            <a:r>
              <a:rPr lang="en-US" sz="2000">
                <a:ea typeface="ＭＳ Ｐゴシック" pitchFamily="34" charset="-128"/>
              </a:rPr>
              <a:t> as the cost measures</a:t>
            </a:r>
          </a:p>
          <a:p>
            <a:pPr lvl="1"/>
            <a:r>
              <a:rPr lang="en-US" sz="2000" i="1">
                <a:solidFill>
                  <a:srgbClr val="3366CC"/>
                </a:solidFill>
                <a:ea typeface="ＭＳ Ｐゴシック" pitchFamily="34" charset="-128"/>
              </a:rPr>
              <a:t>t</a:t>
            </a:r>
            <a:r>
              <a:rPr lang="en-US" sz="2000" i="1" baseline="-25000">
                <a:solidFill>
                  <a:srgbClr val="3366CC"/>
                </a:solidFill>
                <a:ea typeface="ＭＳ Ｐゴシック" pitchFamily="34" charset="-128"/>
              </a:rPr>
              <a:t>T</a:t>
            </a:r>
            <a:r>
              <a:rPr lang="en-US" sz="2000">
                <a:ea typeface="ＭＳ Ｐゴシック" pitchFamily="34" charset="-128"/>
              </a:rPr>
              <a:t> – time to transfer one block</a:t>
            </a:r>
          </a:p>
          <a:p>
            <a:pPr lvl="1"/>
            <a:r>
              <a:rPr lang="en-US" sz="2000" i="1">
                <a:solidFill>
                  <a:srgbClr val="3366CC"/>
                </a:solidFill>
                <a:ea typeface="ＭＳ Ｐゴシック" pitchFamily="34" charset="-128"/>
              </a:rPr>
              <a:t>t</a:t>
            </a:r>
            <a:r>
              <a:rPr lang="en-US" sz="2000" i="1" baseline="-25000">
                <a:solidFill>
                  <a:srgbClr val="3366CC"/>
                </a:solidFill>
                <a:ea typeface="ＭＳ Ｐゴシック" pitchFamily="34" charset="-128"/>
              </a:rPr>
              <a:t>S</a:t>
            </a:r>
            <a:r>
              <a:rPr lang="en-US" sz="2000">
                <a:ea typeface="ＭＳ Ｐゴシック" pitchFamily="34" charset="-128"/>
              </a:rPr>
              <a:t> – time for one seek</a:t>
            </a:r>
          </a:p>
          <a:p>
            <a:pPr lvl="1"/>
            <a:r>
              <a:rPr lang="en-US" sz="2000">
                <a:ea typeface="ＭＳ Ｐゴシック" pitchFamily="34" charset="-128"/>
              </a:rPr>
              <a:t>Cost for b block transfers plus S seeks</a:t>
            </a:r>
            <a:br>
              <a:rPr lang="en-US" sz="2000">
                <a:ea typeface="ＭＳ Ｐゴシック" pitchFamily="34" charset="-128"/>
              </a:rPr>
            </a:br>
            <a:r>
              <a:rPr lang="en-US" sz="2000">
                <a:ea typeface="ＭＳ Ｐゴシック" pitchFamily="34" charset="-128"/>
              </a:rPr>
              <a:t>        </a:t>
            </a:r>
            <a:r>
              <a:rPr lang="en-US" sz="2000" i="1">
                <a:ea typeface="ＭＳ Ｐゴシック" pitchFamily="34" charset="-128"/>
              </a:rPr>
              <a:t>b * t</a:t>
            </a:r>
            <a:r>
              <a:rPr lang="en-US" sz="2000" i="1" baseline="-25000">
                <a:ea typeface="ＭＳ Ｐゴシック" pitchFamily="34" charset="-128"/>
              </a:rPr>
              <a:t>T</a:t>
            </a:r>
            <a:r>
              <a:rPr lang="en-US" sz="2000" i="1">
                <a:ea typeface="ＭＳ Ｐゴシック" pitchFamily="34" charset="-128"/>
              </a:rPr>
              <a:t> + S * t</a:t>
            </a:r>
            <a:r>
              <a:rPr lang="en-US" sz="2000" i="1" baseline="-25000">
                <a:ea typeface="ＭＳ Ｐゴシック" pitchFamily="34" charset="-128"/>
              </a:rPr>
              <a:t>S</a:t>
            </a:r>
            <a:r>
              <a:rPr lang="en-US" sz="2000">
                <a:ea typeface="ＭＳ Ｐゴシック" pitchFamily="34" charset="-128"/>
              </a:rPr>
              <a:t> </a:t>
            </a:r>
          </a:p>
          <a:p>
            <a:r>
              <a:rPr lang="en-US" sz="2000">
                <a:ea typeface="ＭＳ Ｐゴシック" pitchFamily="34" charset="-128"/>
              </a:rPr>
              <a:t>We ignore CPU costs for simplicity</a:t>
            </a:r>
          </a:p>
          <a:p>
            <a:pPr lvl="1"/>
            <a:r>
              <a:rPr lang="en-US" sz="2000">
                <a:ea typeface="ＭＳ Ｐゴシック" pitchFamily="34" charset="-128"/>
              </a:rPr>
              <a:t>Real systems do take CPU cost into account</a:t>
            </a:r>
          </a:p>
          <a:p>
            <a:r>
              <a:rPr lang="en-US" sz="2000">
                <a:ea typeface="ＭＳ Ｐゴシック" pitchFamily="34" charset="-128"/>
              </a:rPr>
              <a:t>We do not include cost to writing output to disk in our cost formulae</a:t>
            </a:r>
          </a:p>
        </p:txBody>
      </p:sp>
    </p:spTree>
  </p:cSld>
  <p:clrMapOvr>
    <a:masterClrMapping/>
  </p:clrMapOvr>
  <p:transition advTm="7472"/>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p:cNvSpPr>
            <a:spLocks noGrp="1" noChangeArrowheads="1"/>
          </p:cNvSpPr>
          <p:nvPr>
            <p:ph type="title" idx="4294967295"/>
          </p:nvPr>
        </p:nvSpPr>
        <p:spPr/>
        <p:txBody>
          <a:bodyPr/>
          <a:lstStyle/>
          <a:p>
            <a:r>
              <a:rPr lang="en-US">
                <a:effectLst>
                  <a:outerShdw blurRad="38100" dist="38100" dir="2700000" algn="tl">
                    <a:srgbClr val="C0C0C0"/>
                  </a:outerShdw>
                </a:effectLst>
                <a:ea typeface="ＭＳ Ｐゴシック" pitchFamily="34" charset="-128"/>
              </a:rPr>
              <a:t>Measures of Query Cost (Cont.)</a:t>
            </a:r>
          </a:p>
        </p:txBody>
      </p:sp>
      <p:sp>
        <p:nvSpPr>
          <p:cNvPr id="31746" name="Rectangle 1027"/>
          <p:cNvSpPr>
            <a:spLocks noGrp="1" noChangeArrowheads="1"/>
          </p:cNvSpPr>
          <p:nvPr>
            <p:ph type="body" idx="4294967295"/>
          </p:nvPr>
        </p:nvSpPr>
        <p:spPr>
          <a:xfrm>
            <a:off x="842963" y="1165225"/>
            <a:ext cx="7891462" cy="5257800"/>
          </a:xfrm>
        </p:spPr>
        <p:txBody>
          <a:bodyPr/>
          <a:lstStyle/>
          <a:p>
            <a:r>
              <a:rPr lang="en-US" sz="2000">
                <a:ea typeface="ＭＳ Ｐゴシック" pitchFamily="34" charset="-128"/>
              </a:rPr>
              <a:t>Several algorithms can reduce disk IO by using extra buffer space </a:t>
            </a:r>
          </a:p>
          <a:p>
            <a:pPr lvl="1"/>
            <a:r>
              <a:rPr lang="en-US" sz="2000">
                <a:ea typeface="ＭＳ Ｐゴシック" pitchFamily="34" charset="-128"/>
              </a:rPr>
              <a:t>Amount of real memory available to buffer depends on other concurrent queries and OS processes, known only during execution</a:t>
            </a:r>
          </a:p>
          <a:p>
            <a:pPr lvl="2"/>
            <a:r>
              <a:rPr lang="en-US" sz="2000">
                <a:ea typeface="ＭＳ Ｐゴシック" pitchFamily="34" charset="-128"/>
              </a:rPr>
              <a:t>We often use worst case estimates, assuming only the minimum amount of memory needed for the operation is available</a:t>
            </a:r>
          </a:p>
          <a:p>
            <a:r>
              <a:rPr lang="en-US" sz="2000">
                <a:ea typeface="ＭＳ Ｐゴシック" pitchFamily="34" charset="-128"/>
              </a:rPr>
              <a:t>Required data may be buffer resident already, avoiding disk I/O</a:t>
            </a:r>
          </a:p>
          <a:p>
            <a:pPr lvl="1"/>
            <a:r>
              <a:rPr lang="en-US" sz="2000">
                <a:ea typeface="ＭＳ Ｐゴシック" pitchFamily="34" charset="-128"/>
              </a:rPr>
              <a:t>But hard to take into account for cost estimation</a:t>
            </a:r>
          </a:p>
          <a:p>
            <a:endParaRPr lang="en-US" sz="2000">
              <a:ea typeface="ＭＳ Ｐゴシック" pitchFamily="34" charset="-128"/>
            </a:endParaRPr>
          </a:p>
        </p:txBody>
      </p:sp>
    </p:spTree>
  </p:cSld>
  <p:clrMapOvr>
    <a:masterClrMapping/>
  </p:clrMapOvr>
  <p:transition advTm="7472"/>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Selection Operation</a:t>
            </a:r>
          </a:p>
        </p:txBody>
      </p:sp>
      <p:sp>
        <p:nvSpPr>
          <p:cNvPr id="33794" name="Rectangle 3"/>
          <p:cNvSpPr>
            <a:spLocks noGrp="1" noChangeArrowheads="1"/>
          </p:cNvSpPr>
          <p:nvPr>
            <p:ph type="body" idx="1"/>
          </p:nvPr>
        </p:nvSpPr>
        <p:spPr>
          <a:xfrm>
            <a:off x="477838" y="1047750"/>
            <a:ext cx="8362950" cy="5360988"/>
          </a:xfrm>
        </p:spPr>
        <p:txBody>
          <a:bodyPr>
            <a:normAutofit lnSpcReduction="10000"/>
          </a:bodyPr>
          <a:lstStyle/>
          <a:p>
            <a:pPr>
              <a:lnSpc>
                <a:spcPct val="90000"/>
              </a:lnSpc>
            </a:pPr>
            <a:r>
              <a:rPr lang="en-US" sz="2000" b="1">
                <a:solidFill>
                  <a:srgbClr val="3366CC"/>
                </a:solidFill>
                <a:ea typeface="ＭＳ Ｐゴシック" pitchFamily="34" charset="-128"/>
              </a:rPr>
              <a:t>File scan</a:t>
            </a:r>
            <a:r>
              <a:rPr lang="en-US" sz="2000">
                <a:ea typeface="ＭＳ Ｐゴシック" pitchFamily="34" charset="-128"/>
              </a:rPr>
              <a:t> </a:t>
            </a:r>
          </a:p>
          <a:p>
            <a:pPr>
              <a:lnSpc>
                <a:spcPct val="90000"/>
              </a:lnSpc>
            </a:pPr>
            <a:r>
              <a:rPr lang="en-US" sz="2000">
                <a:ea typeface="ＭＳ Ｐゴシック" pitchFamily="34" charset="-128"/>
              </a:rPr>
              <a:t>Algorithm </a:t>
            </a:r>
            <a:r>
              <a:rPr lang="en-US" sz="2000" b="1">
                <a:ea typeface="ＭＳ Ｐゴシック" pitchFamily="34" charset="-128"/>
              </a:rPr>
              <a:t>A1</a:t>
            </a:r>
            <a:r>
              <a:rPr lang="en-US" sz="2000">
                <a:ea typeface="ＭＳ Ｐゴシック" pitchFamily="34" charset="-128"/>
              </a:rPr>
              <a:t> (</a:t>
            </a:r>
            <a:r>
              <a:rPr lang="en-US" sz="2000" b="1">
                <a:solidFill>
                  <a:srgbClr val="3366CC"/>
                </a:solidFill>
                <a:ea typeface="ＭＳ Ｐゴシック" pitchFamily="34" charset="-128"/>
              </a:rPr>
              <a:t>linear search</a:t>
            </a:r>
            <a:r>
              <a:rPr lang="en-US" sz="2000">
                <a:ea typeface="ＭＳ Ｐゴシック" pitchFamily="34" charset="-128"/>
              </a:rPr>
              <a:t>).  Scan each file block and test all records to see whether they satisfy the selection condition.</a:t>
            </a:r>
          </a:p>
          <a:p>
            <a:pPr lvl="1">
              <a:lnSpc>
                <a:spcPct val="90000"/>
              </a:lnSpc>
            </a:pPr>
            <a:r>
              <a:rPr lang="en-US" sz="2000">
                <a:ea typeface="ＭＳ Ｐゴシック" pitchFamily="34" charset="-128"/>
              </a:rPr>
              <a:t>Cost estimate = </a:t>
            </a:r>
            <a:r>
              <a:rPr lang="en-US" sz="2000" i="1">
                <a:ea typeface="ＭＳ Ｐゴシック" pitchFamily="34" charset="-128"/>
              </a:rPr>
              <a:t>b</a:t>
            </a:r>
            <a:r>
              <a:rPr lang="en-US" sz="2400" i="1" baseline="-25000">
                <a:ea typeface="ＭＳ Ｐゴシック" pitchFamily="34" charset="-128"/>
              </a:rPr>
              <a:t>r </a:t>
            </a:r>
            <a:r>
              <a:rPr lang="en-US" sz="2000">
                <a:ea typeface="ＭＳ Ｐゴシック" pitchFamily="34" charset="-128"/>
              </a:rPr>
              <a:t>block transfers + 1 seek</a:t>
            </a:r>
            <a:endParaRPr lang="en-US" sz="2000" i="1">
              <a:ea typeface="ＭＳ Ｐゴシック" pitchFamily="34" charset="-128"/>
            </a:endParaRPr>
          </a:p>
          <a:p>
            <a:pPr lvl="2">
              <a:lnSpc>
                <a:spcPct val="90000"/>
              </a:lnSpc>
            </a:pPr>
            <a:r>
              <a:rPr lang="en-US" sz="2000" i="1">
                <a:ea typeface="ＭＳ Ｐゴシック" pitchFamily="34" charset="-128"/>
              </a:rPr>
              <a:t>b</a:t>
            </a:r>
            <a:r>
              <a:rPr lang="en-US" sz="2400" i="1" baseline="-25000">
                <a:ea typeface="ＭＳ Ｐゴシック" pitchFamily="34" charset="-128"/>
              </a:rPr>
              <a:t>r </a:t>
            </a:r>
            <a:r>
              <a:rPr lang="en-US" sz="2400" i="1">
                <a:ea typeface="ＭＳ Ｐゴシック" pitchFamily="34" charset="-128"/>
              </a:rPr>
              <a:t> </a:t>
            </a:r>
            <a:r>
              <a:rPr lang="en-US" sz="2000">
                <a:ea typeface="ＭＳ Ｐゴシック" pitchFamily="34" charset="-128"/>
              </a:rPr>
              <a:t>denotes number of blocks containing records from relation </a:t>
            </a:r>
            <a:r>
              <a:rPr lang="en-US" sz="2000" i="1">
                <a:ea typeface="ＭＳ Ｐゴシック" pitchFamily="34" charset="-128"/>
              </a:rPr>
              <a:t>r</a:t>
            </a:r>
            <a:endParaRPr lang="en-US" sz="2400" i="1">
              <a:ea typeface="ＭＳ Ｐゴシック" pitchFamily="34" charset="-128"/>
            </a:endParaRPr>
          </a:p>
          <a:p>
            <a:pPr lvl="1">
              <a:lnSpc>
                <a:spcPct val="90000"/>
              </a:lnSpc>
            </a:pPr>
            <a:r>
              <a:rPr lang="en-US" sz="2000">
                <a:ea typeface="ＭＳ Ｐゴシック" pitchFamily="34" charset="-128"/>
              </a:rPr>
              <a:t>If selection is on a key attribute, can stop on finding record</a:t>
            </a:r>
          </a:p>
          <a:p>
            <a:pPr lvl="2">
              <a:lnSpc>
                <a:spcPct val="90000"/>
              </a:lnSpc>
            </a:pPr>
            <a:r>
              <a:rPr lang="en-US" sz="2000">
                <a:ea typeface="ＭＳ Ｐゴシック" pitchFamily="34" charset="-128"/>
              </a:rPr>
              <a:t>cost = (</a:t>
            </a:r>
            <a:r>
              <a:rPr lang="en-US" sz="2000" i="1">
                <a:ea typeface="ＭＳ Ｐゴシック" pitchFamily="34" charset="-128"/>
              </a:rPr>
              <a:t>b</a:t>
            </a:r>
            <a:r>
              <a:rPr lang="en-US" sz="2400" i="1" baseline="-25000">
                <a:ea typeface="ＭＳ Ｐゴシック" pitchFamily="34" charset="-128"/>
              </a:rPr>
              <a:t>r </a:t>
            </a:r>
            <a:r>
              <a:rPr lang="en-US" sz="2000">
                <a:ea typeface="ＭＳ Ｐゴシック" pitchFamily="34" charset="-128"/>
              </a:rPr>
              <a:t>/2) block transfers + 1 seek</a:t>
            </a:r>
          </a:p>
          <a:p>
            <a:pPr lvl="1">
              <a:lnSpc>
                <a:spcPct val="90000"/>
              </a:lnSpc>
            </a:pPr>
            <a:r>
              <a:rPr lang="en-US" sz="2000">
                <a:ea typeface="ＭＳ Ｐゴシック" pitchFamily="34" charset="-128"/>
              </a:rPr>
              <a:t>Linear search can be applied regardless of </a:t>
            </a:r>
          </a:p>
          <a:p>
            <a:pPr lvl="2">
              <a:lnSpc>
                <a:spcPct val="90000"/>
              </a:lnSpc>
            </a:pPr>
            <a:r>
              <a:rPr lang="en-US">
                <a:ea typeface="ＭＳ Ｐゴシック" pitchFamily="34" charset="-128"/>
              </a:rPr>
              <a:t>selection condition or</a:t>
            </a:r>
          </a:p>
          <a:p>
            <a:pPr lvl="2">
              <a:lnSpc>
                <a:spcPct val="90000"/>
              </a:lnSpc>
            </a:pPr>
            <a:r>
              <a:rPr lang="en-US">
                <a:ea typeface="ＭＳ Ｐゴシック" pitchFamily="34" charset="-128"/>
              </a:rPr>
              <a:t>ordering of records in the file, or </a:t>
            </a:r>
          </a:p>
          <a:p>
            <a:pPr lvl="2">
              <a:lnSpc>
                <a:spcPct val="90000"/>
              </a:lnSpc>
            </a:pPr>
            <a:r>
              <a:rPr lang="en-US">
                <a:ea typeface="ＭＳ Ｐゴシック" pitchFamily="34" charset="-128"/>
              </a:rPr>
              <a:t>availability of indices</a:t>
            </a:r>
          </a:p>
          <a:p>
            <a:pPr>
              <a:lnSpc>
                <a:spcPct val="90000"/>
              </a:lnSpc>
            </a:pPr>
            <a:r>
              <a:rPr lang="en-US" sz="2000">
                <a:ea typeface="ＭＳ Ｐゴシック" pitchFamily="34" charset="-128"/>
              </a:rPr>
              <a:t>Note: binary search generally does not make sense since data is not stored consecutively</a:t>
            </a:r>
          </a:p>
          <a:p>
            <a:pPr lvl="1">
              <a:lnSpc>
                <a:spcPct val="90000"/>
              </a:lnSpc>
            </a:pPr>
            <a:r>
              <a:rPr lang="en-US">
                <a:ea typeface="ＭＳ Ｐゴシック" pitchFamily="34" charset="-128"/>
              </a:rPr>
              <a:t>except when there is an index available, </a:t>
            </a:r>
          </a:p>
          <a:p>
            <a:pPr lvl="1">
              <a:lnSpc>
                <a:spcPct val="90000"/>
              </a:lnSpc>
            </a:pPr>
            <a:r>
              <a:rPr lang="en-US">
                <a:ea typeface="ＭＳ Ｐゴシック" pitchFamily="34" charset="-128"/>
              </a:rPr>
              <a:t>and binary search requires more seeks than index search</a:t>
            </a:r>
          </a:p>
        </p:txBody>
      </p:sp>
    </p:spTree>
  </p:cSld>
  <p:clrMapOvr>
    <a:masterClrMapping/>
  </p:clrMapOvr>
  <p:transition advTm="3808"/>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Selections Using Indices</a:t>
            </a:r>
          </a:p>
        </p:txBody>
      </p:sp>
      <p:sp>
        <p:nvSpPr>
          <p:cNvPr id="316419" name="Rectangle 3"/>
          <p:cNvSpPr>
            <a:spLocks noGrp="1" noChangeArrowheads="1"/>
          </p:cNvSpPr>
          <p:nvPr>
            <p:ph type="body" idx="1"/>
          </p:nvPr>
        </p:nvSpPr>
        <p:spPr>
          <a:xfrm>
            <a:off x="842963" y="1165225"/>
            <a:ext cx="7835900" cy="5421313"/>
          </a:xfrm>
        </p:spPr>
        <p:txBody>
          <a:bodyPr/>
          <a:lstStyle/>
          <a:p>
            <a:r>
              <a:rPr lang="en-US" sz="2000" b="1">
                <a:solidFill>
                  <a:srgbClr val="3366CC"/>
                </a:solidFill>
                <a:ea typeface="ＭＳ Ｐゴシック" pitchFamily="34" charset="-128"/>
              </a:rPr>
              <a:t>Index scan</a:t>
            </a:r>
            <a:r>
              <a:rPr lang="en-US" sz="2000" b="1">
                <a:ea typeface="ＭＳ Ｐゴシック" pitchFamily="34" charset="-128"/>
              </a:rPr>
              <a:t> </a:t>
            </a:r>
            <a:r>
              <a:rPr lang="en-US" sz="2000">
                <a:ea typeface="ＭＳ Ｐゴシック" pitchFamily="34" charset="-128"/>
              </a:rPr>
              <a:t>– search algorithms that use an index</a:t>
            </a:r>
          </a:p>
          <a:p>
            <a:pPr lvl="1"/>
            <a:r>
              <a:rPr lang="en-US" sz="2000">
                <a:ea typeface="ＭＳ Ｐゴシック" pitchFamily="34" charset="-128"/>
              </a:rPr>
              <a:t>selection condition must be on search-key of index.</a:t>
            </a:r>
          </a:p>
          <a:p>
            <a:r>
              <a:rPr lang="en-US" sz="2000" b="1">
                <a:ea typeface="ＭＳ Ｐゴシック" pitchFamily="34" charset="-128"/>
              </a:rPr>
              <a:t>A2 </a:t>
            </a:r>
            <a:r>
              <a:rPr lang="en-US" sz="2000">
                <a:ea typeface="ＭＳ Ｐゴシック" pitchFamily="34" charset="-128"/>
              </a:rPr>
              <a:t>(</a:t>
            </a:r>
            <a:r>
              <a:rPr lang="en-US" sz="2000" b="1">
                <a:solidFill>
                  <a:srgbClr val="3366CC"/>
                </a:solidFill>
                <a:ea typeface="ＭＳ Ｐゴシック" pitchFamily="34" charset="-128"/>
              </a:rPr>
              <a:t>primary index, equality on key</a:t>
            </a:r>
            <a:r>
              <a:rPr lang="en-US" sz="2000">
                <a:ea typeface="ＭＳ Ｐゴシック" pitchFamily="34" charset="-128"/>
              </a:rPr>
              <a:t>).  Retrieve a single record that satisfies the corresponding equality condition  </a:t>
            </a:r>
          </a:p>
          <a:p>
            <a:pPr lvl="1"/>
            <a:r>
              <a:rPr lang="en-US" sz="2000" i="1">
                <a:ea typeface="ＭＳ Ｐゴシック" pitchFamily="34" charset="-128"/>
              </a:rPr>
              <a:t>Cost</a:t>
            </a:r>
            <a:r>
              <a:rPr lang="en-US" sz="2000">
                <a:ea typeface="ＭＳ Ｐゴシック" pitchFamily="34" charset="-128"/>
              </a:rPr>
              <a:t> = (</a:t>
            </a:r>
            <a:r>
              <a:rPr lang="en-US" sz="2000" i="1">
                <a:ea typeface="ＭＳ Ｐゴシック" pitchFamily="34" charset="-128"/>
              </a:rPr>
              <a:t>h</a:t>
            </a:r>
            <a:r>
              <a:rPr lang="en-US" sz="2000" i="1" baseline="-25000">
                <a:ea typeface="ＭＳ Ｐゴシック" pitchFamily="34" charset="-128"/>
              </a:rPr>
              <a:t>i</a:t>
            </a:r>
            <a:r>
              <a:rPr lang="en-US" sz="2000" i="1">
                <a:ea typeface="ＭＳ Ｐゴシック" pitchFamily="34" charset="-128"/>
              </a:rPr>
              <a:t> </a:t>
            </a:r>
            <a:r>
              <a:rPr lang="en-US" sz="2000">
                <a:ea typeface="ＭＳ Ｐゴシック" pitchFamily="34" charset="-128"/>
              </a:rPr>
              <a:t>+ 1) *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T</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S</a:t>
            </a:r>
            <a:r>
              <a:rPr lang="en-US" sz="2000">
                <a:ea typeface="ＭＳ Ｐゴシック" pitchFamily="34" charset="-128"/>
                <a:sym typeface="Symbol" pitchFamily="18" charset="2"/>
              </a:rPr>
              <a:t>)</a:t>
            </a:r>
            <a:endParaRPr lang="en-US" sz="2000">
              <a:ea typeface="ＭＳ Ｐゴシック" pitchFamily="34" charset="-128"/>
            </a:endParaRPr>
          </a:p>
          <a:p>
            <a:r>
              <a:rPr lang="en-US" sz="2000" b="1">
                <a:ea typeface="ＭＳ Ｐゴシック" pitchFamily="34" charset="-128"/>
              </a:rPr>
              <a:t>A3 </a:t>
            </a:r>
            <a:r>
              <a:rPr lang="en-US" sz="2000">
                <a:ea typeface="ＭＳ Ｐゴシック" pitchFamily="34" charset="-128"/>
              </a:rPr>
              <a:t>(</a:t>
            </a:r>
            <a:r>
              <a:rPr lang="en-US" sz="2000" b="1">
                <a:solidFill>
                  <a:srgbClr val="3366CC"/>
                </a:solidFill>
                <a:ea typeface="ＭＳ Ｐゴシック" pitchFamily="34" charset="-128"/>
              </a:rPr>
              <a:t>primary index, equality on nonkey</a:t>
            </a:r>
            <a:r>
              <a:rPr lang="en-US" sz="2000">
                <a:ea typeface="ＭＳ Ｐゴシック" pitchFamily="34" charset="-128"/>
              </a:rPr>
              <a:t>)</a:t>
            </a:r>
            <a:r>
              <a:rPr lang="en-US" sz="2000" i="1">
                <a:ea typeface="ＭＳ Ｐゴシック" pitchFamily="34" charset="-128"/>
              </a:rPr>
              <a:t> </a:t>
            </a:r>
            <a:r>
              <a:rPr lang="en-US" sz="2000">
                <a:ea typeface="ＭＳ Ｐゴシック" pitchFamily="34" charset="-128"/>
              </a:rPr>
              <a:t>Retrieve multiple records. </a:t>
            </a:r>
          </a:p>
          <a:p>
            <a:pPr lvl="1"/>
            <a:r>
              <a:rPr lang="en-US" sz="2000">
                <a:ea typeface="ＭＳ Ｐゴシック" pitchFamily="34" charset="-128"/>
              </a:rPr>
              <a:t>Records will be on consecutive blocks</a:t>
            </a:r>
          </a:p>
          <a:p>
            <a:pPr lvl="2"/>
            <a:r>
              <a:rPr lang="en-US" sz="2000">
                <a:ea typeface="ＭＳ Ｐゴシック" pitchFamily="34" charset="-128"/>
              </a:rPr>
              <a:t>Let b = number of blocks containing matching records</a:t>
            </a:r>
          </a:p>
          <a:p>
            <a:pPr lvl="1"/>
            <a:r>
              <a:rPr lang="en-US" sz="2000" i="1">
                <a:ea typeface="ＭＳ Ｐゴシック" pitchFamily="34" charset="-128"/>
              </a:rPr>
              <a:t>Cost</a:t>
            </a:r>
            <a:r>
              <a:rPr lang="en-US" sz="2000">
                <a:ea typeface="ＭＳ Ｐゴシック" pitchFamily="34" charset="-128"/>
              </a:rPr>
              <a:t> = </a:t>
            </a:r>
            <a:r>
              <a:rPr lang="en-US" sz="2000" i="1">
                <a:ea typeface="ＭＳ Ｐゴシック" pitchFamily="34" charset="-128"/>
              </a:rPr>
              <a:t>h</a:t>
            </a:r>
            <a:r>
              <a:rPr lang="en-US" sz="2000" i="1" baseline="-25000">
                <a:ea typeface="ＭＳ Ｐゴシック" pitchFamily="34" charset="-128"/>
              </a:rPr>
              <a:t>i</a:t>
            </a:r>
            <a:r>
              <a:rPr lang="en-US" sz="2000" i="1">
                <a:ea typeface="ＭＳ Ｐゴシック" pitchFamily="34" charset="-128"/>
              </a:rPr>
              <a:t> *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T</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S</a:t>
            </a:r>
            <a:r>
              <a:rPr lang="en-US" sz="2000">
                <a:ea typeface="ＭＳ Ｐゴシック" pitchFamily="34" charset="-128"/>
                <a:sym typeface="Symbol" pitchFamily="18" charset="2"/>
              </a:rPr>
              <a:t>)</a:t>
            </a:r>
            <a:r>
              <a:rPr lang="en-US" sz="2000" i="1">
                <a:ea typeface="ＭＳ Ｐゴシック" pitchFamily="34" charset="-128"/>
              </a:rPr>
              <a:t> </a:t>
            </a:r>
            <a:r>
              <a:rPr lang="en-US" sz="2000">
                <a:ea typeface="ＭＳ Ｐゴシック" pitchFamily="34" charset="-128"/>
              </a:rPr>
              <a:t>+ </a:t>
            </a:r>
            <a:r>
              <a:rPr lang="en-US" sz="2000" i="1">
                <a:ea typeface="ＭＳ Ｐゴシック" pitchFamily="34" charset="-128"/>
              </a:rPr>
              <a:t>t</a:t>
            </a:r>
            <a:r>
              <a:rPr lang="en-US" sz="2000" i="1" baseline="-25000">
                <a:ea typeface="ＭＳ Ｐゴシック" pitchFamily="34" charset="-128"/>
              </a:rPr>
              <a:t>S</a:t>
            </a:r>
            <a:r>
              <a:rPr lang="en-US" sz="2000">
                <a:ea typeface="ＭＳ Ｐゴシック" pitchFamily="34" charset="-128"/>
              </a:rPr>
              <a:t> + </a:t>
            </a:r>
            <a:r>
              <a:rPr lang="en-US" sz="2000" i="1">
                <a:ea typeface="ＭＳ Ｐゴシック" pitchFamily="34" charset="-128"/>
              </a:rPr>
              <a:t>t</a:t>
            </a:r>
            <a:r>
              <a:rPr lang="en-US" sz="2000" i="1" baseline="-25000">
                <a:ea typeface="ＭＳ Ｐゴシック" pitchFamily="34" charset="-128"/>
              </a:rPr>
              <a:t>T</a:t>
            </a:r>
            <a:r>
              <a:rPr lang="en-US" sz="2000">
                <a:ea typeface="ＭＳ Ｐゴシック" pitchFamily="34" charset="-128"/>
              </a:rPr>
              <a:t> * b</a:t>
            </a:r>
            <a:endParaRPr lang="en-US" sz="2000" i="1">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64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641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idx="4294967295"/>
          </p:nvPr>
        </p:nvSpPr>
        <p:spPr/>
        <p:txBody>
          <a:bodyPr/>
          <a:lstStyle/>
          <a:p>
            <a:r>
              <a:rPr lang="en-US">
                <a:effectLst>
                  <a:outerShdw blurRad="38100" dist="38100" dir="2700000" algn="tl">
                    <a:srgbClr val="C0C0C0"/>
                  </a:outerShdw>
                </a:effectLst>
                <a:ea typeface="ＭＳ Ｐゴシック" pitchFamily="34" charset="-128"/>
              </a:rPr>
              <a:t>Selections Using Indices</a:t>
            </a:r>
          </a:p>
        </p:txBody>
      </p:sp>
      <p:sp>
        <p:nvSpPr>
          <p:cNvPr id="316419" name="Rectangle 3"/>
          <p:cNvSpPr>
            <a:spLocks noGrp="1" noChangeArrowheads="1"/>
          </p:cNvSpPr>
          <p:nvPr>
            <p:ph type="body" idx="4294967295"/>
          </p:nvPr>
        </p:nvSpPr>
        <p:spPr>
          <a:xfrm>
            <a:off x="842963" y="1165225"/>
            <a:ext cx="7835900" cy="5421313"/>
          </a:xfrm>
        </p:spPr>
        <p:txBody>
          <a:bodyPr/>
          <a:lstStyle/>
          <a:p>
            <a:r>
              <a:rPr lang="en-US" sz="2000" b="1">
                <a:ea typeface="ＭＳ Ｐゴシック" pitchFamily="34" charset="-128"/>
              </a:rPr>
              <a:t>A4</a:t>
            </a:r>
            <a:r>
              <a:rPr lang="en-US" sz="2000">
                <a:ea typeface="ＭＳ Ｐゴシック" pitchFamily="34" charset="-128"/>
              </a:rPr>
              <a:t> (</a:t>
            </a:r>
            <a:r>
              <a:rPr lang="en-US" sz="2000" b="1">
                <a:solidFill>
                  <a:srgbClr val="3366CC"/>
                </a:solidFill>
                <a:ea typeface="ＭＳ Ｐゴシック" pitchFamily="34" charset="-128"/>
              </a:rPr>
              <a:t>secondary index, equality on nonkey</a:t>
            </a:r>
            <a:r>
              <a:rPr lang="en-US" sz="2000">
                <a:ea typeface="ＭＳ Ｐゴシック" pitchFamily="34" charset="-128"/>
              </a:rPr>
              <a:t>)</a:t>
            </a:r>
            <a:r>
              <a:rPr lang="en-US" sz="2000" i="1">
                <a:ea typeface="ＭＳ Ｐゴシック" pitchFamily="34" charset="-128"/>
              </a:rPr>
              <a:t>.</a:t>
            </a:r>
            <a:endParaRPr lang="en-US" sz="2000">
              <a:ea typeface="ＭＳ Ｐゴシック" pitchFamily="34" charset="-128"/>
            </a:endParaRPr>
          </a:p>
          <a:p>
            <a:pPr lvl="1"/>
            <a:r>
              <a:rPr lang="en-US" sz="2000">
                <a:ea typeface="ＭＳ Ｐゴシック" pitchFamily="34" charset="-128"/>
              </a:rPr>
              <a:t>Retrieve a single record if the search-key is a candidate key</a:t>
            </a:r>
          </a:p>
          <a:p>
            <a:pPr lvl="2"/>
            <a:r>
              <a:rPr lang="en-US" sz="2000" i="1">
                <a:ea typeface="ＭＳ Ｐゴシック" pitchFamily="34" charset="-128"/>
              </a:rPr>
              <a:t>Cost = (h</a:t>
            </a:r>
            <a:r>
              <a:rPr lang="en-US" sz="2000" i="1" baseline="-25000">
                <a:ea typeface="ＭＳ Ｐゴシック" pitchFamily="34" charset="-128"/>
              </a:rPr>
              <a:t>i</a:t>
            </a:r>
            <a:r>
              <a:rPr lang="en-US" sz="2000" i="1">
                <a:ea typeface="ＭＳ Ｐゴシック" pitchFamily="34" charset="-128"/>
              </a:rPr>
              <a:t> </a:t>
            </a:r>
            <a:r>
              <a:rPr lang="en-US" sz="2000">
                <a:ea typeface="ＭＳ Ｐゴシック" pitchFamily="34" charset="-128"/>
              </a:rPr>
              <a:t>+ 1) *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T</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S</a:t>
            </a:r>
            <a:r>
              <a:rPr lang="en-US" sz="2000">
                <a:ea typeface="ＭＳ Ｐゴシック" pitchFamily="34" charset="-128"/>
                <a:sym typeface="Symbol" pitchFamily="18" charset="2"/>
              </a:rPr>
              <a:t>)</a:t>
            </a:r>
            <a:endParaRPr lang="en-US" sz="2000">
              <a:ea typeface="ＭＳ Ｐゴシック" pitchFamily="34" charset="-128"/>
            </a:endParaRPr>
          </a:p>
          <a:p>
            <a:pPr lvl="1"/>
            <a:r>
              <a:rPr lang="en-US" sz="2000">
                <a:ea typeface="ＭＳ Ｐゴシック" pitchFamily="34" charset="-128"/>
              </a:rPr>
              <a:t>Retrieve multiple records if search-key is not a candidate key</a:t>
            </a:r>
          </a:p>
          <a:p>
            <a:pPr lvl="2"/>
            <a:r>
              <a:rPr lang="en-US" sz="2000">
                <a:ea typeface="ＭＳ Ｐゴシック" pitchFamily="34" charset="-128"/>
              </a:rPr>
              <a:t>each of </a:t>
            </a:r>
            <a:r>
              <a:rPr lang="en-US" sz="2000" i="1">
                <a:ea typeface="ＭＳ Ｐゴシック" pitchFamily="34" charset="-128"/>
              </a:rPr>
              <a:t>n</a:t>
            </a:r>
            <a:r>
              <a:rPr lang="en-US" sz="2000">
                <a:ea typeface="ＭＳ Ｐゴシック" pitchFamily="34" charset="-128"/>
              </a:rPr>
              <a:t> matching records may be on a different block  </a:t>
            </a:r>
          </a:p>
          <a:p>
            <a:pPr lvl="2"/>
            <a:r>
              <a:rPr lang="en-US" sz="2000">
                <a:ea typeface="ＭＳ Ｐゴシック" pitchFamily="34" charset="-128"/>
              </a:rPr>
              <a:t>Cost =  (</a:t>
            </a:r>
            <a:r>
              <a:rPr lang="en-US" sz="2000" i="1">
                <a:ea typeface="ＭＳ Ｐゴシック" pitchFamily="34" charset="-128"/>
              </a:rPr>
              <a:t>h</a:t>
            </a:r>
            <a:r>
              <a:rPr lang="en-US" sz="2000" i="1" baseline="-25000">
                <a:ea typeface="ＭＳ Ｐゴシック" pitchFamily="34" charset="-128"/>
              </a:rPr>
              <a:t>i</a:t>
            </a:r>
            <a:r>
              <a:rPr lang="en-US" sz="2000" i="1">
                <a:ea typeface="ＭＳ Ｐゴシック" pitchFamily="34" charset="-128"/>
              </a:rPr>
              <a:t> </a:t>
            </a:r>
            <a:r>
              <a:rPr lang="en-US" sz="2000">
                <a:ea typeface="ＭＳ Ｐゴシック" pitchFamily="34" charset="-128"/>
              </a:rPr>
              <a:t>+ </a:t>
            </a:r>
            <a:r>
              <a:rPr lang="en-US" sz="2000" i="1">
                <a:ea typeface="ＭＳ Ｐゴシック" pitchFamily="34" charset="-128"/>
              </a:rPr>
              <a:t>n) *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T</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S</a:t>
            </a:r>
            <a:r>
              <a:rPr lang="en-US" sz="2000">
                <a:ea typeface="ＭＳ Ｐゴシック" pitchFamily="34" charset="-128"/>
                <a:sym typeface="Symbol" pitchFamily="18" charset="2"/>
              </a:rPr>
              <a:t>)</a:t>
            </a:r>
            <a:r>
              <a:rPr lang="en-US" sz="2000" i="1">
                <a:ea typeface="ＭＳ Ｐゴシック" pitchFamily="34" charset="-128"/>
              </a:rPr>
              <a:t> </a:t>
            </a:r>
          </a:p>
          <a:p>
            <a:pPr lvl="3"/>
            <a:r>
              <a:rPr lang="en-US" sz="2000">
                <a:ea typeface="ＭＳ Ｐゴシック" pitchFamily="34" charset="-128"/>
              </a:rPr>
              <a:t>Can be very expensive!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64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641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Transaction Management</a:t>
            </a:r>
            <a:r>
              <a:rPr lang="en-US" altLang="en-US" dirty="0">
                <a:effectLst/>
              </a:rPr>
              <a:t>	</a:t>
            </a:r>
          </a:p>
        </p:txBody>
      </p:sp>
      <p:sp>
        <p:nvSpPr>
          <p:cNvPr id="78851" name="Rectangle 3"/>
          <p:cNvSpPr>
            <a:spLocks noGrp="1" noChangeArrowheads="1"/>
          </p:cNvSpPr>
          <p:nvPr>
            <p:ph idx="1"/>
          </p:nvPr>
        </p:nvSpPr>
        <p:spPr>
          <a:xfrm>
            <a:off x="768350" y="1130367"/>
            <a:ext cx="7567781" cy="3661090"/>
          </a:xfrm>
        </p:spPr>
        <p:txBody>
          <a:bodyPr/>
          <a:lstStyle/>
          <a:p>
            <a:r>
              <a:rPr lang="en-US" altLang="en-US" sz="1700" dirty="0">
                <a:sym typeface="Symbol" panose="05050102010706020507" pitchFamily="18" charset="2"/>
              </a:rPr>
              <a:t>A</a:t>
            </a:r>
            <a:r>
              <a:rPr lang="en-US" altLang="en-US" sz="1700" b="1" dirty="0">
                <a:solidFill>
                  <a:srgbClr val="002060"/>
                </a:solidFill>
                <a:sym typeface="Symbol" panose="05050102010706020507" pitchFamily="18" charset="2"/>
              </a:rPr>
              <a:t> transaction </a:t>
            </a:r>
            <a:r>
              <a:rPr lang="en-US" altLang="en-US" sz="1700" dirty="0"/>
              <a:t>is a collection of operations that performs a single logical function in a database application</a:t>
            </a:r>
          </a:p>
          <a:p>
            <a:r>
              <a:rPr lang="en-US" altLang="en-US" sz="1700" b="1" dirty="0">
                <a:solidFill>
                  <a:srgbClr val="002060"/>
                </a:solidFill>
                <a:sym typeface="Symbol" panose="05050102010706020507" pitchFamily="18" charset="2"/>
              </a:rPr>
              <a:t>Transaction-management component </a:t>
            </a:r>
            <a:r>
              <a:rPr lang="en-US" altLang="en-US" sz="1700" dirty="0"/>
              <a:t>ensures that the database remains in a consistent (correct) state despite system failures (e.g., power failures and operating system crashes) and transaction failures.</a:t>
            </a:r>
          </a:p>
          <a:p>
            <a:r>
              <a:rPr lang="en-US" altLang="en-US" sz="1700" b="1" dirty="0">
                <a:solidFill>
                  <a:srgbClr val="002060"/>
                </a:solidFill>
                <a:sym typeface="Symbol" panose="05050102010706020507" pitchFamily="18" charset="2"/>
              </a:rPr>
              <a:t>Concurrency-control manager </a:t>
            </a:r>
            <a:r>
              <a:rPr lang="en-US" altLang="en-US" sz="1700" dirty="0"/>
              <a:t>controls the interaction among the concurrent transactions, to ensure the consistency of the database.</a:t>
            </a:r>
            <a:r>
              <a:rPr lang="en-US" altLang="en-US" sz="1700" b="1" dirty="0">
                <a:solidFill>
                  <a:schemeClr val="tx2"/>
                </a:solidFill>
              </a:rPr>
              <a:t> </a:t>
            </a:r>
          </a:p>
          <a:p>
            <a:endParaRPr lang="en-US" altLang="en-US" b="1" dirty="0">
              <a:solidFill>
                <a:schemeClr val="tx2"/>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Selections Involving Comparisons</a:t>
            </a:r>
          </a:p>
        </p:txBody>
      </p:sp>
      <p:sp>
        <p:nvSpPr>
          <p:cNvPr id="318467" name="Rectangle 3"/>
          <p:cNvSpPr>
            <a:spLocks noGrp="1" noChangeArrowheads="1"/>
          </p:cNvSpPr>
          <p:nvPr>
            <p:ph type="body" idx="1"/>
          </p:nvPr>
        </p:nvSpPr>
        <p:spPr>
          <a:xfrm>
            <a:off x="346075" y="981075"/>
            <a:ext cx="8553450" cy="5216525"/>
          </a:xfrm>
        </p:spPr>
        <p:txBody>
          <a:bodyPr/>
          <a:lstStyle/>
          <a:p>
            <a:pPr>
              <a:lnSpc>
                <a:spcPct val="90000"/>
              </a:lnSpc>
            </a:pPr>
            <a:r>
              <a:rPr kumimoji="0" lang="en-US" sz="2000">
                <a:ea typeface="ＭＳ Ｐゴシック" pitchFamily="34" charset="-128"/>
              </a:rPr>
              <a:t>Can implement selections of the form </a:t>
            </a:r>
            <a:r>
              <a:rPr kumimoji="0" lang="en-US" sz="2000">
                <a:ea typeface="ＭＳ Ｐゴシック" pitchFamily="34" charset="-128"/>
                <a:sym typeface="Symbol" pitchFamily="18" charset="2"/>
              </a:rPr>
              <a:t></a:t>
            </a:r>
            <a:r>
              <a:rPr kumimoji="0" lang="en-US" sz="2000" i="1" baseline="-25000">
                <a:ea typeface="ＭＳ Ｐゴシック" pitchFamily="34" charset="-128"/>
                <a:sym typeface="Symbol" pitchFamily="18" charset="2"/>
              </a:rPr>
              <a:t>A</a:t>
            </a:r>
            <a:r>
              <a:rPr kumimoji="0" lang="en-US" sz="2000" baseline="-25000">
                <a:ea typeface="ＭＳ Ｐゴシック" pitchFamily="34" charset="-128"/>
                <a:sym typeface="Symbol" pitchFamily="18" charset="2"/>
              </a:rPr>
              <a:t></a:t>
            </a:r>
            <a:r>
              <a:rPr kumimoji="0" lang="en-US" sz="2000" i="1" baseline="-25000">
                <a:ea typeface="ＭＳ Ｐゴシック" pitchFamily="34" charset="-128"/>
                <a:sym typeface="Symbol" pitchFamily="18" charset="2"/>
              </a:rPr>
              <a:t>V </a:t>
            </a:r>
            <a:r>
              <a:rPr kumimoji="0" lang="en-US" sz="2000">
                <a:ea typeface="ＭＳ Ｐゴシック" pitchFamily="34" charset="-128"/>
                <a:sym typeface="Symbol" pitchFamily="18" charset="2"/>
              </a:rPr>
              <a:t>(</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or </a:t>
            </a:r>
            <a:r>
              <a:rPr kumimoji="0" lang="en-US" sz="2000" i="1" baseline="-25000">
                <a:ea typeface="ＭＳ Ｐゴシック" pitchFamily="34" charset="-128"/>
                <a:sym typeface="Symbol" pitchFamily="18" charset="2"/>
              </a:rPr>
              <a:t>A </a:t>
            </a:r>
            <a:r>
              <a:rPr kumimoji="0" lang="en-US" sz="2000" baseline="-25000">
                <a:ea typeface="ＭＳ Ｐゴシック" pitchFamily="34" charset="-128"/>
                <a:sym typeface="Symbol" pitchFamily="18" charset="2"/>
              </a:rPr>
              <a:t> </a:t>
            </a:r>
            <a:r>
              <a:rPr kumimoji="0" lang="en-US" sz="2000" i="1" baseline="-25000">
                <a:ea typeface="ＭＳ Ｐゴシック" pitchFamily="34" charset="-128"/>
                <a:sym typeface="Symbol" pitchFamily="18" charset="2"/>
              </a:rPr>
              <a:t>V</a:t>
            </a:r>
            <a:r>
              <a:rPr kumimoji="0" lang="en-US" sz="2000">
                <a:ea typeface="ＭＳ Ｐゴシック" pitchFamily="34" charset="-128"/>
                <a:sym typeface="Symbol" pitchFamily="18" charset="2"/>
              </a:rPr>
              <a:t>(</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by using</a:t>
            </a:r>
          </a:p>
          <a:p>
            <a:pPr lvl="1">
              <a:lnSpc>
                <a:spcPct val="90000"/>
              </a:lnSpc>
            </a:pPr>
            <a:r>
              <a:rPr kumimoji="0" lang="en-US" sz="2000">
                <a:ea typeface="ＭＳ Ｐゴシック" pitchFamily="34" charset="-128"/>
                <a:sym typeface="Symbol" pitchFamily="18" charset="2"/>
              </a:rPr>
              <a:t> a linear file scan,</a:t>
            </a:r>
          </a:p>
          <a:p>
            <a:pPr lvl="1">
              <a:lnSpc>
                <a:spcPct val="90000"/>
              </a:lnSpc>
            </a:pPr>
            <a:r>
              <a:rPr kumimoji="0" lang="en-US" sz="2000">
                <a:ea typeface="ＭＳ Ｐゴシック" pitchFamily="34" charset="-128"/>
                <a:sym typeface="Symbol" pitchFamily="18" charset="2"/>
              </a:rPr>
              <a:t> or by using indices in the following ways:</a:t>
            </a:r>
          </a:p>
          <a:p>
            <a:pPr>
              <a:lnSpc>
                <a:spcPct val="90000"/>
              </a:lnSpc>
            </a:pPr>
            <a:r>
              <a:rPr lang="en-US" sz="2000" b="1">
                <a:ea typeface="ＭＳ Ｐゴシック" pitchFamily="34" charset="-128"/>
              </a:rPr>
              <a:t>A5</a:t>
            </a:r>
            <a:r>
              <a:rPr lang="en-US" sz="2000">
                <a:ea typeface="ＭＳ Ｐゴシック" pitchFamily="34" charset="-128"/>
              </a:rPr>
              <a:t> (</a:t>
            </a:r>
            <a:r>
              <a:rPr lang="en-US" sz="2000" b="1">
                <a:solidFill>
                  <a:srgbClr val="3366CC"/>
                </a:solidFill>
                <a:ea typeface="ＭＳ Ｐゴシック" pitchFamily="34" charset="-128"/>
              </a:rPr>
              <a:t>primary index, comparison</a:t>
            </a:r>
            <a:r>
              <a:rPr lang="en-US" sz="2000">
                <a:ea typeface="ＭＳ Ｐゴシック" pitchFamily="34" charset="-128"/>
              </a:rPr>
              <a:t>)</a:t>
            </a:r>
            <a:r>
              <a:rPr lang="en-US" sz="2000" i="1">
                <a:ea typeface="ＭＳ Ｐゴシック" pitchFamily="34" charset="-128"/>
              </a:rPr>
              <a:t>.</a:t>
            </a:r>
            <a:r>
              <a:rPr lang="en-US" sz="2000">
                <a:ea typeface="ＭＳ Ｐゴシック" pitchFamily="34" charset="-128"/>
              </a:rPr>
              <a:t> (Relation is sorted on A)</a:t>
            </a:r>
            <a:endParaRPr lang="en-US" sz="2000" i="1">
              <a:ea typeface="ＭＳ Ｐゴシック" pitchFamily="34" charset="-128"/>
            </a:endParaRPr>
          </a:p>
          <a:p>
            <a:pPr lvl="2">
              <a:lnSpc>
                <a:spcPct val="90000"/>
              </a:lnSpc>
            </a:pPr>
            <a:r>
              <a:rPr lang="en-US" sz="2000">
                <a:ea typeface="ＭＳ Ｐゴシック" pitchFamily="34" charset="-128"/>
              </a:rPr>
              <a:t>For </a:t>
            </a:r>
            <a:r>
              <a:rPr kumimoji="0" lang="en-US" sz="2000" i="1">
                <a:ea typeface="ＭＳ Ｐゴシック" pitchFamily="34" charset="-128"/>
                <a:sym typeface="Symbol" pitchFamily="18" charset="2"/>
              </a:rPr>
              <a:t></a:t>
            </a:r>
            <a:r>
              <a:rPr kumimoji="0" lang="en-US" sz="2000" i="1" baseline="-25000">
                <a:ea typeface="ＭＳ Ｐゴシック" pitchFamily="34" charset="-128"/>
                <a:sym typeface="Symbol" pitchFamily="18" charset="2"/>
              </a:rPr>
              <a:t>A  V</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use index to find first tuple </a:t>
            </a:r>
            <a:r>
              <a:rPr kumimoji="0" lang="en-US" sz="2000" i="1">
                <a:ea typeface="ＭＳ Ｐゴシック" pitchFamily="34" charset="-128"/>
                <a:sym typeface="Symbol" pitchFamily="18" charset="2"/>
              </a:rPr>
              <a:t> v</a:t>
            </a:r>
            <a:r>
              <a:rPr kumimoji="0" lang="en-US" sz="2000">
                <a:ea typeface="ＭＳ Ｐゴシック" pitchFamily="34" charset="-128"/>
                <a:sym typeface="Symbol" pitchFamily="18" charset="2"/>
              </a:rPr>
              <a:t>  and scan relation sequentially  from there</a:t>
            </a:r>
          </a:p>
          <a:p>
            <a:pPr lvl="2">
              <a:lnSpc>
                <a:spcPct val="90000"/>
              </a:lnSpc>
            </a:pPr>
            <a:r>
              <a:rPr kumimoji="0" lang="en-US" sz="2000">
                <a:ea typeface="ＭＳ Ｐゴシック" pitchFamily="34" charset="-128"/>
                <a:sym typeface="Symbol" pitchFamily="18" charset="2"/>
              </a:rPr>
              <a:t>For </a:t>
            </a:r>
            <a:r>
              <a:rPr kumimoji="0" lang="en-US" sz="2000" i="1" baseline="-25000">
                <a:ea typeface="ＭＳ Ｐゴシック" pitchFamily="34" charset="-128"/>
                <a:sym typeface="Symbol" pitchFamily="18" charset="2"/>
              </a:rPr>
              <a:t>A</a:t>
            </a:r>
            <a:r>
              <a:rPr kumimoji="0" lang="en-US" sz="2000" baseline="-25000">
                <a:ea typeface="ＭＳ Ｐゴシック" pitchFamily="34" charset="-128"/>
                <a:sym typeface="Symbol" pitchFamily="18" charset="2"/>
              </a:rPr>
              <a:t></a:t>
            </a:r>
            <a:r>
              <a:rPr kumimoji="0" lang="en-US" sz="2000" i="1" baseline="-25000">
                <a:ea typeface="ＭＳ Ｐゴシック" pitchFamily="34" charset="-128"/>
                <a:sym typeface="Symbol" pitchFamily="18" charset="2"/>
              </a:rPr>
              <a:t>V </a:t>
            </a:r>
            <a:r>
              <a:rPr kumimoji="0" lang="en-US" sz="2000">
                <a:ea typeface="ＭＳ Ｐゴシック" pitchFamily="34" charset="-128"/>
                <a:sym typeface="Symbol" pitchFamily="18" charset="2"/>
              </a:rPr>
              <a:t>(</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just scan relation sequentially till first tuple &gt; </a:t>
            </a:r>
            <a:r>
              <a:rPr kumimoji="0" lang="en-US" sz="2000" i="1">
                <a:ea typeface="ＭＳ Ｐゴシック" pitchFamily="34" charset="-128"/>
                <a:sym typeface="Symbol" pitchFamily="18" charset="2"/>
              </a:rPr>
              <a:t>v; </a:t>
            </a:r>
            <a:r>
              <a:rPr kumimoji="0" lang="en-US" sz="2000">
                <a:ea typeface="ＭＳ Ｐゴシック" pitchFamily="34" charset="-128"/>
                <a:sym typeface="Symbol" pitchFamily="18" charset="2"/>
              </a:rPr>
              <a:t>do not use index</a:t>
            </a:r>
            <a:endParaRPr lang="en-US" sz="2000">
              <a:ea typeface="ＭＳ Ｐゴシック" pitchFamily="34" charset="-128"/>
            </a:endParaRPr>
          </a:p>
          <a:p>
            <a:pPr>
              <a:lnSpc>
                <a:spcPct val="90000"/>
              </a:lnSpc>
            </a:pPr>
            <a:r>
              <a:rPr lang="en-US" sz="2000" b="1">
                <a:ea typeface="ＭＳ Ｐゴシック" pitchFamily="34" charset="-128"/>
              </a:rPr>
              <a:t>A6</a:t>
            </a:r>
            <a:r>
              <a:rPr lang="en-US" sz="2000">
                <a:ea typeface="ＭＳ Ｐゴシック" pitchFamily="34" charset="-128"/>
              </a:rPr>
              <a:t> (</a:t>
            </a:r>
            <a:r>
              <a:rPr lang="en-US" sz="2000" b="1">
                <a:solidFill>
                  <a:srgbClr val="3366CC"/>
                </a:solidFill>
                <a:ea typeface="ＭＳ Ｐゴシック" pitchFamily="34" charset="-128"/>
              </a:rPr>
              <a:t>secondary index, comparison</a:t>
            </a:r>
            <a:r>
              <a:rPr lang="en-US" sz="2000">
                <a:ea typeface="ＭＳ Ｐゴシック" pitchFamily="34" charset="-128"/>
              </a:rPr>
              <a:t>). </a:t>
            </a:r>
          </a:p>
          <a:p>
            <a:pPr lvl="2">
              <a:lnSpc>
                <a:spcPct val="90000"/>
              </a:lnSpc>
            </a:pPr>
            <a:r>
              <a:rPr lang="en-US" sz="2000">
                <a:ea typeface="ＭＳ Ｐゴシック" pitchFamily="34" charset="-128"/>
              </a:rPr>
              <a:t>For </a:t>
            </a:r>
            <a:r>
              <a:rPr kumimoji="0" lang="en-US" sz="2000" i="1">
                <a:ea typeface="ＭＳ Ｐゴシック" pitchFamily="34" charset="-128"/>
                <a:sym typeface="Symbol" pitchFamily="18" charset="2"/>
              </a:rPr>
              <a:t></a:t>
            </a:r>
            <a:r>
              <a:rPr kumimoji="0" lang="en-US" sz="2000" i="1" baseline="-25000">
                <a:ea typeface="ＭＳ Ｐゴシック" pitchFamily="34" charset="-128"/>
                <a:sym typeface="Symbol" pitchFamily="18" charset="2"/>
              </a:rPr>
              <a:t>A  V</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use index to find first index entry </a:t>
            </a:r>
            <a:r>
              <a:rPr kumimoji="0" lang="en-US" sz="2000" i="1">
                <a:ea typeface="ＭＳ Ｐゴシック" pitchFamily="34" charset="-128"/>
                <a:sym typeface="Symbol" pitchFamily="18" charset="2"/>
              </a:rPr>
              <a:t> v</a:t>
            </a:r>
            <a:r>
              <a:rPr kumimoji="0" lang="en-US" sz="2000">
                <a:ea typeface="ＭＳ Ｐゴシック" pitchFamily="34" charset="-128"/>
                <a:sym typeface="Symbol" pitchFamily="18" charset="2"/>
              </a:rPr>
              <a:t> and scan index sequentially  from there, to find pointers to records.</a:t>
            </a:r>
          </a:p>
          <a:p>
            <a:pPr lvl="2">
              <a:lnSpc>
                <a:spcPct val="90000"/>
              </a:lnSpc>
            </a:pPr>
            <a:r>
              <a:rPr kumimoji="0" lang="en-US" sz="2000">
                <a:ea typeface="ＭＳ Ｐゴシック" pitchFamily="34" charset="-128"/>
                <a:sym typeface="Symbol" pitchFamily="18" charset="2"/>
              </a:rPr>
              <a:t>For </a:t>
            </a:r>
            <a:r>
              <a:rPr kumimoji="0" lang="en-US" sz="2000" i="1" baseline="-25000">
                <a:ea typeface="ＭＳ Ｐゴシック" pitchFamily="34" charset="-128"/>
                <a:sym typeface="Symbol" pitchFamily="18" charset="2"/>
              </a:rPr>
              <a:t>A</a:t>
            </a:r>
            <a:r>
              <a:rPr kumimoji="0" lang="en-US" sz="2000" baseline="-25000">
                <a:ea typeface="ＭＳ Ｐゴシック" pitchFamily="34" charset="-128"/>
                <a:sym typeface="Symbol" pitchFamily="18" charset="2"/>
              </a:rPr>
              <a:t></a:t>
            </a:r>
            <a:r>
              <a:rPr kumimoji="0" lang="en-US" sz="2000" i="1" baseline="-25000">
                <a:ea typeface="ＭＳ Ｐゴシック" pitchFamily="34" charset="-128"/>
                <a:sym typeface="Symbol" pitchFamily="18" charset="2"/>
              </a:rPr>
              <a:t>V </a:t>
            </a:r>
            <a:r>
              <a:rPr kumimoji="0" lang="en-US" sz="2000">
                <a:ea typeface="ＭＳ Ｐゴシック" pitchFamily="34" charset="-128"/>
                <a:sym typeface="Symbol" pitchFamily="18" charset="2"/>
              </a:rPr>
              <a:t>(</a:t>
            </a:r>
            <a:r>
              <a:rPr kumimoji="0" lang="en-US" sz="2000" i="1">
                <a:ea typeface="ＭＳ Ｐゴシック" pitchFamily="34" charset="-128"/>
                <a:sym typeface="Symbol" pitchFamily="18" charset="2"/>
              </a:rPr>
              <a:t>r</a:t>
            </a:r>
            <a:r>
              <a:rPr kumimoji="0" lang="en-US" sz="2000">
                <a:ea typeface="ＭＳ Ｐゴシック" pitchFamily="34" charset="-128"/>
                <a:sym typeface="Symbol" pitchFamily="18" charset="2"/>
              </a:rPr>
              <a:t>) just scan leaf pages of index finding pointers to records, till first entry &gt; </a:t>
            </a:r>
            <a:r>
              <a:rPr kumimoji="0" lang="en-US" sz="2000" i="1">
                <a:ea typeface="ＭＳ Ｐゴシック" pitchFamily="34" charset="-128"/>
                <a:sym typeface="Symbol" pitchFamily="18" charset="2"/>
              </a:rPr>
              <a:t>v</a:t>
            </a:r>
            <a:endParaRPr lang="en-US" sz="2000" i="1">
              <a:ea typeface="ＭＳ Ｐゴシック" pitchFamily="34" charset="-128"/>
            </a:endParaRPr>
          </a:p>
          <a:p>
            <a:pPr lvl="2">
              <a:lnSpc>
                <a:spcPct val="90000"/>
              </a:lnSpc>
            </a:pPr>
            <a:r>
              <a:rPr kumimoji="0" lang="en-US" sz="2000">
                <a:ea typeface="ＭＳ Ｐゴシック" pitchFamily="34" charset="-128"/>
                <a:sym typeface="Symbol" pitchFamily="18" charset="2"/>
              </a:rPr>
              <a:t>In either case, retrieve records that are pointed to</a:t>
            </a:r>
          </a:p>
          <a:p>
            <a:pPr lvl="3">
              <a:lnSpc>
                <a:spcPct val="90000"/>
              </a:lnSpc>
            </a:pPr>
            <a:r>
              <a:rPr kumimoji="0" lang="en-US" sz="2000">
                <a:ea typeface="ＭＳ Ｐゴシック" pitchFamily="34" charset="-128"/>
                <a:sym typeface="Symbol" pitchFamily="18" charset="2"/>
              </a:rPr>
              <a:t>requires an I/O for each record</a:t>
            </a:r>
          </a:p>
          <a:p>
            <a:pPr lvl="3">
              <a:lnSpc>
                <a:spcPct val="90000"/>
              </a:lnSpc>
            </a:pPr>
            <a:r>
              <a:rPr lang="en-US" sz="2000">
                <a:ea typeface="ＭＳ Ｐゴシック"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84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normAutofit fontScale="90000"/>
          </a:bodyPr>
          <a:lstStyle/>
          <a:p>
            <a:r>
              <a:rPr lang="en-US">
                <a:effectLst>
                  <a:outerShdw blurRad="38100" dist="38100" dir="2700000" algn="tl">
                    <a:srgbClr val="C0C0C0"/>
                  </a:outerShdw>
                </a:effectLst>
                <a:ea typeface="ＭＳ Ｐゴシック" pitchFamily="34" charset="-128"/>
              </a:rPr>
              <a:t>Implementation of Complex Selections</a:t>
            </a:r>
          </a:p>
        </p:txBody>
      </p:sp>
      <p:sp>
        <p:nvSpPr>
          <p:cNvPr id="319491" name="Rectangle 3"/>
          <p:cNvSpPr>
            <a:spLocks noGrp="1" noChangeArrowheads="1"/>
          </p:cNvSpPr>
          <p:nvPr>
            <p:ph type="body" idx="1"/>
          </p:nvPr>
        </p:nvSpPr>
        <p:spPr>
          <a:xfrm>
            <a:off x="538163" y="1165225"/>
            <a:ext cx="8396287" cy="5029200"/>
          </a:xfrm>
        </p:spPr>
        <p:txBody>
          <a:bodyPr/>
          <a:lstStyle/>
          <a:p>
            <a:pPr>
              <a:tabLst>
                <a:tab pos="2338388" algn="l"/>
              </a:tabLst>
            </a:pPr>
            <a:r>
              <a:rPr lang="en-US" sz="2000" b="1">
                <a:ea typeface="ＭＳ Ｐゴシック" pitchFamily="34" charset="-128"/>
                <a:sym typeface="Greek Symbols" pitchFamily="18" charset="2"/>
              </a:rPr>
              <a:t>Conjunction:  </a:t>
            </a:r>
            <a:r>
              <a:rPr lang="en-US" sz="2400">
                <a:ea typeface="ＭＳ Ｐゴシック" pitchFamily="34" charset="-128"/>
                <a:sym typeface="Symbol" pitchFamily="18" charset="2"/>
              </a:rPr>
              <a:t></a:t>
            </a:r>
            <a:r>
              <a:rPr lang="en-US" sz="24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1</a:t>
            </a:r>
            <a:r>
              <a:rPr lang="en-US" sz="2400">
                <a:ea typeface="ＭＳ Ｐゴシック" pitchFamily="34" charset="-128"/>
                <a:sym typeface="Symbol" pitchFamily="18" charset="2"/>
              </a:rPr>
              <a:t> </a:t>
            </a:r>
            <a:r>
              <a:rPr lang="en-US" sz="24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2</a:t>
            </a:r>
            <a:r>
              <a:rPr lang="en-US" sz="2400">
                <a:ea typeface="ＭＳ Ｐゴシック" pitchFamily="34" charset="-128"/>
                <a:sym typeface="Symbol" pitchFamily="18" charset="2"/>
              </a:rPr>
              <a:t>. . . </a:t>
            </a:r>
            <a:r>
              <a:rPr lang="en-US" sz="2400" baseline="-25000">
                <a:ea typeface="ＭＳ Ｐゴシック" pitchFamily="34" charset="-128"/>
                <a:sym typeface="Symbol" pitchFamily="18" charset="2"/>
              </a:rPr>
              <a:t></a:t>
            </a:r>
            <a:r>
              <a:rPr lang="en-US" sz="2400" i="1" baseline="-25000">
                <a:ea typeface="ＭＳ Ｐゴシック" pitchFamily="34" charset="-128"/>
                <a:sym typeface="Greek Symbols" pitchFamily="18" charset="2"/>
              </a:rPr>
              <a:t>n</a:t>
            </a:r>
            <a:r>
              <a:rPr lang="en-US" sz="2400">
                <a:ea typeface="ＭＳ Ｐゴシック" pitchFamily="34" charset="-128"/>
                <a:sym typeface="Symbol" pitchFamily="18" charset="2"/>
              </a:rPr>
              <a:t>(</a:t>
            </a:r>
            <a:r>
              <a:rPr lang="en-US" sz="2400" i="1">
                <a:ea typeface="ＭＳ Ｐゴシック" pitchFamily="34" charset="-128"/>
                <a:sym typeface="Symbol" pitchFamily="18" charset="2"/>
              </a:rPr>
              <a:t>r)</a:t>
            </a:r>
            <a:r>
              <a:rPr lang="en-US" sz="2000" i="1">
                <a:ea typeface="ＭＳ Ｐゴシック" pitchFamily="34" charset="-128"/>
                <a:sym typeface="Symbol" pitchFamily="18" charset="2"/>
              </a:rPr>
              <a:t>  </a:t>
            </a:r>
          </a:p>
          <a:p>
            <a:pPr>
              <a:tabLst>
                <a:tab pos="2338388" algn="l"/>
              </a:tabLst>
            </a:pPr>
            <a:r>
              <a:rPr lang="en-US" sz="2000" b="1">
                <a:ea typeface="ＭＳ Ｐゴシック" pitchFamily="34" charset="-128"/>
              </a:rPr>
              <a:t>A7</a:t>
            </a:r>
            <a:r>
              <a:rPr lang="en-US" sz="2000">
                <a:ea typeface="ＭＳ Ｐゴシック" pitchFamily="34" charset="-128"/>
              </a:rPr>
              <a:t> (</a:t>
            </a:r>
            <a:r>
              <a:rPr lang="en-US" sz="2000" b="1">
                <a:solidFill>
                  <a:srgbClr val="3366CC"/>
                </a:solidFill>
                <a:ea typeface="ＭＳ Ｐゴシック" pitchFamily="34" charset="-128"/>
              </a:rPr>
              <a:t>conjunctive selection using one index</a:t>
            </a:r>
            <a:r>
              <a:rPr lang="en-US" sz="2000">
                <a:ea typeface="ＭＳ Ｐゴシック" pitchFamily="34" charset="-128"/>
              </a:rPr>
              <a:t>).</a:t>
            </a:r>
            <a:r>
              <a:rPr lang="en-US" sz="2000" i="1">
                <a:ea typeface="ＭＳ Ｐゴシック" pitchFamily="34" charset="-128"/>
              </a:rPr>
              <a:t>  </a:t>
            </a:r>
          </a:p>
          <a:p>
            <a:pPr lvl="1">
              <a:tabLst>
                <a:tab pos="2338388" algn="l"/>
              </a:tabLst>
            </a:pPr>
            <a:r>
              <a:rPr lang="en-US" sz="2000">
                <a:ea typeface="ＭＳ Ｐゴシック" pitchFamily="34" charset="-128"/>
              </a:rPr>
              <a:t>Select a combination of </a:t>
            </a:r>
            <a:r>
              <a:rPr lang="en-US" sz="2000">
                <a:ea typeface="ＭＳ Ｐゴシック" pitchFamily="34" charset="-128"/>
                <a:sym typeface="Symbol" pitchFamily="18" charset="2"/>
              </a:rPr>
              <a:t></a:t>
            </a:r>
            <a:r>
              <a:rPr lang="en-US" sz="2000" i="1" baseline="-25000">
                <a:ea typeface="ＭＳ Ｐゴシック" pitchFamily="34" charset="-128"/>
                <a:sym typeface="Greek Symbols" pitchFamily="18" charset="2"/>
              </a:rPr>
              <a:t>i</a:t>
            </a:r>
            <a:r>
              <a:rPr lang="en-US" sz="2000">
                <a:ea typeface="ＭＳ Ｐゴシック" pitchFamily="34" charset="-128"/>
                <a:sym typeface="Greek Symbols" pitchFamily="18" charset="2"/>
              </a:rPr>
              <a:t> and algorithms A1 through A7 that results in the least cost for </a:t>
            </a:r>
            <a:r>
              <a:rPr lang="en-US" sz="2000">
                <a:ea typeface="ＭＳ Ｐゴシック" pitchFamily="34" charset="-128"/>
                <a:sym typeface="Symbol" pitchFamily="18" charset="2"/>
              </a:rPr>
              <a:t></a:t>
            </a:r>
            <a:r>
              <a:rPr lang="en-US" sz="2000" baseline="-25000">
                <a:ea typeface="ＭＳ Ｐゴシック" pitchFamily="34" charset="-128"/>
                <a:sym typeface="Symbol" pitchFamily="18" charset="2"/>
              </a:rPr>
              <a:t></a:t>
            </a:r>
            <a:r>
              <a:rPr lang="en-US" sz="2000" i="1" baseline="-25000">
                <a:ea typeface="ＭＳ Ｐゴシック" pitchFamily="34" charset="-128"/>
                <a:sym typeface="Symbol" pitchFamily="18" charset="2"/>
              </a:rPr>
              <a:t>i</a:t>
            </a:r>
            <a:r>
              <a:rPr lang="en-US" sz="2000">
                <a:ea typeface="ＭＳ Ｐゴシック" pitchFamily="34" charset="-128"/>
                <a:sym typeface="Greek Symbols" pitchFamily="18" charset="2"/>
              </a:rPr>
              <a:t> (</a:t>
            </a:r>
            <a:r>
              <a:rPr lang="en-US" sz="2000" i="1">
                <a:ea typeface="ＭＳ Ｐゴシック" pitchFamily="34" charset="-128"/>
                <a:sym typeface="Greek Symbols" pitchFamily="18" charset="2"/>
              </a:rPr>
              <a:t>r).</a:t>
            </a:r>
          </a:p>
          <a:p>
            <a:pPr lvl="1">
              <a:tabLst>
                <a:tab pos="2338388" algn="l"/>
              </a:tabLst>
            </a:pPr>
            <a:r>
              <a:rPr lang="en-US" sz="2000" i="1">
                <a:ea typeface="ＭＳ Ｐゴシック" pitchFamily="34" charset="-128"/>
                <a:sym typeface="Greek Symbols" pitchFamily="18" charset="2"/>
              </a:rPr>
              <a:t> </a:t>
            </a:r>
            <a:r>
              <a:rPr lang="en-US" sz="2000">
                <a:ea typeface="ＭＳ Ｐゴシック" pitchFamily="34" charset="-128"/>
                <a:sym typeface="Greek Symbols" pitchFamily="18" charset="2"/>
              </a:rPr>
              <a:t>Test other conditions on tuple after fetching it into memory buffer.</a:t>
            </a:r>
          </a:p>
          <a:p>
            <a:pPr>
              <a:tabLst>
                <a:tab pos="2338388" algn="l"/>
              </a:tabLst>
            </a:pPr>
            <a:r>
              <a:rPr lang="en-US" sz="2000" b="1">
                <a:ea typeface="ＭＳ Ｐゴシック" pitchFamily="34" charset="-128"/>
                <a:sym typeface="Greek Symbols" pitchFamily="18" charset="2"/>
              </a:rPr>
              <a:t>A8</a:t>
            </a:r>
            <a:r>
              <a:rPr lang="en-US" sz="2000">
                <a:ea typeface="ＭＳ Ｐゴシック" pitchFamily="34" charset="-128"/>
                <a:sym typeface="Greek Symbols" pitchFamily="18" charset="2"/>
              </a:rPr>
              <a:t> (</a:t>
            </a:r>
            <a:r>
              <a:rPr lang="en-US" sz="2000" b="1">
                <a:solidFill>
                  <a:srgbClr val="3366CC"/>
                </a:solidFill>
                <a:ea typeface="ＭＳ Ｐゴシック" pitchFamily="34" charset="-128"/>
                <a:sym typeface="Greek Symbols" pitchFamily="18" charset="2"/>
              </a:rPr>
              <a:t>conjunctive selection using composite index</a:t>
            </a:r>
            <a:r>
              <a:rPr lang="en-US" sz="2000">
                <a:ea typeface="ＭＳ Ｐゴシック" pitchFamily="34" charset="-128"/>
                <a:sym typeface="Greek Symbols" pitchFamily="18" charset="2"/>
              </a:rPr>
              <a:t>).  </a:t>
            </a:r>
          </a:p>
          <a:p>
            <a:pPr lvl="1">
              <a:tabLst>
                <a:tab pos="2338388" algn="l"/>
              </a:tabLst>
            </a:pPr>
            <a:r>
              <a:rPr lang="en-US" sz="2000">
                <a:ea typeface="ＭＳ Ｐゴシック" pitchFamily="34" charset="-128"/>
                <a:sym typeface="Greek Symbols" pitchFamily="18" charset="2"/>
              </a:rPr>
              <a:t>Use appropriate composite (multiple-key) index if available.</a:t>
            </a:r>
          </a:p>
          <a:p>
            <a:pPr>
              <a:tabLst>
                <a:tab pos="2338388" algn="l"/>
              </a:tabLst>
            </a:pPr>
            <a:r>
              <a:rPr lang="en-US" sz="2000" b="1">
                <a:ea typeface="ＭＳ Ｐゴシック" pitchFamily="34" charset="-128"/>
                <a:sym typeface="Greek Symbols" pitchFamily="18" charset="2"/>
              </a:rPr>
              <a:t>A9</a:t>
            </a:r>
            <a:r>
              <a:rPr lang="en-US" sz="2000">
                <a:ea typeface="ＭＳ Ｐゴシック" pitchFamily="34" charset="-128"/>
                <a:sym typeface="Greek Symbols" pitchFamily="18" charset="2"/>
              </a:rPr>
              <a:t> (</a:t>
            </a:r>
            <a:r>
              <a:rPr lang="en-US" sz="2000" b="1">
                <a:solidFill>
                  <a:srgbClr val="3366CC"/>
                </a:solidFill>
                <a:ea typeface="ＭＳ Ｐゴシック" pitchFamily="34" charset="-128"/>
                <a:sym typeface="Greek Symbols" pitchFamily="18" charset="2"/>
              </a:rPr>
              <a:t>conjunctive selection by intersection of identifiers</a:t>
            </a:r>
            <a:r>
              <a:rPr lang="en-US" sz="2000" i="1">
                <a:ea typeface="ＭＳ Ｐゴシック" pitchFamily="34" charset="-128"/>
                <a:sym typeface="Greek Symbols" pitchFamily="18" charset="2"/>
              </a:rPr>
              <a:t>).</a:t>
            </a:r>
            <a:r>
              <a:rPr lang="en-US" sz="2000">
                <a:ea typeface="ＭＳ Ｐゴシック" pitchFamily="34" charset="-128"/>
                <a:sym typeface="Greek Symbols" pitchFamily="18" charset="2"/>
              </a:rPr>
              <a:t> </a:t>
            </a:r>
          </a:p>
          <a:p>
            <a:pPr lvl="1">
              <a:tabLst>
                <a:tab pos="2338388" algn="l"/>
              </a:tabLst>
            </a:pPr>
            <a:r>
              <a:rPr lang="en-US" sz="2000">
                <a:ea typeface="ＭＳ Ｐゴシック" pitchFamily="34" charset="-128"/>
                <a:sym typeface="Greek Symbols" pitchFamily="18" charset="2"/>
              </a:rPr>
              <a:t>Requires indices with record pointers. </a:t>
            </a:r>
          </a:p>
          <a:p>
            <a:pPr lvl="1">
              <a:tabLst>
                <a:tab pos="2338388" algn="l"/>
              </a:tabLst>
            </a:pPr>
            <a:r>
              <a:rPr lang="en-US" sz="2000">
                <a:ea typeface="ＭＳ Ｐゴシック" pitchFamily="34" charset="-128"/>
                <a:sym typeface="Greek Symbols" pitchFamily="18" charset="2"/>
              </a:rPr>
              <a:t>Use corresponding index for each condition, and take intersection of all the obtained sets of record pointers. </a:t>
            </a:r>
          </a:p>
          <a:p>
            <a:pPr lvl="1">
              <a:tabLst>
                <a:tab pos="2338388" algn="l"/>
              </a:tabLst>
            </a:pPr>
            <a:r>
              <a:rPr lang="en-US" sz="2000">
                <a:ea typeface="ＭＳ Ｐゴシック" pitchFamily="34" charset="-128"/>
                <a:sym typeface="Greek Symbols" pitchFamily="18" charset="2"/>
              </a:rPr>
              <a:t>Then fetch records from file</a:t>
            </a:r>
          </a:p>
          <a:p>
            <a:pPr lvl="1">
              <a:tabLst>
                <a:tab pos="2338388" algn="l"/>
              </a:tabLst>
            </a:pPr>
            <a:r>
              <a:rPr lang="en-US" sz="2000">
                <a:ea typeface="ＭＳ Ｐゴシック"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Algorithms for Complex Selections</a:t>
            </a:r>
          </a:p>
        </p:txBody>
      </p:sp>
      <p:sp>
        <p:nvSpPr>
          <p:cNvPr id="320515" name="Rectangle 3"/>
          <p:cNvSpPr>
            <a:spLocks noGrp="1" noChangeArrowheads="1"/>
          </p:cNvSpPr>
          <p:nvPr>
            <p:ph type="body" idx="1"/>
          </p:nvPr>
        </p:nvSpPr>
        <p:spPr>
          <a:xfrm>
            <a:off x="842963" y="1165225"/>
            <a:ext cx="7737475" cy="5249863"/>
          </a:xfrm>
        </p:spPr>
        <p:txBody>
          <a:bodyPr/>
          <a:lstStyle/>
          <a:p>
            <a:r>
              <a:rPr lang="en-US" sz="2000" b="1">
                <a:ea typeface="ＭＳ Ｐゴシック" pitchFamily="34" charset="-128"/>
                <a:sym typeface="Symbol" pitchFamily="18" charset="2"/>
              </a:rPr>
              <a:t>Disjunction:</a:t>
            </a:r>
            <a:r>
              <a:rPr lang="en-US" sz="2400">
                <a:ea typeface="ＭＳ Ｐゴシック" pitchFamily="34" charset="-128"/>
                <a:sym typeface="Symbol" pitchFamily="18" charset="2"/>
              </a:rPr>
              <a:t></a:t>
            </a:r>
            <a:r>
              <a:rPr lang="en-US" sz="24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1</a:t>
            </a:r>
            <a:r>
              <a:rPr lang="en-US" sz="2400">
                <a:ea typeface="ＭＳ Ｐゴシック" pitchFamily="34" charset="-128"/>
                <a:sym typeface="Symbol" pitchFamily="18" charset="2"/>
              </a:rPr>
              <a:t> </a:t>
            </a:r>
            <a:r>
              <a:rPr lang="en-US" sz="24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2 </a:t>
            </a:r>
            <a:r>
              <a:rPr lang="en-US" sz="2400">
                <a:ea typeface="ＭＳ Ｐゴシック" pitchFamily="34" charset="-128"/>
                <a:sym typeface="Symbol" pitchFamily="18" charset="2"/>
              </a:rPr>
              <a:t>. . . </a:t>
            </a:r>
            <a:r>
              <a:rPr lang="en-US" sz="2400" baseline="-25000">
                <a:ea typeface="ＭＳ Ｐゴシック" pitchFamily="34" charset="-128"/>
                <a:sym typeface="Symbol" pitchFamily="18" charset="2"/>
              </a:rPr>
              <a:t></a:t>
            </a:r>
            <a:r>
              <a:rPr lang="en-US" sz="2400" i="1" baseline="-25000">
                <a:ea typeface="ＭＳ Ｐゴシック" pitchFamily="34" charset="-128"/>
                <a:sym typeface="Greek Symbols" pitchFamily="18" charset="2"/>
              </a:rPr>
              <a:t>n </a:t>
            </a:r>
            <a:r>
              <a:rPr lang="en-US" sz="2400">
                <a:ea typeface="ＭＳ Ｐゴシック" pitchFamily="34" charset="-128"/>
                <a:sym typeface="Symbol" pitchFamily="18" charset="2"/>
              </a:rPr>
              <a:t>(</a:t>
            </a:r>
            <a:r>
              <a:rPr lang="en-US" sz="2400" i="1">
                <a:ea typeface="ＭＳ Ｐゴシック" pitchFamily="34" charset="-128"/>
                <a:sym typeface="Symbol" pitchFamily="18" charset="2"/>
              </a:rPr>
              <a:t>r).</a:t>
            </a:r>
            <a:r>
              <a:rPr lang="en-US" sz="2000" i="1">
                <a:ea typeface="ＭＳ Ｐゴシック" pitchFamily="34" charset="-128"/>
                <a:sym typeface="Symbol" pitchFamily="18" charset="2"/>
              </a:rPr>
              <a:t> </a:t>
            </a:r>
            <a:endParaRPr lang="en-US" sz="2000">
              <a:ea typeface="ＭＳ Ｐゴシック" pitchFamily="34" charset="-128"/>
              <a:sym typeface="Symbol" pitchFamily="18" charset="2"/>
            </a:endParaRPr>
          </a:p>
          <a:p>
            <a:r>
              <a:rPr lang="en-US" sz="2000" b="1">
                <a:ea typeface="ＭＳ Ｐゴシック" pitchFamily="34" charset="-128"/>
                <a:sym typeface="Greek Symbols" pitchFamily="18" charset="2"/>
              </a:rPr>
              <a:t>A10</a:t>
            </a:r>
            <a:r>
              <a:rPr lang="en-US" sz="2000">
                <a:ea typeface="ＭＳ Ｐゴシック" pitchFamily="34" charset="-128"/>
                <a:sym typeface="Greek Symbols" pitchFamily="18" charset="2"/>
              </a:rPr>
              <a:t> (</a:t>
            </a:r>
            <a:r>
              <a:rPr lang="en-US" sz="2000" b="1">
                <a:solidFill>
                  <a:srgbClr val="3366CC"/>
                </a:solidFill>
                <a:ea typeface="ＭＳ Ｐゴシック" pitchFamily="34" charset="-128"/>
                <a:sym typeface="Greek Symbols" pitchFamily="18" charset="2"/>
              </a:rPr>
              <a:t>disjunctive selection by union of identifiers</a:t>
            </a:r>
            <a:r>
              <a:rPr lang="en-US" sz="2000">
                <a:ea typeface="ＭＳ Ｐゴシック" pitchFamily="34" charset="-128"/>
                <a:sym typeface="Greek Symbols" pitchFamily="18" charset="2"/>
              </a:rPr>
              <a:t>). </a:t>
            </a:r>
          </a:p>
          <a:p>
            <a:pPr lvl="1"/>
            <a:r>
              <a:rPr lang="en-US" sz="2000">
                <a:ea typeface="ＭＳ Ｐゴシック" pitchFamily="34" charset="-128"/>
                <a:sym typeface="Greek Symbols" pitchFamily="18" charset="2"/>
              </a:rPr>
              <a:t>Applicable if </a:t>
            </a:r>
            <a:r>
              <a:rPr lang="en-US" sz="2000" i="1">
                <a:ea typeface="ＭＳ Ｐゴシック" pitchFamily="34" charset="-128"/>
                <a:sym typeface="Greek Symbols" pitchFamily="18" charset="2"/>
              </a:rPr>
              <a:t>all </a:t>
            </a:r>
            <a:r>
              <a:rPr lang="en-US" sz="2000">
                <a:ea typeface="ＭＳ Ｐゴシック" pitchFamily="34" charset="-128"/>
                <a:sym typeface="Greek Symbols" pitchFamily="18" charset="2"/>
              </a:rPr>
              <a:t> conditions have available indices.  </a:t>
            </a:r>
          </a:p>
          <a:p>
            <a:pPr lvl="2"/>
            <a:r>
              <a:rPr lang="en-US" sz="2000">
                <a:ea typeface="ＭＳ Ｐゴシック" pitchFamily="34" charset="-128"/>
                <a:sym typeface="Greek Symbols" pitchFamily="18" charset="2"/>
              </a:rPr>
              <a:t>Otherwise use linear scan.</a:t>
            </a:r>
          </a:p>
          <a:p>
            <a:pPr lvl="1"/>
            <a:r>
              <a:rPr lang="en-US" sz="2000">
                <a:ea typeface="ＭＳ Ｐゴシック" pitchFamily="34" charset="-128"/>
                <a:sym typeface="Greek Symbols" pitchFamily="18" charset="2"/>
              </a:rPr>
              <a:t>Use corresponding index for each condition, and take union of all the obtained sets of record pointers. </a:t>
            </a:r>
          </a:p>
          <a:p>
            <a:pPr lvl="1"/>
            <a:r>
              <a:rPr lang="en-US" sz="2000">
                <a:ea typeface="ＭＳ Ｐゴシック" pitchFamily="34" charset="-128"/>
                <a:sym typeface="Greek Symbols" pitchFamily="18" charset="2"/>
              </a:rPr>
              <a:t>Then fetch records from file</a:t>
            </a:r>
          </a:p>
          <a:p>
            <a:r>
              <a:rPr lang="en-US" sz="2000" b="1">
                <a:ea typeface="ＭＳ Ｐゴシック" pitchFamily="34" charset="-128"/>
                <a:sym typeface="Symbol" pitchFamily="18" charset="2"/>
              </a:rPr>
              <a:t>Negation:  </a:t>
            </a:r>
            <a:r>
              <a:rPr lang="en-US" sz="2000">
                <a:ea typeface="ＭＳ Ｐゴシック" pitchFamily="34" charset="-128"/>
                <a:sym typeface="Symbol" pitchFamily="18" charset="2"/>
              </a:rPr>
              <a:t></a:t>
            </a:r>
            <a:r>
              <a:rPr lang="en-US" sz="2000" baseline="-25000">
                <a:ea typeface="ＭＳ Ｐゴシック" pitchFamily="34" charset="-128"/>
                <a:sym typeface="Symbol" pitchFamily="18" charset="2"/>
              </a:rPr>
              <a:t></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r)</a:t>
            </a:r>
          </a:p>
          <a:p>
            <a:pPr lvl="1"/>
            <a:r>
              <a:rPr lang="en-US" sz="2000">
                <a:ea typeface="ＭＳ Ｐゴシック" pitchFamily="34" charset="-128"/>
                <a:sym typeface="Symbol" pitchFamily="18" charset="2"/>
              </a:rPr>
              <a:t>Use linear scan on file</a:t>
            </a:r>
          </a:p>
          <a:p>
            <a:pPr lvl="1"/>
            <a:r>
              <a:rPr lang="en-US" sz="2000">
                <a:ea typeface="ＭＳ Ｐゴシック" pitchFamily="34" charset="-128"/>
                <a:sym typeface="Symbol" pitchFamily="18" charset="2"/>
              </a:rPr>
              <a:t>If very few records satisfy , and an index is applicable to </a:t>
            </a:r>
          </a:p>
          <a:p>
            <a:pPr lvl="2"/>
            <a:r>
              <a:rPr lang="en-US" sz="2000">
                <a:ea typeface="ＭＳ Ｐゴシック" pitchFamily="34" charset="-128"/>
                <a:sym typeface="Symbol"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05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Sorting</a:t>
            </a:r>
          </a:p>
        </p:txBody>
      </p:sp>
      <p:sp>
        <p:nvSpPr>
          <p:cNvPr id="46082" name="Rectangle 3"/>
          <p:cNvSpPr>
            <a:spLocks noGrp="1" noChangeArrowheads="1"/>
          </p:cNvSpPr>
          <p:nvPr>
            <p:ph type="body" idx="1"/>
          </p:nvPr>
        </p:nvSpPr>
        <p:spPr/>
        <p:txBody>
          <a:bodyPr/>
          <a:lstStyle/>
          <a:p>
            <a:r>
              <a:rPr lang="en-US" sz="2000">
                <a:ea typeface="ＭＳ Ｐゴシック" pitchFamily="34" charset="-128"/>
              </a:rPr>
              <a:t>We may build an index on the relation, and then use the index to read the relation in sorted order.  May lead to one disk block access for each tuple.</a:t>
            </a:r>
          </a:p>
          <a:p>
            <a:r>
              <a:rPr lang="en-US" sz="2000">
                <a:ea typeface="ＭＳ Ｐゴシック" pitchFamily="34" charset="-128"/>
              </a:rPr>
              <a:t>For relations that fit in memory, techniques like quicksort can be used.  For relations that don</a:t>
            </a:r>
            <a:r>
              <a:rPr lang="ja-JP" altLang="en-US" sz="2000">
                <a:ea typeface="ＭＳ Ｐゴシック" pitchFamily="34" charset="-128"/>
              </a:rPr>
              <a:t>’</a:t>
            </a:r>
            <a:r>
              <a:rPr lang="en-US" altLang="ja-JP" sz="2000">
                <a:ea typeface="ＭＳ Ｐゴシック" pitchFamily="34" charset="-128"/>
              </a:rPr>
              <a:t>t fit in memory, </a:t>
            </a:r>
            <a:r>
              <a:rPr lang="en-US" altLang="ja-JP" sz="2000" b="1">
                <a:ea typeface="ＭＳ Ｐゴシック" pitchFamily="34" charset="-128"/>
              </a:rPr>
              <a:t>external </a:t>
            </a:r>
            <a:br>
              <a:rPr lang="en-US" altLang="ja-JP" sz="2000" b="1">
                <a:ea typeface="ＭＳ Ｐゴシック" pitchFamily="34" charset="-128"/>
              </a:rPr>
            </a:br>
            <a:r>
              <a:rPr lang="en-US" altLang="ja-JP" sz="2000" b="1">
                <a:ea typeface="ＭＳ Ｐゴシック" pitchFamily="34" charset="-128"/>
              </a:rPr>
              <a:t>sort-merge </a:t>
            </a:r>
            <a:r>
              <a:rPr lang="en-US" altLang="ja-JP" sz="2000">
                <a:ea typeface="ＭＳ Ｐゴシック" pitchFamily="34" charset="-128"/>
              </a:rPr>
              <a:t>is a good choice.</a:t>
            </a:r>
            <a:r>
              <a:rPr lang="en-US" altLang="ja-JP">
                <a:ea typeface="ＭＳ Ｐゴシック" pitchFamily="34" charset="-128"/>
              </a:rPr>
              <a:t> </a:t>
            </a:r>
            <a:endParaRPr lang="en-US">
              <a:ea typeface="ＭＳ Ｐゴシック" pitchFamily="34" charset="-128"/>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External Sort-Merge</a:t>
            </a:r>
          </a:p>
        </p:txBody>
      </p:sp>
      <p:sp>
        <p:nvSpPr>
          <p:cNvPr id="48130" name="Rectangle 3"/>
          <p:cNvSpPr>
            <a:spLocks noGrp="1" noChangeArrowheads="1"/>
          </p:cNvSpPr>
          <p:nvPr>
            <p:ph type="body" idx="1"/>
          </p:nvPr>
        </p:nvSpPr>
        <p:spPr>
          <a:xfrm>
            <a:off x="755650" y="1363663"/>
            <a:ext cx="8116888" cy="5365750"/>
          </a:xfrm>
        </p:spPr>
        <p:txBody>
          <a:bodyPr/>
          <a:lstStyle/>
          <a:p>
            <a:pPr marL="381000" indent="-381000">
              <a:buFont typeface="Monotype Sorts" charset="2"/>
              <a:buAutoNum type="arabicPeriod"/>
            </a:pPr>
            <a:r>
              <a:rPr lang="en-US" sz="2000" b="1">
                <a:ea typeface="ＭＳ Ｐゴシック" pitchFamily="34" charset="-128"/>
              </a:rPr>
              <a:t>Create sorted</a:t>
            </a:r>
            <a:r>
              <a:rPr lang="en-US" sz="2000">
                <a:ea typeface="ＭＳ Ｐゴシック" pitchFamily="34" charset="-128"/>
              </a:rPr>
              <a:t> </a:t>
            </a:r>
            <a:r>
              <a:rPr lang="en-US" sz="2000" b="1">
                <a:solidFill>
                  <a:srgbClr val="3366CC"/>
                </a:solidFill>
                <a:ea typeface="ＭＳ Ｐゴシック" pitchFamily="34" charset="-128"/>
              </a:rPr>
              <a:t>runs</a:t>
            </a:r>
            <a:r>
              <a:rPr lang="en-US" sz="2000">
                <a:ea typeface="ＭＳ Ｐゴシック" pitchFamily="34" charset="-128"/>
              </a:rPr>
              <a:t>.  Let </a:t>
            </a:r>
            <a:r>
              <a:rPr lang="en-US" sz="2000" i="1">
                <a:ea typeface="ＭＳ Ｐゴシック" pitchFamily="34" charset="-128"/>
              </a:rPr>
              <a:t>i</a:t>
            </a:r>
            <a:r>
              <a:rPr lang="en-US" sz="2000">
                <a:ea typeface="ＭＳ Ｐゴシック" pitchFamily="34" charset="-128"/>
              </a:rPr>
              <a:t> be 0 initially.</a:t>
            </a:r>
            <a:r>
              <a:rPr lang="en-US" sz="2400">
                <a:ea typeface="ＭＳ Ｐゴシック" pitchFamily="34" charset="-128"/>
              </a:rPr>
              <a:t> </a:t>
            </a:r>
            <a:br>
              <a:rPr lang="en-US" sz="2400">
                <a:ea typeface="ＭＳ Ｐゴシック" pitchFamily="34" charset="-128"/>
              </a:rPr>
            </a:br>
            <a:r>
              <a:rPr lang="en-US" sz="2400">
                <a:ea typeface="ＭＳ Ｐゴシック" pitchFamily="34" charset="-128"/>
              </a:rPr>
              <a:t> </a:t>
            </a:r>
            <a:r>
              <a:rPr lang="en-US" sz="2000">
                <a:ea typeface="ＭＳ Ｐゴシック" pitchFamily="34" charset="-128"/>
              </a:rPr>
              <a:t>Repeatedly do the following till the end of the relation:</a:t>
            </a:r>
            <a:br>
              <a:rPr lang="en-US" sz="2000">
                <a:ea typeface="ＭＳ Ｐゴシック" pitchFamily="34" charset="-128"/>
              </a:rPr>
            </a:br>
            <a:r>
              <a:rPr lang="en-US" sz="2000">
                <a:ea typeface="ＭＳ Ｐゴシック" pitchFamily="34" charset="-128"/>
              </a:rPr>
              <a:t>     (a)  Read </a:t>
            </a:r>
            <a:r>
              <a:rPr lang="en-US" sz="2000" i="1">
                <a:ea typeface="ＭＳ Ｐゴシック" pitchFamily="34" charset="-128"/>
              </a:rPr>
              <a:t>M</a:t>
            </a:r>
            <a:r>
              <a:rPr lang="en-US" sz="2000">
                <a:ea typeface="ＭＳ Ｐゴシック" pitchFamily="34" charset="-128"/>
              </a:rPr>
              <a:t> blocks of relation into memory</a:t>
            </a:r>
            <a:br>
              <a:rPr lang="en-US" sz="2000">
                <a:ea typeface="ＭＳ Ｐゴシック" pitchFamily="34" charset="-128"/>
              </a:rPr>
            </a:br>
            <a:r>
              <a:rPr lang="en-US" sz="2000">
                <a:ea typeface="ＭＳ Ｐゴシック" pitchFamily="34" charset="-128"/>
              </a:rPr>
              <a:t>     (b)  Sort the in-memory blocks</a:t>
            </a:r>
            <a:br>
              <a:rPr lang="en-US" sz="2000">
                <a:ea typeface="ＭＳ Ｐゴシック" pitchFamily="34" charset="-128"/>
              </a:rPr>
            </a:br>
            <a:r>
              <a:rPr lang="en-US" sz="2000">
                <a:ea typeface="ＭＳ Ｐゴシック" pitchFamily="34" charset="-128"/>
              </a:rPr>
              <a:t>     (c)  Write sorted data to run </a:t>
            </a:r>
            <a:r>
              <a:rPr lang="en-US" sz="2000" i="1">
                <a:ea typeface="ＭＳ Ｐゴシック" pitchFamily="34" charset="-128"/>
              </a:rPr>
              <a:t>R</a:t>
            </a:r>
            <a:r>
              <a:rPr lang="en-US" sz="2800" i="1" baseline="-25000">
                <a:ea typeface="ＭＳ Ｐゴシック" pitchFamily="34" charset="-128"/>
              </a:rPr>
              <a:t>i</a:t>
            </a:r>
            <a:r>
              <a:rPr lang="en-US" sz="2000">
                <a:ea typeface="ＭＳ Ｐゴシック" pitchFamily="34" charset="-128"/>
              </a:rPr>
              <a:t>; increment </a:t>
            </a:r>
            <a:r>
              <a:rPr lang="en-US" sz="2000" i="1">
                <a:ea typeface="ＭＳ Ｐゴシック" pitchFamily="34" charset="-128"/>
              </a:rPr>
              <a:t>i.</a:t>
            </a:r>
            <a:br>
              <a:rPr lang="en-US" sz="2000" i="1">
                <a:ea typeface="ＭＳ Ｐゴシック" pitchFamily="34" charset="-128"/>
              </a:rPr>
            </a:br>
            <a:r>
              <a:rPr lang="en-US" sz="2000">
                <a:ea typeface="ＭＳ Ｐゴシック" pitchFamily="34" charset="-128"/>
              </a:rPr>
              <a:t>Let the final value of</a:t>
            </a:r>
            <a:r>
              <a:rPr lang="en-US" sz="2000" i="1">
                <a:ea typeface="ＭＳ Ｐゴシック" pitchFamily="34" charset="-128"/>
              </a:rPr>
              <a:t> i </a:t>
            </a:r>
            <a:r>
              <a:rPr lang="en-US" sz="2000">
                <a:ea typeface="ＭＳ Ｐゴシック" pitchFamily="34" charset="-128"/>
              </a:rPr>
              <a:t>be </a:t>
            </a:r>
            <a:r>
              <a:rPr lang="en-US" sz="2000" i="1">
                <a:ea typeface="ＭＳ Ｐゴシック" pitchFamily="34" charset="-128"/>
              </a:rPr>
              <a:t>N</a:t>
            </a:r>
          </a:p>
          <a:p>
            <a:pPr marL="381000" indent="-381000">
              <a:buFont typeface="Monotype Sorts" charset="2"/>
              <a:buAutoNum type="arabicPeriod"/>
            </a:pPr>
            <a:r>
              <a:rPr lang="en-US" sz="2000" i="1">
                <a:ea typeface="ＭＳ Ｐゴシック" pitchFamily="34" charset="-128"/>
              </a:rPr>
              <a:t>Merge the runs (next slide)…..</a:t>
            </a:r>
            <a:endParaRPr lang="en-US" sz="2400">
              <a:ea typeface="ＭＳ Ｐゴシック" pitchFamily="34" charset="-128"/>
            </a:endParaRPr>
          </a:p>
        </p:txBody>
      </p:sp>
      <p:sp>
        <p:nvSpPr>
          <p:cNvPr id="48131" name="Text Box 4"/>
          <p:cNvSpPr txBox="1">
            <a:spLocks noChangeArrowheads="1"/>
          </p:cNvSpPr>
          <p:nvPr/>
        </p:nvSpPr>
        <p:spPr bwMode="auto">
          <a:xfrm>
            <a:off x="444500" y="984250"/>
            <a:ext cx="5229225" cy="457200"/>
          </a:xfrm>
          <a:prstGeom prst="rect">
            <a:avLst/>
          </a:prstGeom>
          <a:noFill/>
          <a:ln w="9525">
            <a:noFill/>
            <a:miter lim="800000"/>
            <a:headEnd/>
            <a:tailEnd/>
          </a:ln>
        </p:spPr>
        <p:txBody>
          <a:bodyPr wrap="none" anchor="ctr">
            <a:spAutoFit/>
          </a:bodyPr>
          <a:lstStyle/>
          <a:p>
            <a:pPr algn="ctr">
              <a:spcBef>
                <a:spcPct val="50000"/>
              </a:spcBef>
            </a:pPr>
            <a:r>
              <a:rPr lang="en-US" sz="2400"/>
              <a:t>Let </a:t>
            </a:r>
            <a:r>
              <a:rPr lang="en-US" sz="2400" i="1"/>
              <a:t>M</a:t>
            </a:r>
            <a:r>
              <a:rPr lang="en-US" sz="2400"/>
              <a:t> </a:t>
            </a:r>
            <a:r>
              <a:rPr lang="en-US" sz="2000"/>
              <a:t>denote</a:t>
            </a:r>
            <a:r>
              <a:rPr lang="en-US" sz="2400"/>
              <a:t> memory size (in pages). </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External Sort-Merge (Cont.)</a:t>
            </a:r>
          </a:p>
        </p:txBody>
      </p:sp>
      <p:sp>
        <p:nvSpPr>
          <p:cNvPr id="50178" name="Rectangle 3"/>
          <p:cNvSpPr>
            <a:spLocks noGrp="1" noChangeArrowheads="1"/>
          </p:cNvSpPr>
          <p:nvPr>
            <p:ph type="body" idx="1"/>
          </p:nvPr>
        </p:nvSpPr>
        <p:spPr/>
        <p:txBody>
          <a:bodyPr/>
          <a:lstStyle/>
          <a:p>
            <a:pPr>
              <a:buFont typeface="Monotype Sorts" charset="2"/>
              <a:buAutoNum type="arabicPeriod" startAt="2"/>
            </a:pPr>
            <a:r>
              <a:rPr lang="en-US" sz="2000" b="1">
                <a:ea typeface="ＭＳ Ｐゴシック" pitchFamily="34" charset="-128"/>
              </a:rPr>
              <a:t>Merge the runs (N-way merge)</a:t>
            </a:r>
            <a:r>
              <a:rPr lang="en-US" sz="2000">
                <a:ea typeface="ＭＳ Ｐゴシック" pitchFamily="34" charset="-128"/>
              </a:rPr>
              <a:t>. </a:t>
            </a:r>
            <a:r>
              <a:rPr lang="en-US">
                <a:ea typeface="ＭＳ Ｐゴシック" pitchFamily="34" charset="-128"/>
              </a:rPr>
              <a:t>We assume (for now) that </a:t>
            </a:r>
            <a:r>
              <a:rPr lang="en-US" i="1">
                <a:ea typeface="ＭＳ Ｐゴシック" pitchFamily="34" charset="-128"/>
              </a:rPr>
              <a:t>N</a:t>
            </a:r>
            <a:r>
              <a:rPr lang="en-US">
                <a:ea typeface="ＭＳ Ｐゴシック" pitchFamily="34" charset="-128"/>
              </a:rPr>
              <a:t> &lt; </a:t>
            </a:r>
            <a:r>
              <a:rPr lang="en-US" i="1">
                <a:ea typeface="ＭＳ Ｐゴシック" pitchFamily="34" charset="-128"/>
              </a:rPr>
              <a:t>M</a:t>
            </a:r>
            <a:r>
              <a:rPr lang="en-US" sz="2000">
                <a:ea typeface="ＭＳ Ｐゴシック" pitchFamily="34" charset="-128"/>
              </a:rPr>
              <a:t>. </a:t>
            </a:r>
          </a:p>
          <a:p>
            <a:pPr marL="800100" lvl="1" indent="-342900">
              <a:buFont typeface="Monotype Sorts" charset="2"/>
              <a:buAutoNum type="arabicPeriod"/>
            </a:pPr>
            <a:r>
              <a:rPr lang="en-US" sz="2000">
                <a:ea typeface="ＭＳ Ｐゴシック" pitchFamily="34" charset="-128"/>
              </a:rPr>
              <a:t>Use </a:t>
            </a:r>
            <a:r>
              <a:rPr lang="en-US" sz="2000" i="1">
                <a:ea typeface="ＭＳ Ｐゴシック" pitchFamily="34" charset="-128"/>
              </a:rPr>
              <a:t>N</a:t>
            </a:r>
            <a:r>
              <a:rPr lang="en-US" sz="2000">
                <a:ea typeface="ＭＳ Ｐゴシック" pitchFamily="34" charset="-128"/>
              </a:rPr>
              <a:t> blocks of memory to buffer input runs, and 1 block to buffer output. Read the first block of each run into its buffer page</a:t>
            </a:r>
          </a:p>
          <a:p>
            <a:pPr marL="800100" lvl="1" indent="-342900">
              <a:buFont typeface="Monotype Sorts" charset="2"/>
              <a:buAutoNum type="arabicPeriod"/>
            </a:pPr>
            <a:r>
              <a:rPr lang="en-US" sz="2000" b="1">
                <a:ea typeface="ＭＳ Ｐゴシック" pitchFamily="34" charset="-128"/>
              </a:rPr>
              <a:t>repeat</a:t>
            </a:r>
          </a:p>
          <a:p>
            <a:pPr marL="1200150" lvl="2" indent="-342900">
              <a:buFont typeface="Monotype Sorts" charset="2"/>
              <a:buAutoNum type="arabicPeriod"/>
            </a:pPr>
            <a:r>
              <a:rPr lang="en-US" sz="2000">
                <a:ea typeface="ＭＳ Ｐゴシック" pitchFamily="34" charset="-128"/>
              </a:rPr>
              <a:t>Select the first record (in sort order) among all buffer pages</a:t>
            </a:r>
          </a:p>
          <a:p>
            <a:pPr marL="1200150" lvl="2" indent="-342900">
              <a:buFont typeface="Monotype Sorts" charset="2"/>
              <a:buAutoNum type="arabicPeriod"/>
            </a:pPr>
            <a:r>
              <a:rPr lang="en-US" sz="2000">
                <a:ea typeface="ＭＳ Ｐゴシック" pitchFamily="34" charset="-128"/>
              </a:rPr>
              <a:t>Write the record to the output buffer.  If the output buffer is full write it to disk.</a:t>
            </a:r>
          </a:p>
          <a:p>
            <a:pPr marL="1200150" lvl="2" indent="-342900">
              <a:buFont typeface="Monotype Sorts" charset="2"/>
              <a:buAutoNum type="arabicPeriod"/>
            </a:pPr>
            <a:r>
              <a:rPr lang="en-US" sz="2000">
                <a:ea typeface="ＭＳ Ｐゴシック" pitchFamily="34" charset="-128"/>
              </a:rPr>
              <a:t>Delete the record from its input buffer page.</a:t>
            </a:r>
            <a:br>
              <a:rPr lang="en-US" sz="2000">
                <a:ea typeface="ＭＳ Ｐゴシック" pitchFamily="34" charset="-128"/>
              </a:rPr>
            </a:br>
            <a:r>
              <a:rPr lang="en-US" sz="2000" b="1">
                <a:ea typeface="ＭＳ Ｐゴシック" pitchFamily="34" charset="-128"/>
              </a:rPr>
              <a:t>If</a:t>
            </a:r>
            <a:r>
              <a:rPr lang="en-US" sz="2000">
                <a:ea typeface="ＭＳ Ｐゴシック" pitchFamily="34" charset="-128"/>
              </a:rPr>
              <a:t> the buffer page becomes empty </a:t>
            </a:r>
            <a:r>
              <a:rPr lang="en-US" sz="2000" b="1">
                <a:ea typeface="ＭＳ Ｐゴシック" pitchFamily="34" charset="-128"/>
              </a:rPr>
              <a:t>then</a:t>
            </a:r>
            <a:br>
              <a:rPr lang="en-US" sz="2000" b="1">
                <a:ea typeface="ＭＳ Ｐゴシック" pitchFamily="34" charset="-128"/>
              </a:rPr>
            </a:br>
            <a:r>
              <a:rPr lang="en-US" sz="2000">
                <a:ea typeface="ＭＳ Ｐゴシック" pitchFamily="34" charset="-128"/>
              </a:rPr>
              <a:t>   read the next block (if any) of the run into the buffer. </a:t>
            </a:r>
          </a:p>
          <a:p>
            <a:pPr marL="800100" lvl="1" indent="-342900">
              <a:buFont typeface="Monotype Sorts" charset="2"/>
              <a:buAutoNum type="arabicPeriod"/>
            </a:pPr>
            <a:r>
              <a:rPr lang="en-US" sz="2000" b="1">
                <a:ea typeface="ＭＳ Ｐゴシック" pitchFamily="34" charset="-128"/>
              </a:rPr>
              <a:t>until</a:t>
            </a:r>
            <a:r>
              <a:rPr lang="en-US" sz="2000">
                <a:ea typeface="ＭＳ Ｐゴシック" pitchFamily="34" charset="-128"/>
              </a:rPr>
              <a:t> all input buffer pages are empty:</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External Sort-Merge (Cont.)</a:t>
            </a:r>
          </a:p>
        </p:txBody>
      </p:sp>
      <p:sp>
        <p:nvSpPr>
          <p:cNvPr id="52226" name="Rectangle 3"/>
          <p:cNvSpPr>
            <a:spLocks noGrp="1" noChangeArrowheads="1"/>
          </p:cNvSpPr>
          <p:nvPr>
            <p:ph type="body" idx="1"/>
          </p:nvPr>
        </p:nvSpPr>
        <p:spPr>
          <a:xfrm>
            <a:off x="842963" y="1165225"/>
            <a:ext cx="7797800" cy="4138613"/>
          </a:xfrm>
        </p:spPr>
        <p:txBody>
          <a:bodyPr/>
          <a:lstStyle/>
          <a:p>
            <a:pPr>
              <a:tabLst>
                <a:tab pos="2120900" algn="l"/>
              </a:tabLst>
            </a:pPr>
            <a:r>
              <a:rPr lang="en-US" sz="2000">
                <a:ea typeface="ＭＳ Ｐゴシック" pitchFamily="34" charset="-128"/>
              </a:rPr>
              <a:t>If </a:t>
            </a:r>
            <a:r>
              <a:rPr lang="en-US" sz="2000" i="1">
                <a:ea typeface="ＭＳ Ｐゴシック" pitchFamily="34" charset="-128"/>
              </a:rPr>
              <a:t>N</a:t>
            </a:r>
            <a:r>
              <a:rPr lang="en-US" sz="2000">
                <a:ea typeface="ＭＳ Ｐゴシック" pitchFamily="34" charset="-128"/>
              </a:rPr>
              <a:t>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M</a:t>
            </a:r>
            <a:r>
              <a:rPr lang="en-US" sz="2000">
                <a:ea typeface="ＭＳ Ｐゴシック" pitchFamily="34" charset="-128"/>
                <a:sym typeface="Symbol" pitchFamily="18" charset="2"/>
              </a:rPr>
              <a:t>, several merge </a:t>
            </a:r>
            <a:r>
              <a:rPr lang="en-US" sz="2000" i="1">
                <a:ea typeface="ＭＳ Ｐゴシック" pitchFamily="34" charset="-128"/>
                <a:sym typeface="Symbol" pitchFamily="18" charset="2"/>
              </a:rPr>
              <a:t>passes</a:t>
            </a:r>
            <a:r>
              <a:rPr lang="en-US" sz="2000">
                <a:ea typeface="ＭＳ Ｐゴシック" pitchFamily="34" charset="-128"/>
                <a:sym typeface="Symbol" pitchFamily="18" charset="2"/>
              </a:rPr>
              <a:t> are required.</a:t>
            </a:r>
          </a:p>
          <a:p>
            <a:pPr lvl="1">
              <a:tabLst>
                <a:tab pos="2120900" algn="l"/>
              </a:tabLst>
            </a:pPr>
            <a:r>
              <a:rPr lang="en-US" sz="2000">
                <a:ea typeface="ＭＳ Ｐゴシック" pitchFamily="34" charset="-128"/>
              </a:rPr>
              <a:t>In each pass, contiguous groups of </a:t>
            </a:r>
            <a:r>
              <a:rPr lang="en-US" sz="2000" i="1">
                <a:ea typeface="ＭＳ Ｐゴシック" pitchFamily="34" charset="-128"/>
              </a:rPr>
              <a:t>M </a:t>
            </a:r>
            <a:r>
              <a:rPr lang="en-US" sz="2000">
                <a:ea typeface="ＭＳ Ｐゴシック" pitchFamily="34" charset="-128"/>
              </a:rPr>
              <a:t>- 1 runs are merged. </a:t>
            </a:r>
          </a:p>
          <a:p>
            <a:pPr lvl="1">
              <a:tabLst>
                <a:tab pos="2120900" algn="l"/>
              </a:tabLst>
            </a:pPr>
            <a:r>
              <a:rPr lang="en-US" sz="2000">
                <a:ea typeface="ＭＳ Ｐゴシック" pitchFamily="34" charset="-128"/>
              </a:rPr>
              <a:t>A pass reduces the number of runs by a factor of </a:t>
            </a:r>
            <a:r>
              <a:rPr lang="en-US" sz="2000" i="1">
                <a:ea typeface="ＭＳ Ｐゴシック" pitchFamily="34" charset="-128"/>
              </a:rPr>
              <a:t>M</a:t>
            </a:r>
            <a:r>
              <a:rPr lang="en-US" sz="2000">
                <a:ea typeface="ＭＳ Ｐゴシック" pitchFamily="34" charset="-128"/>
              </a:rPr>
              <a:t> -1, and creates runs longer by the same factor. </a:t>
            </a:r>
          </a:p>
          <a:p>
            <a:pPr lvl="2">
              <a:tabLst>
                <a:tab pos="2120900" algn="l"/>
              </a:tabLst>
            </a:pPr>
            <a:r>
              <a:rPr lang="en-US" sz="2000">
                <a:ea typeface="ＭＳ Ｐゴシック" pitchFamily="34" charset="-128"/>
              </a:rPr>
              <a:t>E.g.  If M=11, and there are 90 runs, one pass reduces the number of runs to 9, each 10 times the size of the initial runs</a:t>
            </a:r>
          </a:p>
          <a:p>
            <a:pPr lvl="1">
              <a:tabLst>
                <a:tab pos="2120900" algn="l"/>
              </a:tabLst>
            </a:pPr>
            <a:r>
              <a:rPr lang="en-US" sz="2000">
                <a:ea typeface="ＭＳ Ｐゴシック" pitchFamily="34" charset="-128"/>
              </a:rPr>
              <a:t>Repeated passes are performed till all runs have been merged into one.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889000" y="152400"/>
            <a:ext cx="7812088" cy="457200"/>
          </a:xfrm>
        </p:spPr>
        <p:txBody>
          <a:bodyPr>
            <a:normAutofit fontScale="90000"/>
          </a:bodyPr>
          <a:lstStyle/>
          <a:p>
            <a:r>
              <a:rPr lang="en-US" sz="2800">
                <a:effectLst>
                  <a:outerShdw blurRad="38100" dist="38100" dir="2700000" algn="tl">
                    <a:srgbClr val="C0C0C0"/>
                  </a:outerShdw>
                </a:effectLst>
                <a:ea typeface="ＭＳ Ｐゴシック" pitchFamily="34" charset="-128"/>
              </a:rPr>
              <a:t>Example: External Sorting Using Sort-Merge</a:t>
            </a:r>
          </a:p>
        </p:txBody>
      </p:sp>
      <p:pic>
        <p:nvPicPr>
          <p:cNvPr id="54274" name="Picture 8"/>
          <p:cNvPicPr>
            <a:picLocks noChangeAspect="1" noChangeArrowheads="1"/>
          </p:cNvPicPr>
          <p:nvPr/>
        </p:nvPicPr>
        <p:blipFill>
          <a:blip r:embed="rId3"/>
          <a:srcRect/>
          <a:stretch>
            <a:fillRect/>
          </a:stretch>
        </p:blipFill>
        <p:spPr bwMode="auto">
          <a:xfrm>
            <a:off x="2138363" y="712788"/>
            <a:ext cx="5149850" cy="5824537"/>
          </a:xfrm>
          <a:prstGeom prst="rect">
            <a:avLst/>
          </a:prstGeom>
          <a:noFill/>
          <a:ln w="9525">
            <a:noFill/>
            <a:miter lim="800000"/>
            <a:headEnd/>
            <a:tailEnd/>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External Merge Sort (Cont.)</a:t>
            </a:r>
          </a:p>
        </p:txBody>
      </p:sp>
      <p:sp>
        <p:nvSpPr>
          <p:cNvPr id="56322" name="Rectangle 1027"/>
          <p:cNvSpPr>
            <a:spLocks noGrp="1" noChangeArrowheads="1"/>
          </p:cNvSpPr>
          <p:nvPr>
            <p:ph type="body" idx="1"/>
          </p:nvPr>
        </p:nvSpPr>
        <p:spPr/>
        <p:txBody>
          <a:bodyPr>
            <a:normAutofit fontScale="85000" lnSpcReduction="20000"/>
          </a:bodyPr>
          <a:lstStyle/>
          <a:p>
            <a:pPr>
              <a:lnSpc>
                <a:spcPct val="90000"/>
              </a:lnSpc>
            </a:pPr>
            <a:r>
              <a:rPr lang="en-US">
                <a:ea typeface="ＭＳ Ｐゴシック" pitchFamily="34" charset="-128"/>
              </a:rPr>
              <a:t>Cost analysis:</a:t>
            </a:r>
          </a:p>
          <a:p>
            <a:pPr lvl="1">
              <a:lnSpc>
                <a:spcPct val="90000"/>
              </a:lnSpc>
            </a:pPr>
            <a:r>
              <a:rPr lang="en-US">
                <a:ea typeface="ＭＳ Ｐゴシック" pitchFamily="34" charset="-128"/>
              </a:rPr>
              <a:t>1  block per run leads to too many seeks during merge</a:t>
            </a:r>
          </a:p>
          <a:p>
            <a:pPr lvl="2">
              <a:lnSpc>
                <a:spcPct val="90000"/>
              </a:lnSpc>
            </a:pPr>
            <a:r>
              <a:rPr lang="en-US">
                <a:ea typeface="ＭＳ Ｐゴシック" pitchFamily="34" charset="-128"/>
              </a:rPr>
              <a:t>Instead use </a:t>
            </a:r>
            <a:r>
              <a:rPr lang="en-US" i="1">
                <a:ea typeface="ＭＳ Ｐゴシック" pitchFamily="34" charset="-128"/>
              </a:rPr>
              <a:t>b</a:t>
            </a:r>
            <a:r>
              <a:rPr lang="en-US" sz="2000" i="1" baseline="-25000">
                <a:ea typeface="ＭＳ Ｐゴシック" pitchFamily="34" charset="-128"/>
              </a:rPr>
              <a:t>b</a:t>
            </a:r>
            <a:r>
              <a:rPr lang="en-US">
                <a:ea typeface="ＭＳ Ｐゴシック" pitchFamily="34" charset="-128"/>
              </a:rPr>
              <a:t> buffer blocks per run</a:t>
            </a:r>
            <a:endParaRPr lang="en-US" sz="2000" baseline="-25000">
              <a:ea typeface="ＭＳ Ｐゴシック" pitchFamily="34" charset="-128"/>
            </a:endParaRPr>
          </a:p>
          <a:p>
            <a:pPr lvl="3">
              <a:lnSpc>
                <a:spcPct val="90000"/>
              </a:lnSpc>
              <a:buFont typeface="Times New Roman" pitchFamily="18" charset="0"/>
              <a:buNone/>
            </a:pPr>
            <a:r>
              <a:rPr lang="en-US">
                <a:ea typeface="ＭＳ Ｐゴシック" pitchFamily="34" charset="-128"/>
                <a:sym typeface="Wingdings" pitchFamily="2" charset="2"/>
              </a:rPr>
              <a:t> </a:t>
            </a:r>
            <a:r>
              <a:rPr lang="en-US">
                <a:ea typeface="ＭＳ Ｐゴシック" pitchFamily="34" charset="-128"/>
                <a:sym typeface="Symbol" pitchFamily="18" charset="2"/>
              </a:rPr>
              <a:t>read/write </a:t>
            </a:r>
            <a:r>
              <a:rPr lang="en-US" i="1">
                <a:ea typeface="ＭＳ Ｐゴシック" pitchFamily="34" charset="-128"/>
                <a:sym typeface="Symbol" pitchFamily="18" charset="2"/>
              </a:rPr>
              <a:t>b</a:t>
            </a:r>
            <a:r>
              <a:rPr lang="en-US" i="1" baseline="-25000">
                <a:ea typeface="ＭＳ Ｐゴシック" pitchFamily="34" charset="-128"/>
                <a:sym typeface="Symbol" pitchFamily="18" charset="2"/>
              </a:rPr>
              <a:t>b</a:t>
            </a:r>
            <a:r>
              <a:rPr lang="en-US">
                <a:ea typeface="ＭＳ Ｐゴシック" pitchFamily="34" charset="-128"/>
                <a:sym typeface="Symbol" pitchFamily="18" charset="2"/>
              </a:rPr>
              <a:t> blocks at a time</a:t>
            </a:r>
          </a:p>
          <a:p>
            <a:pPr lvl="2">
              <a:lnSpc>
                <a:spcPct val="90000"/>
              </a:lnSpc>
            </a:pPr>
            <a:r>
              <a:rPr lang="en-US">
                <a:ea typeface="ＭＳ Ｐゴシック" pitchFamily="34" charset="-128"/>
              </a:rPr>
              <a:t>Can merge </a:t>
            </a:r>
            <a:r>
              <a:rPr lang="en-US" sz="1600">
                <a:ea typeface="ＭＳ Ｐゴシック" pitchFamily="34" charset="-128"/>
                <a:sym typeface="Symbol" pitchFamily="18" charset="2"/>
              </a:rPr>
              <a:t></a:t>
            </a:r>
            <a:r>
              <a:rPr lang="en-US" sz="1600" i="1">
                <a:ea typeface="ＭＳ Ｐゴシック" pitchFamily="34" charset="-128"/>
                <a:sym typeface="Symbol" pitchFamily="18" charset="2"/>
              </a:rPr>
              <a:t>M/b</a:t>
            </a:r>
            <a:r>
              <a:rPr lang="en-US" sz="1600" i="1" baseline="-25000">
                <a:ea typeface="ＭＳ Ｐゴシック" pitchFamily="34" charset="-128"/>
                <a:sym typeface="Symbol" pitchFamily="18" charset="2"/>
              </a:rPr>
              <a:t>b</a:t>
            </a:r>
            <a:r>
              <a:rPr lang="en-US" sz="1600">
                <a:ea typeface="ＭＳ Ｐゴシック" pitchFamily="34" charset="-128"/>
                <a:sym typeface="Symbol" pitchFamily="18" charset="2"/>
              </a:rPr>
              <a:t></a:t>
            </a:r>
            <a:r>
              <a:rPr lang="en-US">
                <a:ea typeface="ＭＳ Ｐゴシック" pitchFamily="34" charset="-128"/>
                <a:sym typeface="Symbol" pitchFamily="18" charset="2"/>
              </a:rPr>
              <a:t>–1 runs in one pass</a:t>
            </a:r>
            <a:endParaRPr lang="en-US">
              <a:ea typeface="ＭＳ Ｐゴシック" pitchFamily="34" charset="-128"/>
            </a:endParaRPr>
          </a:p>
          <a:p>
            <a:pPr lvl="1">
              <a:lnSpc>
                <a:spcPct val="90000"/>
              </a:lnSpc>
            </a:pPr>
            <a:r>
              <a:rPr lang="en-US">
                <a:ea typeface="ＭＳ Ｐゴシック" pitchFamily="34" charset="-128"/>
              </a:rPr>
              <a:t>Total number of merge passes required: </a:t>
            </a:r>
            <a:r>
              <a:rPr lang="en-US">
                <a:ea typeface="ＭＳ Ｐゴシック" pitchFamily="34" charset="-128"/>
                <a:sym typeface="Symbol" pitchFamily="18" charset="2"/>
              </a:rPr>
              <a:t>log </a:t>
            </a:r>
            <a:r>
              <a:rPr lang="en-US" sz="1600" baseline="-25000">
                <a:ea typeface="ＭＳ Ｐゴシック" pitchFamily="34" charset="-128"/>
                <a:sym typeface="Symbol" pitchFamily="18" charset="2"/>
              </a:rPr>
              <a:t></a:t>
            </a:r>
            <a:r>
              <a:rPr lang="en-US" sz="1600" i="1" baseline="-25000">
                <a:ea typeface="ＭＳ Ｐゴシック" pitchFamily="34" charset="-128"/>
                <a:sym typeface="Symbol" pitchFamily="18" charset="2"/>
              </a:rPr>
              <a:t>M/bb</a:t>
            </a:r>
            <a:r>
              <a:rPr lang="en-US" sz="1600" baseline="-25000">
                <a:ea typeface="ＭＳ Ｐゴシック" pitchFamily="34" charset="-128"/>
                <a:sym typeface="Symbol" pitchFamily="18" charset="2"/>
              </a:rPr>
              <a:t></a:t>
            </a:r>
            <a:r>
              <a:rPr lang="en-US" baseline="-25000">
                <a:ea typeface="ＭＳ Ｐゴシック" pitchFamily="34" charset="-128"/>
                <a:sym typeface="Symbol" pitchFamily="18" charset="2"/>
              </a:rPr>
              <a:t>–1</a:t>
            </a:r>
            <a:r>
              <a:rPr lang="en-US">
                <a:ea typeface="ＭＳ Ｐゴシック" pitchFamily="34" charset="-128"/>
                <a:sym typeface="Symbol" pitchFamily="18" charset="2"/>
              </a:rPr>
              <a:t>(</a:t>
            </a:r>
            <a:r>
              <a:rPr lang="en-US" i="1">
                <a:ea typeface="ＭＳ Ｐゴシック" pitchFamily="34" charset="-128"/>
                <a:sym typeface="Symbol" pitchFamily="18" charset="2"/>
              </a:rPr>
              <a:t>b</a:t>
            </a:r>
            <a:r>
              <a:rPr lang="en-US" i="1" baseline="-25000">
                <a:ea typeface="ＭＳ Ｐゴシック" pitchFamily="34" charset="-128"/>
                <a:sym typeface="Symbol" pitchFamily="18" charset="2"/>
              </a:rPr>
              <a:t>r</a:t>
            </a:r>
            <a:r>
              <a:rPr lang="en-US" i="1">
                <a:ea typeface="ＭＳ Ｐゴシック" pitchFamily="34" charset="-128"/>
                <a:sym typeface="Symbol" pitchFamily="18" charset="2"/>
              </a:rPr>
              <a:t>/M)</a:t>
            </a:r>
            <a:r>
              <a:rPr lang="en-US">
                <a:ea typeface="ＭＳ Ｐゴシック" pitchFamily="34" charset="-128"/>
                <a:sym typeface="Symbol" pitchFamily="18" charset="2"/>
              </a:rPr>
              <a:t>.</a:t>
            </a:r>
          </a:p>
          <a:p>
            <a:pPr lvl="1">
              <a:lnSpc>
                <a:spcPct val="90000"/>
              </a:lnSpc>
            </a:pPr>
            <a:r>
              <a:rPr lang="en-US">
                <a:ea typeface="ＭＳ Ｐゴシック" pitchFamily="34" charset="-128"/>
              </a:rPr>
              <a:t>Block transfers for initial run creation as well as in each pass is 2</a:t>
            </a:r>
            <a:r>
              <a:rPr lang="en-US" i="1">
                <a:ea typeface="ＭＳ Ｐゴシック" pitchFamily="34" charset="-128"/>
              </a:rPr>
              <a:t>b</a:t>
            </a:r>
            <a:r>
              <a:rPr lang="en-US" i="1" baseline="-25000">
                <a:ea typeface="ＭＳ Ｐゴシック" pitchFamily="34" charset="-128"/>
              </a:rPr>
              <a:t>r</a:t>
            </a:r>
            <a:endParaRPr lang="en-US">
              <a:ea typeface="ＭＳ Ｐゴシック" pitchFamily="34" charset="-128"/>
            </a:endParaRPr>
          </a:p>
          <a:p>
            <a:pPr lvl="2">
              <a:lnSpc>
                <a:spcPct val="90000"/>
              </a:lnSpc>
            </a:pPr>
            <a:r>
              <a:rPr lang="en-US">
                <a:ea typeface="ＭＳ Ｐゴシック" pitchFamily="34" charset="-128"/>
              </a:rPr>
              <a:t>for final pass, we don</a:t>
            </a:r>
            <a:r>
              <a:rPr lang="ja-JP" altLang="en-US">
                <a:ea typeface="ＭＳ Ｐゴシック" pitchFamily="34" charset="-128"/>
              </a:rPr>
              <a:t>’</a:t>
            </a:r>
            <a:r>
              <a:rPr lang="en-US" altLang="ja-JP">
                <a:ea typeface="ＭＳ Ｐゴシック" pitchFamily="34" charset="-128"/>
              </a:rPr>
              <a:t>t count write cost </a:t>
            </a:r>
          </a:p>
          <a:p>
            <a:pPr lvl="3">
              <a:lnSpc>
                <a:spcPct val="90000"/>
              </a:lnSpc>
            </a:pPr>
            <a:r>
              <a:rPr lang="en-US">
                <a:ea typeface="ＭＳ Ｐゴシック" pitchFamily="34" charset="-128"/>
              </a:rPr>
              <a:t>we ignore final write cost for all operations since the output of an operation may be sent to the parent operation without being written to disk</a:t>
            </a:r>
          </a:p>
          <a:p>
            <a:pPr lvl="2">
              <a:lnSpc>
                <a:spcPct val="90000"/>
              </a:lnSpc>
            </a:pPr>
            <a:r>
              <a:rPr lang="en-US">
                <a:ea typeface="ＭＳ Ｐゴシック" pitchFamily="34" charset="-128"/>
              </a:rPr>
              <a:t>Thus total number of block transfers for external sorting:</a:t>
            </a:r>
            <a:br>
              <a:rPr lang="en-US">
                <a:ea typeface="ＭＳ Ｐゴシック" pitchFamily="34" charset="-128"/>
              </a:rPr>
            </a:br>
            <a:r>
              <a:rPr lang="en-US" sz="1600">
                <a:ea typeface="ＭＳ Ｐゴシック" pitchFamily="34" charset="-128"/>
              </a:rPr>
              <a:t>	</a:t>
            </a:r>
            <a:r>
              <a:rPr lang="en-US">
                <a:ea typeface="ＭＳ Ｐゴシック" pitchFamily="34" charset="-128"/>
              </a:rPr>
              <a:t>	</a:t>
            </a:r>
            <a:r>
              <a:rPr lang="en-US" i="1">
                <a:ea typeface="ＭＳ Ｐゴシック" pitchFamily="34" charset="-128"/>
              </a:rPr>
              <a:t>b</a:t>
            </a:r>
            <a:r>
              <a:rPr lang="en-US" i="1" baseline="-25000">
                <a:ea typeface="ＭＳ Ｐゴシック" pitchFamily="34" charset="-128"/>
              </a:rPr>
              <a:t>r </a:t>
            </a:r>
            <a:r>
              <a:rPr lang="en-US" i="1">
                <a:ea typeface="ＭＳ Ｐゴシック" pitchFamily="34" charset="-128"/>
              </a:rPr>
              <a:t>( 2 </a:t>
            </a:r>
            <a:r>
              <a:rPr lang="en-US">
                <a:ea typeface="ＭＳ Ｐゴシック" pitchFamily="34" charset="-128"/>
                <a:sym typeface="Symbol" pitchFamily="18" charset="2"/>
              </a:rPr>
              <a:t>log</a:t>
            </a:r>
            <a:r>
              <a:rPr lang="en-US" i="1" baseline="-25000">
                <a:ea typeface="ＭＳ Ｐゴシック" pitchFamily="34" charset="-128"/>
                <a:sym typeface="Symbol" pitchFamily="18" charset="2"/>
              </a:rPr>
              <a:t> </a:t>
            </a:r>
            <a:r>
              <a:rPr lang="en-US" sz="1600" baseline="-25000">
                <a:ea typeface="ＭＳ Ｐゴシック" pitchFamily="34" charset="-128"/>
                <a:sym typeface="Symbol" pitchFamily="18" charset="2"/>
              </a:rPr>
              <a:t></a:t>
            </a:r>
            <a:r>
              <a:rPr lang="en-US" sz="1600" i="1" baseline="-25000">
                <a:ea typeface="ＭＳ Ｐゴシック" pitchFamily="34" charset="-128"/>
                <a:sym typeface="Symbol" pitchFamily="18" charset="2"/>
              </a:rPr>
              <a:t>M/bb</a:t>
            </a:r>
            <a:r>
              <a:rPr lang="en-US" sz="1600" baseline="-25000">
                <a:ea typeface="ＭＳ Ｐゴシック" pitchFamily="34" charset="-128"/>
                <a:sym typeface="Symbol" pitchFamily="18" charset="2"/>
              </a:rPr>
              <a:t></a:t>
            </a:r>
            <a:r>
              <a:rPr lang="en-US" baseline="-25000">
                <a:ea typeface="ＭＳ Ｐゴシック" pitchFamily="34" charset="-128"/>
                <a:sym typeface="Symbol" pitchFamily="18" charset="2"/>
              </a:rPr>
              <a:t>–1 </a:t>
            </a:r>
            <a:r>
              <a:rPr lang="en-US">
                <a:ea typeface="ＭＳ Ｐゴシック" pitchFamily="34" charset="-128"/>
                <a:sym typeface="Symbol" pitchFamily="18" charset="2"/>
              </a:rPr>
              <a:t>(</a:t>
            </a:r>
            <a:r>
              <a:rPr lang="en-US" i="1">
                <a:ea typeface="ＭＳ Ｐゴシック" pitchFamily="34" charset="-128"/>
                <a:sym typeface="Symbol" pitchFamily="18" charset="2"/>
              </a:rPr>
              <a:t>b</a:t>
            </a:r>
            <a:r>
              <a:rPr lang="en-US" i="1" baseline="-25000">
                <a:ea typeface="ＭＳ Ｐゴシック" pitchFamily="34" charset="-128"/>
                <a:sym typeface="Symbol" pitchFamily="18" charset="2"/>
              </a:rPr>
              <a:t>r </a:t>
            </a:r>
            <a:r>
              <a:rPr lang="en-US" i="1">
                <a:ea typeface="ＭＳ Ｐゴシック" pitchFamily="34" charset="-128"/>
                <a:sym typeface="Symbol" pitchFamily="18" charset="2"/>
              </a:rPr>
              <a:t>/ M)</a:t>
            </a:r>
            <a:r>
              <a:rPr lang="en-US">
                <a:ea typeface="ＭＳ Ｐゴシック" pitchFamily="34" charset="-128"/>
                <a:sym typeface="Symbol" pitchFamily="18" charset="2"/>
              </a:rPr>
              <a:t> + 1) </a:t>
            </a:r>
            <a:r>
              <a:rPr lang="en-US" sz="1600">
                <a:ea typeface="ＭＳ Ｐゴシック" pitchFamily="34" charset="-128"/>
                <a:sym typeface="Symbol" pitchFamily="18" charset="2"/>
              </a:rPr>
              <a:t>	</a:t>
            </a:r>
            <a:endParaRPr lang="en-US" sz="1600" baseline="-25000">
              <a:ea typeface="ＭＳ Ｐゴシック" pitchFamily="34" charset="-128"/>
              <a:sym typeface="Symbol" pitchFamily="18" charset="2"/>
            </a:endParaRPr>
          </a:p>
          <a:p>
            <a:pPr lvl="2">
              <a:lnSpc>
                <a:spcPct val="90000"/>
              </a:lnSpc>
            </a:pPr>
            <a:endParaRPr lang="en-US">
              <a:ea typeface="ＭＳ Ｐゴシック" pitchFamily="34" charset="-128"/>
              <a:sym typeface="Symbol" pitchFamily="18" charset="2"/>
            </a:endParaRPr>
          </a:p>
          <a:p>
            <a:pPr lvl="1">
              <a:lnSpc>
                <a:spcPct val="90000"/>
              </a:lnSpc>
            </a:pPr>
            <a:r>
              <a:rPr lang="en-US">
                <a:ea typeface="ＭＳ Ｐゴシック" pitchFamily="34" charset="-128"/>
                <a:sym typeface="Symbol" pitchFamily="18" charset="2"/>
              </a:rPr>
              <a:t>Seeks: next slide</a:t>
            </a:r>
          </a:p>
          <a:p>
            <a:pPr>
              <a:lnSpc>
                <a:spcPct val="90000"/>
              </a:lnSpc>
            </a:pPr>
            <a:endParaRPr lang="en-US">
              <a:ea typeface="ＭＳ Ｐゴシック" pitchFamily="34" charset="-128"/>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External Merge Sort (Cont.)</a:t>
            </a:r>
          </a:p>
        </p:txBody>
      </p:sp>
      <p:sp>
        <p:nvSpPr>
          <p:cNvPr id="58370" name="Rectangle 3"/>
          <p:cNvSpPr>
            <a:spLocks noGrp="1" noChangeArrowheads="1"/>
          </p:cNvSpPr>
          <p:nvPr>
            <p:ph type="body" idx="1"/>
          </p:nvPr>
        </p:nvSpPr>
        <p:spPr/>
        <p:txBody>
          <a:bodyPr/>
          <a:lstStyle/>
          <a:p>
            <a:r>
              <a:rPr lang="en-US" sz="2000">
                <a:ea typeface="ＭＳ Ｐゴシック" pitchFamily="34" charset="-128"/>
              </a:rPr>
              <a:t>Cost of seeks</a:t>
            </a:r>
          </a:p>
          <a:p>
            <a:pPr lvl="1"/>
            <a:r>
              <a:rPr lang="en-US" sz="2000">
                <a:ea typeface="ＭＳ Ｐゴシック" pitchFamily="34" charset="-128"/>
              </a:rPr>
              <a:t>During run generation: one seek to read each run and one seek to write each run</a:t>
            </a:r>
          </a:p>
          <a:p>
            <a:pPr lvl="2"/>
            <a:r>
              <a:rPr lang="en-US" sz="2000" i="1">
                <a:ea typeface="ＭＳ Ｐゴシック" pitchFamily="34" charset="-128"/>
              </a:rPr>
              <a:t> 2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i="1">
                <a:ea typeface="ＭＳ Ｐゴシック" pitchFamily="34" charset="-128"/>
                <a:sym typeface="Symbol" pitchFamily="18" charset="2"/>
              </a:rPr>
              <a:t>/ M</a:t>
            </a:r>
            <a:r>
              <a:rPr lang="en-US" sz="2000">
                <a:ea typeface="ＭＳ Ｐゴシック" pitchFamily="34" charset="-128"/>
                <a:sym typeface="Symbol" pitchFamily="18" charset="2"/>
              </a:rPr>
              <a:t></a:t>
            </a:r>
          </a:p>
          <a:p>
            <a:pPr lvl="1"/>
            <a:r>
              <a:rPr lang="en-US">
                <a:ea typeface="ＭＳ Ｐゴシック" pitchFamily="34" charset="-128"/>
                <a:sym typeface="Symbol" pitchFamily="18" charset="2"/>
              </a:rPr>
              <a:t>During the merge phase</a:t>
            </a:r>
          </a:p>
          <a:p>
            <a:pPr lvl="2"/>
            <a:r>
              <a:rPr lang="en-US">
                <a:ea typeface="ＭＳ Ｐゴシック" pitchFamily="34" charset="-128"/>
                <a:sym typeface="Symbol" pitchFamily="18" charset="2"/>
              </a:rPr>
              <a:t>Need </a:t>
            </a:r>
            <a:r>
              <a:rPr lang="en-US" sz="2000" i="1">
                <a:ea typeface="ＭＳ Ｐゴシック" pitchFamily="34" charset="-128"/>
              </a:rPr>
              <a:t>2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i="1">
                <a:ea typeface="ＭＳ Ｐゴシック" pitchFamily="34" charset="-128"/>
                <a:sym typeface="Symbol" pitchFamily="18" charset="2"/>
              </a:rPr>
              <a:t>/ b</a:t>
            </a:r>
            <a:r>
              <a:rPr lang="en-US" sz="2000" i="1" baseline="-25000">
                <a:ea typeface="ＭＳ Ｐゴシック" pitchFamily="34" charset="-128"/>
                <a:sym typeface="Symbol" pitchFamily="18" charset="2"/>
              </a:rPr>
              <a:t>b</a:t>
            </a:r>
            <a:r>
              <a:rPr lang="en-US" sz="2000">
                <a:ea typeface="ＭＳ Ｐゴシック" pitchFamily="34" charset="-128"/>
                <a:sym typeface="Symbol" pitchFamily="18" charset="2"/>
              </a:rPr>
              <a:t> seeks for each merge pass </a:t>
            </a:r>
          </a:p>
          <a:p>
            <a:pPr lvl="3"/>
            <a:r>
              <a:rPr lang="en-US" sz="2000">
                <a:ea typeface="ＭＳ Ｐゴシック" pitchFamily="34" charset="-128"/>
                <a:sym typeface="Symbol" pitchFamily="18" charset="2"/>
              </a:rPr>
              <a:t>except the final one which does not require a write</a:t>
            </a:r>
          </a:p>
          <a:p>
            <a:pPr lvl="2"/>
            <a:r>
              <a:rPr lang="en-US" sz="2000">
                <a:ea typeface="ＭＳ Ｐゴシック" pitchFamily="34" charset="-128"/>
                <a:sym typeface="Symbol" pitchFamily="18" charset="2"/>
              </a:rPr>
              <a:t>Total number of seeks:</a:t>
            </a:r>
            <a:br>
              <a:rPr lang="en-US" sz="2000">
                <a:ea typeface="ＭＳ Ｐゴシック" pitchFamily="34" charset="-128"/>
                <a:sym typeface="Symbol" pitchFamily="18" charset="2"/>
              </a:rPr>
            </a:br>
            <a:r>
              <a:rPr lang="en-US" sz="2000">
                <a:ea typeface="ＭＳ Ｐゴシック" pitchFamily="34" charset="-128"/>
                <a:sym typeface="Symbol" pitchFamily="18" charset="2"/>
              </a:rPr>
              <a:t>    </a:t>
            </a:r>
            <a:r>
              <a:rPr lang="en-US" sz="2000" i="1">
                <a:ea typeface="ＭＳ Ｐゴシック" pitchFamily="34" charset="-128"/>
              </a:rPr>
              <a:t>2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i="1">
                <a:ea typeface="ＭＳ Ｐゴシック" pitchFamily="34" charset="-128"/>
                <a:sym typeface="Symbol" pitchFamily="18" charset="2"/>
              </a:rPr>
              <a:t>/ M</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i="1">
                <a:ea typeface="ＭＳ Ｐゴシック" pitchFamily="34" charset="-128"/>
                <a:sym typeface="Symbol" pitchFamily="18" charset="2"/>
              </a:rPr>
              <a:t>/ b</a:t>
            </a:r>
            <a:r>
              <a:rPr lang="en-US" sz="2000" i="1" baseline="-25000">
                <a:ea typeface="ＭＳ Ｐゴシック" pitchFamily="34" charset="-128"/>
                <a:sym typeface="Symbol" pitchFamily="18" charset="2"/>
              </a:rPr>
              <a:t>b</a:t>
            </a:r>
            <a:r>
              <a:rPr lang="en-US" sz="2000">
                <a:ea typeface="ＭＳ Ｐゴシック" pitchFamily="34" charset="-128"/>
                <a:sym typeface="Symbol" pitchFamily="18" charset="2"/>
              </a:rPr>
              <a:t> (</a:t>
            </a:r>
            <a:r>
              <a:rPr lang="en-US" sz="2000" i="1">
                <a:ea typeface="ＭＳ Ｐゴシック" pitchFamily="34" charset="-128"/>
              </a:rPr>
              <a:t>2 </a:t>
            </a:r>
            <a:r>
              <a:rPr lang="en-US" sz="2000">
                <a:ea typeface="ＭＳ Ｐゴシック" pitchFamily="34" charset="-128"/>
                <a:sym typeface="Symbol" pitchFamily="18" charset="2"/>
              </a:rPr>
              <a:t>log</a:t>
            </a:r>
            <a:r>
              <a:rPr lang="en-US" baseline="-25000">
                <a:ea typeface="ＭＳ Ｐゴシック" pitchFamily="34" charset="-128"/>
                <a:sym typeface="Symbol" pitchFamily="18" charset="2"/>
              </a:rPr>
              <a:t></a:t>
            </a:r>
            <a:r>
              <a:rPr lang="en-US" i="1" baseline="-25000">
                <a:ea typeface="ＭＳ Ｐゴシック" pitchFamily="34" charset="-128"/>
                <a:sym typeface="Symbol" pitchFamily="18" charset="2"/>
              </a:rPr>
              <a:t>M/bb</a:t>
            </a:r>
            <a:r>
              <a:rPr lang="en-US" baseline="-25000">
                <a:ea typeface="ＭＳ Ｐゴシック" pitchFamily="34" charset="-128"/>
                <a:sym typeface="Symbol" pitchFamily="18" charset="2"/>
              </a:rPr>
              <a:t></a:t>
            </a:r>
            <a:r>
              <a:rPr lang="en-US" sz="2000" baseline="-25000">
                <a:ea typeface="ＭＳ Ｐゴシック" pitchFamily="34" charset="-128"/>
                <a:sym typeface="Symbol" pitchFamily="18" charset="2"/>
              </a:rPr>
              <a:t>–1</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i="1">
                <a:ea typeface="ＭＳ Ｐゴシック" pitchFamily="34" charset="-128"/>
                <a:sym typeface="Symbol" pitchFamily="18" charset="2"/>
              </a:rPr>
              <a:t>/ M)</a:t>
            </a:r>
            <a:r>
              <a:rPr lang="en-US" sz="2000">
                <a:ea typeface="ＭＳ Ｐゴシック" pitchFamily="34" charset="-128"/>
                <a:sym typeface="Symbol" pitchFamily="18" charset="2"/>
              </a:rPr>
              <a:t>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Architecture</a:t>
            </a:r>
          </a:p>
        </p:txBody>
      </p:sp>
      <p:sp>
        <p:nvSpPr>
          <p:cNvPr id="61442" name="Rectangle 3"/>
          <p:cNvSpPr>
            <a:spLocks noGrp="1" noChangeArrowheads="1"/>
          </p:cNvSpPr>
          <p:nvPr>
            <p:ph idx="1"/>
          </p:nvPr>
        </p:nvSpPr>
        <p:spPr>
          <a:xfrm>
            <a:off x="768350" y="1093788"/>
            <a:ext cx="7354718" cy="4903787"/>
          </a:xfrm>
        </p:spPr>
        <p:txBody>
          <a:bodyPr/>
          <a:lstStyle/>
          <a:p>
            <a:r>
              <a:rPr lang="en-US" altLang="en-US" sz="1800" dirty="0"/>
              <a:t>Centralized databases</a:t>
            </a:r>
          </a:p>
          <a:p>
            <a:pPr lvl="1"/>
            <a:r>
              <a:rPr lang="en-US" altLang="en-US" sz="1700" dirty="0"/>
              <a:t>One to a few cores, shared memory</a:t>
            </a:r>
          </a:p>
          <a:p>
            <a:r>
              <a:rPr lang="en-US" altLang="en-US" sz="1800" dirty="0"/>
              <a:t>Client-server, </a:t>
            </a:r>
          </a:p>
          <a:p>
            <a:pPr lvl="1"/>
            <a:r>
              <a:rPr lang="en-US" altLang="en-US" sz="1700" dirty="0"/>
              <a:t>One server machine executes work on behalf of multiple client machines.</a:t>
            </a:r>
          </a:p>
          <a:p>
            <a:r>
              <a:rPr lang="en-US" altLang="en-US" sz="1800" dirty="0"/>
              <a:t>Parallel databases</a:t>
            </a:r>
          </a:p>
          <a:p>
            <a:pPr lvl="1"/>
            <a:r>
              <a:rPr lang="en-US" altLang="en-US" sz="1700" dirty="0"/>
              <a:t>Many core shared memory</a:t>
            </a:r>
          </a:p>
          <a:p>
            <a:pPr lvl="1"/>
            <a:r>
              <a:rPr lang="en-US" altLang="en-US" sz="1700" dirty="0"/>
              <a:t>Shared disk</a:t>
            </a:r>
          </a:p>
          <a:p>
            <a:pPr lvl="1"/>
            <a:r>
              <a:rPr lang="en-US" altLang="en-US" sz="1700" dirty="0"/>
              <a:t>Shared nothing</a:t>
            </a:r>
          </a:p>
          <a:p>
            <a:r>
              <a:rPr lang="en-US" altLang="en-US" sz="1800" dirty="0"/>
              <a:t>Distributed databases</a:t>
            </a:r>
          </a:p>
          <a:p>
            <a:pPr lvl="1"/>
            <a:r>
              <a:rPr lang="en-US" altLang="en-US" sz="1700" dirty="0">
                <a:sym typeface="Symbol" panose="05050102010706020507" pitchFamily="18" charset="2"/>
              </a:rPr>
              <a:t>Geographical distribution</a:t>
            </a:r>
          </a:p>
          <a:p>
            <a:pPr lvl="1"/>
            <a:r>
              <a:rPr lang="en-US" altLang="en-US" sz="1700" dirty="0">
                <a:sym typeface="Symbol" panose="05050102010706020507" pitchFamily="18" charset="2"/>
              </a:rPr>
              <a:t>Schema/data heterogeneity</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Joins and its Types</a:t>
            </a:r>
          </a:p>
        </p:txBody>
      </p:sp>
      <p:sp>
        <p:nvSpPr>
          <p:cNvPr id="3" name="Content Placeholder 2"/>
          <p:cNvSpPr>
            <a:spLocks noGrp="1"/>
          </p:cNvSpPr>
          <p:nvPr>
            <p:ph idx="1"/>
          </p:nvPr>
        </p:nvSpPr>
        <p:spPr/>
        <p:txBody>
          <a:bodyPr/>
          <a:lstStyle/>
          <a:p>
            <a:endParaRPr lang="en-US"/>
          </a:p>
        </p:txBody>
      </p:sp>
      <p:pic>
        <p:nvPicPr>
          <p:cNvPr id="1026" name="Picture 2" descr="Image result for joins in dbms"/>
          <p:cNvPicPr>
            <a:picLocks noChangeAspect="1" noChangeArrowheads="1"/>
          </p:cNvPicPr>
          <p:nvPr/>
        </p:nvPicPr>
        <p:blipFill>
          <a:blip r:embed="rId2"/>
          <a:srcRect/>
          <a:stretch>
            <a:fillRect/>
          </a:stretch>
        </p:blipFill>
        <p:spPr bwMode="auto">
          <a:xfrm>
            <a:off x="-83818" y="1219200"/>
            <a:ext cx="8938254" cy="5257800"/>
          </a:xfrm>
          <a:prstGeom prst="rect">
            <a:avLst/>
          </a:prstGeom>
          <a:noFill/>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(INNER) JOIN : Returns records that have matching values in both tables</a:t>
            </a:r>
            <a:r>
              <a:rPr lang="en-US" dirty="0"/>
              <a:t>. LEFT (OUTER) JOIN : Returns all records from the left table, and the matched records from the right table. RIGHT (OUTER) JOIN : Returns all records from the right table, and the matched records from the left table.</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a:t>he CARTESIAN JOIN or CROSS JOIN returns the Cartesian product of the sets of records from two or more joined tables</a:t>
            </a:r>
          </a:p>
          <a:p>
            <a:endParaRPr lang="en-US" b="1" dirty="0"/>
          </a:p>
          <a:p>
            <a:r>
              <a:rPr lang="en-US" dirty="0"/>
              <a:t>A Cartesian product is </a:t>
            </a:r>
            <a:r>
              <a:rPr lang="en-US" b="1" dirty="0"/>
              <a:t>the result of joining every row in one table with every row in another table</a:t>
            </a:r>
            <a:r>
              <a:rPr lang="en-US" dirty="0"/>
              <a:t>. This occurs when there is no WHERE clause to restrict rows. While this is legitimate in some cases, most occurrences of a Cartesian product are mistakes.</a:t>
            </a:r>
          </a:p>
          <a:p>
            <a:endParaRPr 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Nested-Loop Join</a:t>
            </a:r>
          </a:p>
        </p:txBody>
      </p:sp>
      <p:sp>
        <p:nvSpPr>
          <p:cNvPr id="62466" name="Rectangle 1027"/>
          <p:cNvSpPr>
            <a:spLocks noGrp="1" noChangeArrowheads="1"/>
          </p:cNvSpPr>
          <p:nvPr>
            <p:ph type="body" idx="1"/>
          </p:nvPr>
        </p:nvSpPr>
        <p:spPr>
          <a:xfrm>
            <a:off x="842963" y="1165225"/>
            <a:ext cx="7931150" cy="5200650"/>
          </a:xfrm>
        </p:spPr>
        <p:txBody>
          <a:bodyPr/>
          <a:lstStyle/>
          <a:p>
            <a:pPr>
              <a:tabLst>
                <a:tab pos="461963" algn="l"/>
                <a:tab pos="850900" algn="l"/>
              </a:tabLst>
            </a:pPr>
            <a:r>
              <a:rPr lang="en-US" sz="2000">
                <a:ea typeface="ＭＳ Ｐゴシック" pitchFamily="34" charset="-128"/>
              </a:rPr>
              <a:t>To compute the theta join        </a:t>
            </a:r>
            <a:r>
              <a:rPr lang="en-US" sz="2000" i="1">
                <a:ea typeface="ＭＳ Ｐゴシック" pitchFamily="34" charset="-128"/>
              </a:rPr>
              <a:t>r</a:t>
            </a:r>
            <a:r>
              <a:rPr lang="en-US" sz="2000">
                <a:ea typeface="ＭＳ Ｐゴシック" pitchFamily="34" charset="-128"/>
              </a:rPr>
              <a:t>      </a:t>
            </a:r>
            <a:r>
              <a:rPr lang="en-US" sz="2400" baseline="-25000">
                <a:ea typeface="ＭＳ Ｐゴシック" pitchFamily="34" charset="-128"/>
                <a:sym typeface="Symbol" pitchFamily="18" charset="2"/>
              </a:rPr>
              <a:t></a:t>
            </a:r>
            <a:r>
              <a:rPr lang="en-US" sz="2400">
                <a:ea typeface="ＭＳ Ｐゴシック" pitchFamily="34" charset="-128"/>
                <a:sym typeface="Symbol" pitchFamily="18" charset="2"/>
              </a:rPr>
              <a:t> </a:t>
            </a:r>
            <a:r>
              <a:rPr lang="en-US" sz="2000" i="1">
                <a:ea typeface="ＭＳ Ｐゴシック" pitchFamily="34" charset="-128"/>
                <a:sym typeface="Symbol" pitchFamily="18" charset="2"/>
              </a:rPr>
              <a:t>s</a:t>
            </a:r>
            <a:br>
              <a:rPr lang="en-US" sz="2000">
                <a:ea typeface="ＭＳ Ｐゴシック" pitchFamily="34" charset="-128"/>
                <a:sym typeface="Symbol" pitchFamily="18" charset="2"/>
              </a:rPr>
            </a:br>
            <a:r>
              <a:rPr lang="en-US" sz="2000" b="1">
                <a:ea typeface="ＭＳ Ｐゴシック" pitchFamily="34" charset="-128"/>
                <a:sym typeface="Symbol" pitchFamily="18" charset="2"/>
              </a:rPr>
              <a:t>for each</a:t>
            </a:r>
            <a:r>
              <a:rPr lang="en-US" sz="2000">
                <a:ea typeface="ＭＳ Ｐゴシック" pitchFamily="34" charset="-128"/>
                <a:sym typeface="Symbol" pitchFamily="18" charset="2"/>
              </a:rPr>
              <a:t> tuple </a:t>
            </a:r>
            <a:r>
              <a:rPr lang="en-US" sz="2000" i="1">
                <a:ea typeface="ＭＳ Ｐゴシック" pitchFamily="34" charset="-128"/>
                <a:sym typeface="Symbol" pitchFamily="18" charset="2"/>
              </a:rPr>
              <a:t>t</a:t>
            </a:r>
            <a:r>
              <a:rPr lang="en-US" sz="2400" i="1" baseline="-25000">
                <a:ea typeface="ＭＳ Ｐゴシック" pitchFamily="34" charset="-128"/>
                <a:sym typeface="Symbol" pitchFamily="18" charset="2"/>
              </a:rPr>
              <a:t>r</a:t>
            </a:r>
            <a:r>
              <a:rPr lang="en-US" sz="2000" b="1">
                <a:ea typeface="ＭＳ Ｐゴシック" pitchFamily="34" charset="-128"/>
                <a:sym typeface="Symbol" pitchFamily="18" charset="2"/>
              </a:rPr>
              <a:t> in </a:t>
            </a:r>
            <a:r>
              <a:rPr lang="en-US" sz="2000" i="1">
                <a:ea typeface="ＭＳ Ｐゴシック" pitchFamily="34" charset="-128"/>
                <a:sym typeface="Symbol" pitchFamily="18" charset="2"/>
              </a:rPr>
              <a:t>r</a:t>
            </a:r>
            <a:r>
              <a:rPr lang="en-US" sz="2000" b="1">
                <a:ea typeface="ＭＳ Ｐゴシック" pitchFamily="34" charset="-128"/>
                <a:sym typeface="Symbol" pitchFamily="18" charset="2"/>
              </a:rPr>
              <a:t> do begin</a:t>
            </a:r>
            <a:br>
              <a:rPr lang="en-US" sz="2000" b="1">
                <a:ea typeface="ＭＳ Ｐゴシック" pitchFamily="34" charset="-128"/>
                <a:sym typeface="Symbol" pitchFamily="18" charset="2"/>
              </a:rPr>
            </a:br>
            <a:r>
              <a:rPr lang="en-US" sz="2000" b="1">
                <a:ea typeface="ＭＳ Ｐゴシック" pitchFamily="34" charset="-128"/>
                <a:sym typeface="Symbol" pitchFamily="18" charset="2"/>
              </a:rPr>
              <a:t>	for each tuple </a:t>
            </a:r>
            <a:r>
              <a:rPr lang="en-US" sz="2000" i="1">
                <a:ea typeface="ＭＳ Ｐゴシック" pitchFamily="34" charset="-128"/>
                <a:sym typeface="Symbol" pitchFamily="18" charset="2"/>
              </a:rPr>
              <a:t>t</a:t>
            </a:r>
            <a:r>
              <a:rPr lang="en-US" sz="2400" i="1" baseline="-25000">
                <a:ea typeface="ＭＳ Ｐゴシック" pitchFamily="34" charset="-128"/>
                <a:sym typeface="Symbol" pitchFamily="18" charset="2"/>
              </a:rPr>
              <a:t>s</a:t>
            </a:r>
            <a:r>
              <a:rPr lang="en-US" sz="2400" i="1">
                <a:ea typeface="ＭＳ Ｐゴシック" pitchFamily="34" charset="-128"/>
                <a:sym typeface="Symbol" pitchFamily="18" charset="2"/>
              </a:rPr>
              <a:t> </a:t>
            </a:r>
            <a:r>
              <a:rPr lang="en-US" sz="2400" b="1">
                <a:ea typeface="ＭＳ Ｐゴシック" pitchFamily="34" charset="-128"/>
                <a:sym typeface="Symbol" pitchFamily="18" charset="2"/>
              </a:rPr>
              <a:t> </a:t>
            </a:r>
            <a:r>
              <a:rPr lang="en-US" sz="2000" b="1">
                <a:ea typeface="ＭＳ Ｐゴシック" pitchFamily="34" charset="-128"/>
                <a:sym typeface="Symbol" pitchFamily="18" charset="2"/>
              </a:rPr>
              <a:t>in </a:t>
            </a:r>
            <a:r>
              <a:rPr lang="en-US" sz="2000" i="1">
                <a:ea typeface="ＭＳ Ｐゴシック" pitchFamily="34" charset="-128"/>
                <a:sym typeface="Symbol" pitchFamily="18" charset="2"/>
              </a:rPr>
              <a:t>s</a:t>
            </a:r>
            <a:r>
              <a:rPr lang="en-US" sz="2000" b="1">
                <a:ea typeface="ＭＳ Ｐゴシック" pitchFamily="34" charset="-128"/>
                <a:sym typeface="Symbol" pitchFamily="18" charset="2"/>
              </a:rPr>
              <a:t> do begin</a:t>
            </a:r>
            <a:br>
              <a:rPr lang="en-US" sz="2000" b="1">
                <a:ea typeface="ＭＳ Ｐゴシック" pitchFamily="34" charset="-128"/>
                <a:sym typeface="Symbol" pitchFamily="18" charset="2"/>
              </a:rPr>
            </a:br>
            <a:r>
              <a:rPr lang="en-US" sz="2000" b="1">
                <a:ea typeface="ＭＳ Ｐゴシック" pitchFamily="34" charset="-128"/>
                <a:sym typeface="Symbol" pitchFamily="18" charset="2"/>
              </a:rPr>
              <a:t>		</a:t>
            </a:r>
            <a:r>
              <a:rPr lang="en-US" sz="2000">
                <a:ea typeface="ＭＳ Ｐゴシック" pitchFamily="34" charset="-128"/>
                <a:sym typeface="Symbol" pitchFamily="18" charset="2"/>
              </a:rPr>
              <a:t>test pair (</a:t>
            </a:r>
            <a:r>
              <a:rPr lang="en-US" sz="2000" i="1">
                <a:ea typeface="ＭＳ Ｐゴシック" pitchFamily="34" charset="-128"/>
                <a:sym typeface="Symbol" pitchFamily="18" charset="2"/>
              </a:rPr>
              <a:t>t</a:t>
            </a:r>
            <a:r>
              <a:rPr lang="en-US" sz="2400" i="1" baseline="-25000">
                <a:ea typeface="ＭＳ Ｐゴシック" pitchFamily="34" charset="-128"/>
                <a:sym typeface="Symbol" pitchFamily="18" charset="2"/>
              </a:rPr>
              <a:t>r</a:t>
            </a:r>
            <a:r>
              <a:rPr lang="en-US" sz="2000" i="1">
                <a:ea typeface="ＭＳ Ｐゴシック" pitchFamily="34" charset="-128"/>
                <a:sym typeface="Symbol" pitchFamily="18" charset="2"/>
              </a:rPr>
              <a:t>,t</a:t>
            </a:r>
            <a:r>
              <a:rPr lang="en-US" sz="2400" i="1" baseline="-25000">
                <a:ea typeface="ＭＳ Ｐゴシック" pitchFamily="34" charset="-128"/>
                <a:sym typeface="Symbol" pitchFamily="18" charset="2"/>
              </a:rPr>
              <a:t>s</a:t>
            </a:r>
            <a:r>
              <a:rPr lang="en-US" sz="2000">
                <a:ea typeface="ＭＳ Ｐゴシック" pitchFamily="34" charset="-128"/>
                <a:sym typeface="Symbol" pitchFamily="18" charset="2"/>
              </a:rPr>
              <a:t>) to</a:t>
            </a:r>
            <a:r>
              <a:rPr lang="en-US" sz="2400">
                <a:ea typeface="ＭＳ Ｐゴシック" pitchFamily="34" charset="-128"/>
                <a:sym typeface="Symbol" pitchFamily="18" charset="2"/>
              </a:rPr>
              <a:t> </a:t>
            </a:r>
            <a:r>
              <a:rPr lang="en-US" sz="2000">
                <a:ea typeface="ＭＳ Ｐゴシック" pitchFamily="34" charset="-128"/>
                <a:sym typeface="Symbol" pitchFamily="18" charset="2"/>
              </a:rPr>
              <a:t>see if they satisfy the join condition </a:t>
            </a:r>
            <a:r>
              <a:rPr lang="en-US" sz="2000" i="1">
                <a:ea typeface="ＭＳ Ｐゴシック" pitchFamily="34" charset="-128"/>
                <a:sym typeface="Greek Symbols" pitchFamily="18" charset="2"/>
              </a:rPr>
              <a:t> </a:t>
            </a:r>
            <a:br>
              <a:rPr lang="en-US" sz="2000">
                <a:ea typeface="ＭＳ Ｐゴシック" pitchFamily="34" charset="-128"/>
                <a:sym typeface="Greek Symbols" pitchFamily="18" charset="2"/>
              </a:rPr>
            </a:br>
            <a:r>
              <a:rPr lang="en-US" sz="2000">
                <a:ea typeface="ＭＳ Ｐゴシック" pitchFamily="34" charset="-128"/>
                <a:sym typeface="Greek Symbols" pitchFamily="18" charset="2"/>
              </a:rPr>
              <a:t>		if they do, add </a:t>
            </a:r>
            <a:r>
              <a:rPr lang="en-US" sz="2000" i="1">
                <a:ea typeface="ＭＳ Ｐゴシック" pitchFamily="34" charset="-128"/>
                <a:sym typeface="Greek Symbols" pitchFamily="18" charset="2"/>
              </a:rPr>
              <a:t>t</a:t>
            </a:r>
            <a:r>
              <a:rPr lang="en-US" sz="2400" i="1" baseline="-25000">
                <a:ea typeface="ＭＳ Ｐゴシック" pitchFamily="34" charset="-128"/>
                <a:sym typeface="Greek Symbols" pitchFamily="18" charset="2"/>
              </a:rPr>
              <a:t>r</a:t>
            </a:r>
            <a:r>
              <a:rPr lang="en-US" sz="2400" i="1">
                <a:ea typeface="ＭＳ Ｐゴシック" pitchFamily="34" charset="-128"/>
                <a:sym typeface="Greek Symbols" pitchFamily="18" charset="2"/>
              </a:rPr>
              <a:t> </a:t>
            </a:r>
            <a:r>
              <a:rPr lang="en-US" sz="2000" i="1">
                <a:ea typeface="ＭＳ Ｐゴシック" pitchFamily="34" charset="-128"/>
                <a:sym typeface="Greek Symbols" pitchFamily="18" charset="2"/>
              </a:rPr>
              <a:t>• t</a:t>
            </a:r>
            <a:r>
              <a:rPr lang="en-US" sz="2400" i="1" baseline="-25000">
                <a:ea typeface="ＭＳ Ｐゴシック" pitchFamily="34" charset="-128"/>
                <a:sym typeface="Greek Symbols" pitchFamily="18" charset="2"/>
              </a:rPr>
              <a:t>s</a:t>
            </a:r>
            <a:r>
              <a:rPr lang="en-US" sz="2400">
                <a:ea typeface="ＭＳ Ｐゴシック" pitchFamily="34" charset="-128"/>
                <a:sym typeface="Greek Symbols" pitchFamily="18" charset="2"/>
              </a:rPr>
              <a:t> </a:t>
            </a:r>
            <a:r>
              <a:rPr lang="en-US" sz="2000">
                <a:ea typeface="ＭＳ Ｐゴシック" pitchFamily="34" charset="-128"/>
                <a:sym typeface="Greek Symbols" pitchFamily="18" charset="2"/>
              </a:rPr>
              <a:t>to the result.</a:t>
            </a:r>
            <a:br>
              <a:rPr lang="en-US" sz="2000">
                <a:ea typeface="ＭＳ Ｐゴシック" pitchFamily="34" charset="-128"/>
                <a:sym typeface="Greek Symbols" pitchFamily="18" charset="2"/>
              </a:rPr>
            </a:br>
            <a:r>
              <a:rPr lang="en-US" sz="2000">
                <a:ea typeface="ＭＳ Ｐゴシック" pitchFamily="34" charset="-128"/>
                <a:sym typeface="Greek Symbols" pitchFamily="18" charset="2"/>
              </a:rPr>
              <a:t>	</a:t>
            </a:r>
            <a:r>
              <a:rPr lang="en-US" sz="2000" b="1">
                <a:ea typeface="ＭＳ Ｐゴシック" pitchFamily="34" charset="-128"/>
                <a:sym typeface="Greek Symbols" pitchFamily="18" charset="2"/>
              </a:rPr>
              <a:t>end</a:t>
            </a:r>
            <a:br>
              <a:rPr lang="en-US" sz="2000" b="1">
                <a:ea typeface="ＭＳ Ｐゴシック" pitchFamily="34" charset="-128"/>
                <a:sym typeface="Greek Symbols" pitchFamily="18" charset="2"/>
              </a:rPr>
            </a:br>
            <a:r>
              <a:rPr lang="en-US" sz="2000" b="1">
                <a:ea typeface="ＭＳ Ｐゴシック" pitchFamily="34" charset="-128"/>
                <a:sym typeface="Greek Symbols" pitchFamily="18" charset="2"/>
              </a:rPr>
              <a:t>end</a:t>
            </a:r>
            <a:endParaRPr lang="en-US" sz="2000">
              <a:ea typeface="ＭＳ Ｐゴシック" pitchFamily="34" charset="-128"/>
              <a:sym typeface="Greek Symbols" pitchFamily="18" charset="2"/>
            </a:endParaRPr>
          </a:p>
          <a:p>
            <a:pPr>
              <a:tabLst>
                <a:tab pos="461963" algn="l"/>
                <a:tab pos="850900" algn="l"/>
              </a:tabLst>
            </a:pPr>
            <a:r>
              <a:rPr lang="en-US" sz="2000" i="1">
                <a:ea typeface="ＭＳ Ｐゴシック" pitchFamily="34" charset="-128"/>
                <a:sym typeface="Greek Symbols" pitchFamily="18" charset="2"/>
              </a:rPr>
              <a:t>r</a:t>
            </a:r>
            <a:r>
              <a:rPr lang="en-US" sz="2000">
                <a:ea typeface="ＭＳ Ｐゴシック" pitchFamily="34" charset="-128"/>
                <a:sym typeface="Greek Symbols" pitchFamily="18" charset="2"/>
              </a:rPr>
              <a:t>  is called the </a:t>
            </a:r>
            <a:r>
              <a:rPr lang="en-US" sz="2000" b="1">
                <a:solidFill>
                  <a:srgbClr val="3366CC"/>
                </a:solidFill>
                <a:ea typeface="ＭＳ Ｐゴシック" pitchFamily="34" charset="-128"/>
                <a:sym typeface="Greek Symbols" pitchFamily="18" charset="2"/>
              </a:rPr>
              <a:t>outer</a:t>
            </a:r>
            <a:r>
              <a:rPr lang="en-US" sz="2000">
                <a:solidFill>
                  <a:srgbClr val="3366CC"/>
                </a:solidFill>
                <a:ea typeface="ＭＳ Ｐゴシック" pitchFamily="34" charset="-128"/>
                <a:sym typeface="Greek Symbols" pitchFamily="18" charset="2"/>
              </a:rPr>
              <a:t> </a:t>
            </a:r>
            <a:r>
              <a:rPr lang="en-US" sz="2000" b="1">
                <a:solidFill>
                  <a:srgbClr val="3366CC"/>
                </a:solidFill>
                <a:ea typeface="ＭＳ Ｐゴシック" pitchFamily="34" charset="-128"/>
                <a:sym typeface="Greek Symbols" pitchFamily="18" charset="2"/>
              </a:rPr>
              <a:t>relation</a:t>
            </a:r>
            <a:r>
              <a:rPr lang="en-US" sz="2000">
                <a:ea typeface="ＭＳ Ｐゴシック" pitchFamily="34" charset="-128"/>
                <a:sym typeface="Greek Symbols" pitchFamily="18" charset="2"/>
              </a:rPr>
              <a:t> and </a:t>
            </a:r>
            <a:r>
              <a:rPr lang="en-US" sz="2000" i="1">
                <a:ea typeface="ＭＳ Ｐゴシック" pitchFamily="34" charset="-128"/>
                <a:sym typeface="Greek Symbols" pitchFamily="18" charset="2"/>
              </a:rPr>
              <a:t>s</a:t>
            </a:r>
            <a:r>
              <a:rPr lang="en-US" sz="2000">
                <a:ea typeface="ＭＳ Ｐゴシック" pitchFamily="34" charset="-128"/>
                <a:sym typeface="Greek Symbols" pitchFamily="18" charset="2"/>
              </a:rPr>
              <a:t> the </a:t>
            </a:r>
            <a:r>
              <a:rPr lang="en-US" sz="2000" b="1">
                <a:solidFill>
                  <a:srgbClr val="3366CC"/>
                </a:solidFill>
                <a:ea typeface="ＭＳ Ｐゴシック" pitchFamily="34" charset="-128"/>
                <a:sym typeface="Greek Symbols" pitchFamily="18" charset="2"/>
              </a:rPr>
              <a:t>inner relation</a:t>
            </a:r>
            <a:r>
              <a:rPr lang="en-US" sz="2000">
                <a:ea typeface="ＭＳ Ｐゴシック" pitchFamily="34" charset="-128"/>
                <a:sym typeface="Greek Symbols" pitchFamily="18" charset="2"/>
              </a:rPr>
              <a:t> of the join.</a:t>
            </a:r>
          </a:p>
          <a:p>
            <a:pPr>
              <a:tabLst>
                <a:tab pos="461963" algn="l"/>
                <a:tab pos="850900" algn="l"/>
              </a:tabLst>
            </a:pPr>
            <a:r>
              <a:rPr lang="en-US" sz="2000">
                <a:ea typeface="ＭＳ Ｐゴシック" pitchFamily="34" charset="-128"/>
                <a:sym typeface="Greek Symbols" pitchFamily="18" charset="2"/>
              </a:rPr>
              <a:t>Requires no indices and can be used with any kind of join condition.</a:t>
            </a:r>
          </a:p>
          <a:p>
            <a:pPr>
              <a:tabLst>
                <a:tab pos="461963" algn="l"/>
                <a:tab pos="850900" algn="l"/>
              </a:tabLst>
            </a:pPr>
            <a:r>
              <a:rPr lang="en-US" sz="2000">
                <a:ea typeface="ＭＳ Ｐゴシック" pitchFamily="34" charset="-128"/>
                <a:sym typeface="Greek Symbols" pitchFamily="18" charset="2"/>
              </a:rPr>
              <a:t>Expensive since it examines every pair of tuples in the two relations. </a:t>
            </a:r>
          </a:p>
        </p:txBody>
      </p:sp>
      <p:sp>
        <p:nvSpPr>
          <p:cNvPr id="62467" name="AutoShape 1028"/>
          <p:cNvSpPr>
            <a:spLocks noChangeArrowheads="1"/>
          </p:cNvSpPr>
          <p:nvPr/>
        </p:nvSpPr>
        <p:spPr bwMode="auto">
          <a:xfrm rot="5400000">
            <a:off x="4957762" y="1312863"/>
            <a:ext cx="188913" cy="173038"/>
          </a:xfrm>
          <a:prstGeom prst="flowChartCollate">
            <a:avLst/>
          </a:prstGeom>
          <a:noFill/>
          <a:ln w="9525">
            <a:solidFill>
              <a:schemeClr val="tx1"/>
            </a:solidFill>
            <a:miter lim="800000"/>
            <a:headEnd/>
            <a:tailEnd/>
          </a:ln>
        </p:spPr>
        <p:txBody>
          <a:bodyPr rot="10800000" vert="eaVert" wrap="none" anchor="ctr"/>
          <a:lstStyle/>
          <a:p>
            <a:endParaRPr lang="en-US"/>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Nested-Loop Join (Cont.)</a:t>
            </a:r>
          </a:p>
        </p:txBody>
      </p:sp>
      <p:sp>
        <p:nvSpPr>
          <p:cNvPr id="64514" name="Rectangle 3"/>
          <p:cNvSpPr>
            <a:spLocks noGrp="1" noChangeArrowheads="1"/>
          </p:cNvSpPr>
          <p:nvPr>
            <p:ph type="body" idx="1"/>
          </p:nvPr>
        </p:nvSpPr>
        <p:spPr>
          <a:xfrm>
            <a:off x="614363" y="1165225"/>
            <a:ext cx="8115300" cy="5203825"/>
          </a:xfrm>
        </p:spPr>
        <p:txBody>
          <a:bodyPr>
            <a:normAutofit fontScale="70000" lnSpcReduction="20000"/>
          </a:bodyPr>
          <a:lstStyle/>
          <a:p>
            <a:r>
              <a:rPr lang="en-US">
                <a:ea typeface="ＭＳ Ｐゴシック" pitchFamily="34" charset="-128"/>
              </a:rPr>
              <a:t>In the worst case, if there is enough memory only to hold one block of each relation, the estimated cost is </a:t>
            </a:r>
            <a:br>
              <a:rPr lang="en-US">
                <a:ea typeface="ＭＳ Ｐゴシック" pitchFamily="34" charset="-128"/>
              </a:rPr>
            </a:br>
            <a:r>
              <a:rPr lang="en-US">
                <a:ea typeface="ＭＳ Ｐゴシック" pitchFamily="34" charset="-128"/>
              </a:rPr>
              <a:t>                </a:t>
            </a:r>
            <a:r>
              <a:rPr lang="en-US" sz="2000" i="1">
                <a:ea typeface="ＭＳ Ｐゴシック" pitchFamily="34" charset="-128"/>
              </a:rPr>
              <a:t>n</a:t>
            </a:r>
            <a:r>
              <a:rPr lang="en-US" sz="2000" i="1" baseline="-25000">
                <a:ea typeface="ＭＳ Ｐゴシック" pitchFamily="34" charset="-128"/>
              </a:rPr>
              <a:t>r</a:t>
            </a:r>
            <a:r>
              <a:rPr lang="en-US" sz="2000" i="1">
                <a:ea typeface="ＭＳ Ｐゴシック" pitchFamily="34" charset="-128"/>
              </a:rPr>
              <a:t>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s</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 b</a:t>
            </a:r>
            <a:r>
              <a:rPr lang="en-US" sz="2000" i="1" baseline="-25000">
                <a:ea typeface="ＭＳ Ｐゴシック" pitchFamily="34" charset="-128"/>
                <a:sym typeface="Symbol" pitchFamily="18" charset="2"/>
              </a:rPr>
              <a:t>r</a:t>
            </a:r>
            <a:r>
              <a:rPr lang="en-US" sz="2000">
                <a:ea typeface="ＭＳ Ｐゴシック" pitchFamily="34" charset="-128"/>
                <a:sym typeface="Symbol" pitchFamily="18" charset="2"/>
              </a:rPr>
              <a:t>   </a:t>
            </a:r>
            <a:r>
              <a:rPr lang="en-US">
                <a:ea typeface="ＭＳ Ｐゴシック" pitchFamily="34" charset="-128"/>
                <a:sym typeface="Symbol" pitchFamily="18" charset="2"/>
              </a:rPr>
              <a:t>block transfers, plus</a:t>
            </a:r>
            <a:br>
              <a:rPr lang="en-US">
                <a:ea typeface="ＭＳ Ｐゴシック" pitchFamily="34" charset="-128"/>
                <a:sym typeface="Symbol" pitchFamily="18" charset="2"/>
              </a:rPr>
            </a:br>
            <a:r>
              <a:rPr lang="en-US">
                <a:ea typeface="ＭＳ Ｐゴシック" pitchFamily="34" charset="-128"/>
                <a:sym typeface="Symbol" pitchFamily="18" charset="2"/>
              </a:rPr>
              <a:t>                </a:t>
            </a:r>
            <a:r>
              <a:rPr lang="en-US" sz="2000" i="1">
                <a:ea typeface="ＭＳ Ｐゴシック" pitchFamily="34" charset="-128"/>
              </a:rPr>
              <a:t>n</a:t>
            </a:r>
            <a:r>
              <a:rPr lang="en-US" sz="2000" i="1" baseline="-25000">
                <a:ea typeface="ＭＳ Ｐゴシック" pitchFamily="34" charset="-128"/>
              </a:rPr>
              <a:t>r</a:t>
            </a:r>
            <a:r>
              <a:rPr lang="en-US" sz="2000" i="1">
                <a:ea typeface="ＭＳ Ｐゴシック" pitchFamily="34" charset="-128"/>
              </a:rPr>
              <a:t>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 b</a:t>
            </a:r>
            <a:r>
              <a:rPr lang="en-US" sz="2000" i="1" baseline="-25000">
                <a:ea typeface="ＭＳ Ｐゴシック" pitchFamily="34" charset="-128"/>
                <a:sym typeface="Symbol" pitchFamily="18" charset="2"/>
              </a:rPr>
              <a:t>r</a:t>
            </a:r>
            <a:r>
              <a:rPr lang="en-US" sz="2000">
                <a:ea typeface="ＭＳ Ｐゴシック" pitchFamily="34" charset="-128"/>
                <a:sym typeface="Symbol" pitchFamily="18" charset="2"/>
              </a:rPr>
              <a:t>          </a:t>
            </a:r>
            <a:r>
              <a:rPr lang="en-US">
                <a:ea typeface="ＭＳ Ｐゴシック" pitchFamily="34" charset="-128"/>
                <a:sym typeface="Symbol" pitchFamily="18" charset="2"/>
              </a:rPr>
              <a:t>seeks</a:t>
            </a:r>
            <a:endParaRPr lang="en-US" sz="1600">
              <a:ea typeface="ＭＳ Ｐゴシック" pitchFamily="34" charset="-128"/>
              <a:sym typeface="Symbol" pitchFamily="18" charset="2"/>
            </a:endParaRPr>
          </a:p>
          <a:p>
            <a:r>
              <a:rPr lang="en-US">
                <a:ea typeface="ＭＳ Ｐゴシック" pitchFamily="34" charset="-128"/>
                <a:sym typeface="Symbol" pitchFamily="18" charset="2"/>
              </a:rPr>
              <a:t>If the smaller relation fits entirely in memory, use that as the inner relation.</a:t>
            </a:r>
          </a:p>
          <a:p>
            <a:pPr lvl="1"/>
            <a:r>
              <a:rPr lang="en-US">
                <a:ea typeface="ＭＳ Ｐゴシック" pitchFamily="34" charset="-128"/>
                <a:sym typeface="Symbol" pitchFamily="18" charset="2"/>
              </a:rPr>
              <a:t> Reduces cost to </a:t>
            </a:r>
            <a:r>
              <a:rPr lang="en-US" i="1">
                <a:ea typeface="ＭＳ Ｐゴシック" pitchFamily="34" charset="-128"/>
                <a:sym typeface="Symbol" pitchFamily="18" charset="2"/>
              </a:rPr>
              <a:t>b</a:t>
            </a:r>
            <a:r>
              <a:rPr lang="en-US" i="1" baseline="-25000">
                <a:ea typeface="ＭＳ Ｐゴシック" pitchFamily="34" charset="-128"/>
                <a:sym typeface="Symbol" pitchFamily="18" charset="2"/>
              </a:rPr>
              <a:t>r</a:t>
            </a:r>
            <a:r>
              <a:rPr lang="en-US" i="1">
                <a:ea typeface="ＭＳ Ｐゴシック" pitchFamily="34" charset="-128"/>
                <a:sym typeface="Symbol" pitchFamily="18" charset="2"/>
              </a:rPr>
              <a:t> </a:t>
            </a:r>
            <a:r>
              <a:rPr lang="en-US">
                <a:ea typeface="ＭＳ Ｐゴシック" pitchFamily="34" charset="-128"/>
                <a:sym typeface="Symbol" pitchFamily="18" charset="2"/>
              </a:rPr>
              <a:t> + </a:t>
            </a:r>
            <a:r>
              <a:rPr lang="en-US" i="1">
                <a:ea typeface="ＭＳ Ｐゴシック" pitchFamily="34" charset="-128"/>
                <a:sym typeface="Symbol" pitchFamily="18" charset="2"/>
              </a:rPr>
              <a:t>b</a:t>
            </a:r>
            <a:r>
              <a:rPr lang="en-US" i="1" baseline="-25000">
                <a:ea typeface="ＭＳ Ｐゴシック" pitchFamily="34" charset="-128"/>
                <a:sym typeface="Symbol" pitchFamily="18" charset="2"/>
              </a:rPr>
              <a:t>s</a:t>
            </a:r>
            <a:r>
              <a:rPr lang="en-US" i="1">
                <a:ea typeface="ＭＳ Ｐゴシック" pitchFamily="34" charset="-128"/>
                <a:sym typeface="Symbol" pitchFamily="18" charset="2"/>
              </a:rPr>
              <a:t> </a:t>
            </a:r>
            <a:r>
              <a:rPr lang="en-US">
                <a:ea typeface="ＭＳ Ｐゴシック" pitchFamily="34" charset="-128"/>
                <a:sym typeface="Symbol" pitchFamily="18" charset="2"/>
              </a:rPr>
              <a:t>block transfers and 2 seeks</a:t>
            </a:r>
          </a:p>
          <a:p>
            <a:r>
              <a:rPr lang="en-US">
                <a:ea typeface="ＭＳ Ｐゴシック" pitchFamily="34" charset="-128"/>
                <a:sym typeface="Symbol" pitchFamily="18" charset="2"/>
              </a:rPr>
              <a:t>Assuming worst case memory availability cost estimate is</a:t>
            </a:r>
          </a:p>
          <a:p>
            <a:pPr lvl="1"/>
            <a:r>
              <a:rPr lang="en-US">
                <a:ea typeface="ＭＳ Ｐゴシック" pitchFamily="34" charset="-128"/>
                <a:sym typeface="Symbol" pitchFamily="18" charset="2"/>
              </a:rPr>
              <a:t>with </a:t>
            </a:r>
            <a:r>
              <a:rPr lang="en-US" i="1">
                <a:ea typeface="ＭＳ Ｐゴシック" pitchFamily="34" charset="-128"/>
                <a:sym typeface="Symbol" pitchFamily="18" charset="2"/>
              </a:rPr>
              <a:t>student </a:t>
            </a:r>
            <a:r>
              <a:rPr lang="en-US">
                <a:ea typeface="ＭＳ Ｐゴシック" pitchFamily="34" charset="-128"/>
                <a:sym typeface="Symbol" pitchFamily="18" charset="2"/>
              </a:rPr>
              <a:t>as outer relation:</a:t>
            </a:r>
          </a:p>
          <a:p>
            <a:pPr lvl="2"/>
            <a:r>
              <a:rPr lang="en-US">
                <a:ea typeface="ＭＳ Ｐゴシック" pitchFamily="34" charset="-128"/>
                <a:sym typeface="Symbol" pitchFamily="18" charset="2"/>
              </a:rPr>
              <a:t>5000  400 + 100 = 2,000,100 block transfers,</a:t>
            </a:r>
          </a:p>
          <a:p>
            <a:pPr lvl="2"/>
            <a:r>
              <a:rPr lang="en-US">
                <a:ea typeface="ＭＳ Ｐゴシック" pitchFamily="34" charset="-128"/>
                <a:sym typeface="Symbol" pitchFamily="18" charset="2"/>
              </a:rPr>
              <a:t>5000 + 100 = 5100 seeks </a:t>
            </a:r>
          </a:p>
          <a:p>
            <a:pPr lvl="1"/>
            <a:r>
              <a:rPr lang="en-US">
                <a:ea typeface="ＭＳ Ｐゴシック" pitchFamily="34" charset="-128"/>
                <a:sym typeface="Symbol" pitchFamily="18" charset="2"/>
              </a:rPr>
              <a:t>with </a:t>
            </a:r>
            <a:r>
              <a:rPr lang="en-US" i="1">
                <a:ea typeface="ＭＳ Ｐゴシック" pitchFamily="34" charset="-128"/>
                <a:sym typeface="Symbol" pitchFamily="18" charset="2"/>
              </a:rPr>
              <a:t>takes </a:t>
            </a:r>
            <a:r>
              <a:rPr lang="en-US">
                <a:ea typeface="ＭＳ Ｐゴシック" pitchFamily="34" charset="-128"/>
                <a:sym typeface="Symbol" pitchFamily="18" charset="2"/>
              </a:rPr>
              <a:t> as the outer relation </a:t>
            </a:r>
          </a:p>
          <a:p>
            <a:pPr lvl="2"/>
            <a:r>
              <a:rPr lang="en-US">
                <a:ea typeface="ＭＳ Ｐゴシック" pitchFamily="34" charset="-128"/>
                <a:sym typeface="Symbol" pitchFamily="18" charset="2"/>
              </a:rPr>
              <a:t>10000  100 + 400 = 1,000,400 block transfers and 10,400 seeks</a:t>
            </a:r>
          </a:p>
          <a:p>
            <a:r>
              <a:rPr lang="en-US">
                <a:ea typeface="ＭＳ Ｐゴシック" pitchFamily="34" charset="-128"/>
                <a:sym typeface="Symbol" pitchFamily="18" charset="2"/>
              </a:rPr>
              <a:t>If smaller relation (</a:t>
            </a:r>
            <a:r>
              <a:rPr lang="en-US" i="1">
                <a:ea typeface="ＭＳ Ｐゴシック" pitchFamily="34" charset="-128"/>
                <a:sym typeface="Symbol" pitchFamily="18" charset="2"/>
              </a:rPr>
              <a:t>student</a:t>
            </a:r>
            <a:r>
              <a:rPr lang="en-US">
                <a:ea typeface="ＭＳ Ｐゴシック" pitchFamily="34" charset="-128"/>
                <a:sym typeface="Symbol" pitchFamily="18" charset="2"/>
              </a:rPr>
              <a:t>) fits entirely in memory, the cost estimate will be 500 block transfers.</a:t>
            </a:r>
          </a:p>
          <a:p>
            <a:r>
              <a:rPr lang="en-US">
                <a:ea typeface="ＭＳ Ｐゴシック" pitchFamily="34" charset="-128"/>
                <a:sym typeface="Symbol" pitchFamily="18" charset="2"/>
              </a:rPr>
              <a:t>Block nested-loops algorithm (next slide) is preferable.</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Block Nested-Loop Join</a:t>
            </a:r>
          </a:p>
        </p:txBody>
      </p:sp>
      <p:sp>
        <p:nvSpPr>
          <p:cNvPr id="66562" name="Rectangle 3"/>
          <p:cNvSpPr>
            <a:spLocks noGrp="1" noChangeArrowheads="1"/>
          </p:cNvSpPr>
          <p:nvPr>
            <p:ph type="body" idx="1"/>
          </p:nvPr>
        </p:nvSpPr>
        <p:spPr>
          <a:xfrm>
            <a:off x="814388" y="1093788"/>
            <a:ext cx="7185025" cy="4824412"/>
          </a:xfrm>
        </p:spPr>
        <p:txBody>
          <a:bodyPr/>
          <a:lstStyle/>
          <a:p>
            <a:pPr>
              <a:tabLst>
                <a:tab pos="404813" algn="l"/>
                <a:tab pos="793750" algn="l"/>
                <a:tab pos="1198563" algn="l"/>
                <a:tab pos="1544638" algn="l"/>
                <a:tab pos="1890713" algn="l"/>
              </a:tabLst>
            </a:pPr>
            <a:r>
              <a:rPr lang="en-US" sz="2000">
                <a:ea typeface="ＭＳ Ｐゴシック" pitchFamily="34" charset="-128"/>
              </a:rPr>
              <a:t>Variant of nested-loop join in which every block of inner relation is paired with every block of outer relation.</a:t>
            </a:r>
          </a:p>
          <a:p>
            <a:pPr>
              <a:buFont typeface="Monotype Sorts" charset="2"/>
              <a:buNone/>
              <a:tabLst>
                <a:tab pos="404813" algn="l"/>
                <a:tab pos="793750" algn="l"/>
                <a:tab pos="1198563" algn="l"/>
                <a:tab pos="1544638" algn="l"/>
                <a:tab pos="1890713" algn="l"/>
              </a:tabLst>
            </a:pPr>
            <a:r>
              <a:rPr lang="en-US" sz="2000">
                <a:ea typeface="ＭＳ Ｐゴシック" pitchFamily="34" charset="-128"/>
              </a:rPr>
              <a:t>	</a:t>
            </a:r>
            <a:r>
              <a:rPr lang="en-US" sz="2400">
                <a:ea typeface="ＭＳ Ｐゴシック" pitchFamily="34" charset="-128"/>
              </a:rPr>
              <a:t>	</a:t>
            </a:r>
            <a:r>
              <a:rPr lang="en-US" sz="2000" b="1">
                <a:ea typeface="ＭＳ Ｐゴシック" pitchFamily="34" charset="-128"/>
              </a:rPr>
              <a:t>for each </a:t>
            </a:r>
            <a:r>
              <a:rPr lang="en-US" sz="2000">
                <a:ea typeface="ＭＳ Ｐゴシック" pitchFamily="34" charset="-128"/>
              </a:rPr>
              <a:t>block </a:t>
            </a:r>
            <a:r>
              <a:rPr lang="en-US" sz="2000" i="1">
                <a:ea typeface="ＭＳ Ｐゴシック" pitchFamily="34" charset="-128"/>
              </a:rPr>
              <a:t>B</a:t>
            </a:r>
            <a:r>
              <a:rPr lang="en-US" sz="2400" i="1" baseline="-25000">
                <a:ea typeface="ＭＳ Ｐゴシック" pitchFamily="34" charset="-128"/>
              </a:rPr>
              <a:t>r</a:t>
            </a:r>
            <a:r>
              <a:rPr lang="en-US" sz="2400" b="1">
                <a:ea typeface="ＭＳ Ｐゴシック" pitchFamily="34" charset="-128"/>
              </a:rPr>
              <a:t> </a:t>
            </a:r>
            <a:r>
              <a:rPr lang="en-US" sz="2000" b="1">
                <a:ea typeface="ＭＳ Ｐゴシック" pitchFamily="34" charset="-128"/>
              </a:rPr>
              <a:t>of</a:t>
            </a:r>
            <a:r>
              <a:rPr lang="en-US" sz="2000" b="1" i="1">
                <a:ea typeface="ＭＳ Ｐゴシック" pitchFamily="34" charset="-128"/>
              </a:rPr>
              <a:t> </a:t>
            </a:r>
            <a:r>
              <a:rPr lang="en-US" sz="2000" i="1">
                <a:ea typeface="ＭＳ Ｐゴシック" pitchFamily="34" charset="-128"/>
              </a:rPr>
              <a:t>r</a:t>
            </a:r>
            <a:r>
              <a:rPr lang="en-US" sz="2000" b="1">
                <a:ea typeface="ＭＳ Ｐゴシック" pitchFamily="34" charset="-128"/>
              </a:rPr>
              <a:t> do begin</a:t>
            </a:r>
            <a:br>
              <a:rPr lang="en-US" sz="2000" b="1">
                <a:ea typeface="ＭＳ Ｐゴシック" pitchFamily="34" charset="-128"/>
              </a:rPr>
            </a:br>
            <a:r>
              <a:rPr lang="en-US" sz="2000" b="1">
                <a:ea typeface="ＭＳ Ｐゴシック" pitchFamily="34" charset="-128"/>
              </a:rPr>
              <a:t>	</a:t>
            </a:r>
            <a:r>
              <a:rPr lang="en-US" sz="2400" b="1">
                <a:ea typeface="ＭＳ Ｐゴシック" pitchFamily="34" charset="-128"/>
              </a:rPr>
              <a:t>	</a:t>
            </a:r>
            <a:r>
              <a:rPr lang="en-US" sz="2000" b="1">
                <a:ea typeface="ＭＳ Ｐゴシック" pitchFamily="34" charset="-128"/>
              </a:rPr>
              <a:t>for each</a:t>
            </a:r>
            <a:r>
              <a:rPr lang="en-US" sz="2000">
                <a:ea typeface="ＭＳ Ｐゴシック" pitchFamily="34" charset="-128"/>
              </a:rPr>
              <a:t> block </a:t>
            </a:r>
            <a:r>
              <a:rPr lang="en-US" sz="2000" i="1">
                <a:ea typeface="ＭＳ Ｐゴシック" pitchFamily="34" charset="-128"/>
              </a:rPr>
              <a:t>B</a:t>
            </a:r>
            <a:r>
              <a:rPr lang="en-US" sz="2400" i="1" baseline="-25000">
                <a:ea typeface="ＭＳ Ｐゴシック" pitchFamily="34" charset="-128"/>
              </a:rPr>
              <a:t>s</a:t>
            </a:r>
            <a:r>
              <a:rPr lang="en-US" sz="2400" b="1">
                <a:ea typeface="ＭＳ Ｐゴシック" pitchFamily="34" charset="-128"/>
              </a:rPr>
              <a:t> </a:t>
            </a:r>
            <a:r>
              <a:rPr lang="en-US" sz="2000" b="1">
                <a:ea typeface="ＭＳ Ｐゴシック" pitchFamily="34" charset="-128"/>
              </a:rPr>
              <a:t>of </a:t>
            </a:r>
            <a:r>
              <a:rPr lang="en-US" sz="2000" b="1" i="1">
                <a:ea typeface="ＭＳ Ｐゴシック" pitchFamily="34" charset="-128"/>
              </a:rPr>
              <a:t>s </a:t>
            </a:r>
            <a:r>
              <a:rPr lang="en-US" sz="2000" b="1">
                <a:ea typeface="ＭＳ Ｐゴシック" pitchFamily="34" charset="-128"/>
              </a:rPr>
              <a:t>do begin</a:t>
            </a:r>
            <a:br>
              <a:rPr lang="en-US" sz="2000" b="1">
                <a:ea typeface="ＭＳ Ｐゴシック" pitchFamily="34" charset="-128"/>
              </a:rPr>
            </a:br>
            <a:r>
              <a:rPr lang="en-US" sz="2000" b="1">
                <a:ea typeface="ＭＳ Ｐゴシック" pitchFamily="34" charset="-128"/>
              </a:rPr>
              <a:t>	</a:t>
            </a:r>
            <a:r>
              <a:rPr lang="en-US" sz="2400" b="1">
                <a:ea typeface="ＭＳ Ｐゴシック" pitchFamily="34" charset="-128"/>
              </a:rPr>
              <a:t>	</a:t>
            </a:r>
            <a:r>
              <a:rPr lang="en-US" sz="2000" b="1">
                <a:ea typeface="ＭＳ Ｐゴシック" pitchFamily="34" charset="-128"/>
              </a:rPr>
              <a:t>	for each</a:t>
            </a:r>
            <a:r>
              <a:rPr lang="en-US" sz="2000">
                <a:ea typeface="ＭＳ Ｐゴシック" pitchFamily="34" charset="-128"/>
              </a:rPr>
              <a:t> tuple </a:t>
            </a:r>
            <a:r>
              <a:rPr lang="en-US" sz="2000" i="1">
                <a:ea typeface="ＭＳ Ｐゴシック" pitchFamily="34" charset="-128"/>
              </a:rPr>
              <a:t>t</a:t>
            </a:r>
            <a:r>
              <a:rPr lang="en-US" sz="2400" i="1" baseline="-25000">
                <a:ea typeface="ＭＳ Ｐゴシック" pitchFamily="34" charset="-128"/>
              </a:rPr>
              <a:t>r</a:t>
            </a:r>
            <a:r>
              <a:rPr lang="en-US" sz="2000" i="1">
                <a:ea typeface="ＭＳ Ｐゴシック" pitchFamily="34" charset="-128"/>
              </a:rPr>
              <a:t> </a:t>
            </a:r>
            <a:r>
              <a:rPr lang="en-US" sz="2000" b="1">
                <a:ea typeface="ＭＳ Ｐゴシック" pitchFamily="34" charset="-128"/>
              </a:rPr>
              <a:t>in </a:t>
            </a:r>
            <a:r>
              <a:rPr lang="en-US" sz="2000" i="1">
                <a:ea typeface="ＭＳ Ｐゴシック" pitchFamily="34" charset="-128"/>
              </a:rPr>
              <a:t>B</a:t>
            </a:r>
            <a:r>
              <a:rPr lang="en-US" sz="2400" i="1" baseline="-25000">
                <a:ea typeface="ＭＳ Ｐゴシック" pitchFamily="34" charset="-128"/>
              </a:rPr>
              <a:t>r </a:t>
            </a:r>
            <a:r>
              <a:rPr lang="en-US" sz="2000" b="1" baseline="-25000">
                <a:ea typeface="ＭＳ Ｐゴシック" pitchFamily="34" charset="-128"/>
              </a:rPr>
              <a:t> </a:t>
            </a:r>
            <a:r>
              <a:rPr lang="en-US" sz="2000" b="1">
                <a:ea typeface="ＭＳ Ｐゴシック" pitchFamily="34" charset="-128"/>
              </a:rPr>
              <a:t>do begin</a:t>
            </a:r>
            <a:br>
              <a:rPr lang="en-US" sz="2000" b="1">
                <a:ea typeface="ＭＳ Ｐゴシック" pitchFamily="34" charset="-128"/>
              </a:rPr>
            </a:br>
            <a:r>
              <a:rPr lang="en-US" sz="2000" b="1">
                <a:ea typeface="ＭＳ Ｐゴシック" pitchFamily="34" charset="-128"/>
              </a:rPr>
              <a:t>	</a:t>
            </a:r>
            <a:r>
              <a:rPr lang="en-US" sz="2400" b="1">
                <a:ea typeface="ＭＳ Ｐゴシック" pitchFamily="34" charset="-128"/>
              </a:rPr>
              <a:t>	</a:t>
            </a:r>
            <a:r>
              <a:rPr lang="en-US" sz="2000" b="1">
                <a:ea typeface="ＭＳ Ｐゴシック" pitchFamily="34" charset="-128"/>
              </a:rPr>
              <a:t>		for each </a:t>
            </a:r>
            <a:r>
              <a:rPr lang="en-US" sz="2000">
                <a:ea typeface="ＭＳ Ｐゴシック" pitchFamily="34" charset="-128"/>
              </a:rPr>
              <a:t>tuple </a:t>
            </a:r>
            <a:r>
              <a:rPr lang="en-US" sz="2000" i="1">
                <a:ea typeface="ＭＳ Ｐゴシック" pitchFamily="34" charset="-128"/>
              </a:rPr>
              <a:t>t</a:t>
            </a:r>
            <a:r>
              <a:rPr lang="en-US" sz="2400" i="1" baseline="-25000">
                <a:ea typeface="ＭＳ Ｐゴシック" pitchFamily="34" charset="-128"/>
              </a:rPr>
              <a:t>s</a:t>
            </a:r>
            <a:r>
              <a:rPr lang="en-US" sz="2400" i="1">
                <a:ea typeface="ＭＳ Ｐゴシック" pitchFamily="34" charset="-128"/>
              </a:rPr>
              <a:t> </a:t>
            </a:r>
            <a:r>
              <a:rPr lang="en-US" sz="2000" b="1">
                <a:ea typeface="ＭＳ Ｐゴシック" pitchFamily="34" charset="-128"/>
              </a:rPr>
              <a:t>in </a:t>
            </a:r>
            <a:r>
              <a:rPr lang="en-US" sz="2000" i="1">
                <a:ea typeface="ＭＳ Ｐゴシック" pitchFamily="34" charset="-128"/>
              </a:rPr>
              <a:t>B</a:t>
            </a:r>
            <a:r>
              <a:rPr lang="en-US" sz="2400" i="1" baseline="-25000">
                <a:ea typeface="ＭＳ Ｐゴシック" pitchFamily="34" charset="-128"/>
              </a:rPr>
              <a:t>s</a:t>
            </a:r>
            <a:r>
              <a:rPr lang="en-US" sz="2000" i="1">
                <a:ea typeface="ＭＳ Ｐゴシック" pitchFamily="34" charset="-128"/>
              </a:rPr>
              <a:t> </a:t>
            </a:r>
            <a:r>
              <a:rPr lang="en-US" sz="2000" b="1">
                <a:ea typeface="ＭＳ Ｐゴシック" pitchFamily="34" charset="-128"/>
              </a:rPr>
              <a:t>do begin</a:t>
            </a:r>
            <a:br>
              <a:rPr lang="en-US" sz="2000" b="1">
                <a:ea typeface="ＭＳ Ｐゴシック" pitchFamily="34" charset="-128"/>
              </a:rPr>
            </a:br>
            <a:r>
              <a:rPr lang="en-US" sz="2000" b="1">
                <a:ea typeface="ＭＳ Ｐゴシック" pitchFamily="34" charset="-128"/>
              </a:rPr>
              <a:t>	</a:t>
            </a:r>
            <a:r>
              <a:rPr lang="en-US" sz="2400" b="1">
                <a:ea typeface="ＭＳ Ｐゴシック" pitchFamily="34" charset="-128"/>
              </a:rPr>
              <a:t>			</a:t>
            </a:r>
            <a:r>
              <a:rPr lang="en-US" sz="2000" b="1">
                <a:ea typeface="ＭＳ Ｐゴシック" pitchFamily="34" charset="-128"/>
              </a:rPr>
              <a:t>	</a:t>
            </a:r>
            <a:r>
              <a:rPr lang="en-US" sz="2000">
                <a:ea typeface="ＭＳ Ｐゴシック" pitchFamily="34" charset="-128"/>
              </a:rPr>
              <a:t>Check if (</a:t>
            </a:r>
            <a:r>
              <a:rPr lang="en-US" sz="2000" i="1">
                <a:ea typeface="ＭＳ Ｐゴシック" pitchFamily="34" charset="-128"/>
              </a:rPr>
              <a:t>t</a:t>
            </a:r>
            <a:r>
              <a:rPr lang="en-US" sz="2400" i="1" baseline="-25000">
                <a:ea typeface="ＭＳ Ｐゴシック" pitchFamily="34" charset="-128"/>
              </a:rPr>
              <a:t>r</a:t>
            </a:r>
            <a:r>
              <a:rPr lang="en-US" sz="2000" i="1">
                <a:ea typeface="ＭＳ Ｐゴシック" pitchFamily="34" charset="-128"/>
              </a:rPr>
              <a:t>,t</a:t>
            </a:r>
            <a:r>
              <a:rPr lang="en-US" sz="2400" i="1" baseline="-25000">
                <a:ea typeface="ＭＳ Ｐゴシック" pitchFamily="34" charset="-128"/>
              </a:rPr>
              <a:t>s</a:t>
            </a:r>
            <a:r>
              <a:rPr lang="en-US" sz="2000" i="1">
                <a:ea typeface="ＭＳ Ｐゴシック" pitchFamily="34" charset="-128"/>
              </a:rPr>
              <a:t>) </a:t>
            </a:r>
            <a:r>
              <a:rPr lang="en-US" sz="2000">
                <a:ea typeface="ＭＳ Ｐゴシック" pitchFamily="34" charset="-128"/>
              </a:rPr>
              <a:t>satisfy the join condition </a:t>
            </a:r>
            <a:br>
              <a:rPr lang="en-US" sz="2000">
                <a:ea typeface="ＭＳ Ｐゴシック" pitchFamily="34" charset="-128"/>
              </a:rPr>
            </a:br>
            <a:r>
              <a:rPr lang="en-US" sz="2000">
                <a:ea typeface="ＭＳ Ｐゴシック" pitchFamily="34" charset="-128"/>
              </a:rPr>
              <a:t>	</a:t>
            </a:r>
            <a:r>
              <a:rPr lang="en-US" sz="2400">
                <a:ea typeface="ＭＳ Ｐゴシック" pitchFamily="34" charset="-128"/>
              </a:rPr>
              <a:t>	</a:t>
            </a:r>
            <a:r>
              <a:rPr lang="en-US" sz="2000">
                <a:ea typeface="ＭＳ Ｐゴシック" pitchFamily="34" charset="-128"/>
              </a:rPr>
              <a:t>			if they do, add </a:t>
            </a:r>
            <a:r>
              <a:rPr lang="en-US" sz="2000" i="1">
                <a:ea typeface="ＭＳ Ｐゴシック" pitchFamily="34" charset="-128"/>
              </a:rPr>
              <a:t>t</a:t>
            </a:r>
            <a:r>
              <a:rPr lang="en-US" sz="2400" i="1" baseline="-25000">
                <a:ea typeface="ＭＳ Ｐゴシック" pitchFamily="34" charset="-128"/>
              </a:rPr>
              <a:t>r</a:t>
            </a:r>
            <a:r>
              <a:rPr lang="en-US" sz="2400" i="1" baseline="30000">
                <a:ea typeface="ＭＳ Ｐゴシック" pitchFamily="34" charset="-128"/>
              </a:rPr>
              <a:t>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t</a:t>
            </a:r>
            <a:r>
              <a:rPr lang="en-US" sz="2400" i="1" baseline="-25000">
                <a:ea typeface="ＭＳ Ｐゴシック" pitchFamily="34" charset="-128"/>
                <a:sym typeface="Symbol" pitchFamily="18" charset="2"/>
              </a:rPr>
              <a:t>s</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to the result.</a:t>
            </a:r>
            <a:br>
              <a:rPr lang="en-US" sz="2000">
                <a:ea typeface="ＭＳ Ｐゴシック" pitchFamily="34" charset="-128"/>
                <a:sym typeface="Symbol" pitchFamily="18" charset="2"/>
              </a:rPr>
            </a:br>
            <a:r>
              <a:rPr lang="en-US" sz="2000">
                <a:ea typeface="ＭＳ Ｐゴシック" pitchFamily="34" charset="-128"/>
                <a:sym typeface="Symbol" pitchFamily="18" charset="2"/>
              </a:rPr>
              <a:t>				</a:t>
            </a:r>
            <a:r>
              <a:rPr lang="en-US" sz="2000" b="1">
                <a:ea typeface="ＭＳ Ｐゴシック" pitchFamily="34" charset="-128"/>
                <a:sym typeface="Symbol" pitchFamily="18" charset="2"/>
              </a:rPr>
              <a:t>end</a:t>
            </a:r>
            <a:br>
              <a:rPr lang="en-US" sz="2000" b="1">
                <a:ea typeface="ＭＳ Ｐゴシック" pitchFamily="34" charset="-128"/>
                <a:sym typeface="Symbol" pitchFamily="18" charset="2"/>
              </a:rPr>
            </a:br>
            <a:r>
              <a:rPr lang="en-US" sz="2000" b="1">
                <a:ea typeface="ＭＳ Ｐゴシック" pitchFamily="34" charset="-128"/>
                <a:sym typeface="Symbol" pitchFamily="18" charset="2"/>
              </a:rPr>
              <a:t>			end</a:t>
            </a:r>
            <a:br>
              <a:rPr lang="en-US" sz="2000" b="1">
                <a:ea typeface="ＭＳ Ｐゴシック" pitchFamily="34" charset="-128"/>
                <a:sym typeface="Symbol" pitchFamily="18" charset="2"/>
              </a:rPr>
            </a:br>
            <a:r>
              <a:rPr lang="en-US" sz="2000" b="1">
                <a:ea typeface="ＭＳ Ｐゴシック" pitchFamily="34" charset="-128"/>
                <a:sym typeface="Symbol" pitchFamily="18" charset="2"/>
              </a:rPr>
              <a:t>		end</a:t>
            </a:r>
            <a:br>
              <a:rPr lang="en-US" sz="2000" b="1">
                <a:ea typeface="ＭＳ Ｐゴシック" pitchFamily="34" charset="-128"/>
                <a:sym typeface="Symbol" pitchFamily="18" charset="2"/>
              </a:rPr>
            </a:br>
            <a:r>
              <a:rPr lang="en-US" sz="2000" b="1">
                <a:ea typeface="ＭＳ Ｐゴシック" pitchFamily="34" charset="-128"/>
                <a:sym typeface="Symbol" pitchFamily="18" charset="2"/>
              </a:rPr>
              <a:t>	end</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Block Nested-Loop Join (Cont.)</a:t>
            </a:r>
          </a:p>
        </p:txBody>
      </p:sp>
      <p:sp>
        <p:nvSpPr>
          <p:cNvPr id="68610" name="Rectangle 3"/>
          <p:cNvSpPr>
            <a:spLocks noGrp="1" noChangeArrowheads="1"/>
          </p:cNvSpPr>
          <p:nvPr>
            <p:ph type="body" idx="1"/>
          </p:nvPr>
        </p:nvSpPr>
        <p:spPr>
          <a:xfrm>
            <a:off x="598488" y="1165225"/>
            <a:ext cx="7888287" cy="5059363"/>
          </a:xfrm>
        </p:spPr>
        <p:txBody>
          <a:bodyPr/>
          <a:lstStyle/>
          <a:p>
            <a:pPr>
              <a:lnSpc>
                <a:spcPct val="90000"/>
              </a:lnSpc>
            </a:pPr>
            <a:r>
              <a:rPr lang="en-US" sz="2000">
                <a:ea typeface="ＭＳ Ｐゴシック" pitchFamily="34" charset="-128"/>
              </a:rPr>
              <a:t>Worst case estimate:  </a:t>
            </a:r>
            <a:r>
              <a:rPr lang="en-US" sz="2000" i="1">
                <a:ea typeface="ＭＳ Ｐゴシック" pitchFamily="34" charset="-128"/>
              </a:rPr>
              <a:t>b</a:t>
            </a:r>
            <a:r>
              <a:rPr lang="en-US" sz="2000" i="1" baseline="-25000">
                <a:ea typeface="ＭＳ Ｐゴシック" pitchFamily="34" charset="-128"/>
              </a:rPr>
              <a:t>r</a:t>
            </a:r>
            <a:r>
              <a:rPr lang="en-US" sz="2000" i="1">
                <a:ea typeface="ＭＳ Ｐゴシック" pitchFamily="34" charset="-128"/>
              </a:rPr>
              <a:t>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 b</a:t>
            </a:r>
            <a:r>
              <a:rPr lang="en-US" sz="2000" i="1" baseline="-25000">
                <a:ea typeface="ＭＳ Ｐゴシック" pitchFamily="34" charset="-128"/>
                <a:sym typeface="Symbol" pitchFamily="18" charset="2"/>
              </a:rPr>
              <a:t>s</a:t>
            </a:r>
            <a:r>
              <a:rPr lang="en-US" sz="2000" i="1">
                <a:ea typeface="ＭＳ Ｐゴシック" pitchFamily="34" charset="-128"/>
                <a:sym typeface="Symbol" pitchFamily="18" charset="2"/>
              </a:rPr>
              <a:t> + b</a:t>
            </a:r>
            <a:r>
              <a:rPr lang="en-US" sz="2000" i="1" baseline="-25000">
                <a:ea typeface="ＭＳ Ｐゴシック" pitchFamily="34" charset="-128"/>
                <a:sym typeface="Symbol" pitchFamily="18" charset="2"/>
              </a:rPr>
              <a:t>r</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 block transfers + 2 * </a:t>
            </a:r>
            <a:r>
              <a:rPr lang="en-US" sz="2000" i="1">
                <a:ea typeface="ＭＳ Ｐゴシック" pitchFamily="34" charset="-128"/>
                <a:sym typeface="Symbol" pitchFamily="18" charset="2"/>
              </a:rPr>
              <a:t>b</a:t>
            </a:r>
            <a:r>
              <a:rPr lang="en-US" sz="2000" i="1" baseline="-25000">
                <a:ea typeface="ＭＳ Ｐゴシック" pitchFamily="34" charset="-128"/>
                <a:sym typeface="Symbol" pitchFamily="18" charset="2"/>
              </a:rPr>
              <a:t>r </a:t>
            </a:r>
            <a:r>
              <a:rPr lang="en-US" sz="2000">
                <a:ea typeface="ＭＳ Ｐゴシック" pitchFamily="34" charset="-128"/>
                <a:sym typeface="Symbol" pitchFamily="18" charset="2"/>
              </a:rPr>
              <a:t> </a:t>
            </a:r>
            <a:r>
              <a:rPr lang="en-US" sz="2000">
                <a:ea typeface="ＭＳ Ｐゴシック" pitchFamily="34" charset="-128"/>
              </a:rPr>
              <a:t>seeks</a:t>
            </a:r>
            <a:endParaRPr lang="en-US" sz="2000">
              <a:ea typeface="ＭＳ Ｐゴシック" pitchFamily="34" charset="-128"/>
              <a:sym typeface="Symbol" pitchFamily="18" charset="2"/>
            </a:endParaRPr>
          </a:p>
          <a:p>
            <a:pPr lvl="1">
              <a:lnSpc>
                <a:spcPct val="90000"/>
              </a:lnSpc>
            </a:pPr>
            <a:r>
              <a:rPr lang="en-US" sz="2000">
                <a:ea typeface="ＭＳ Ｐゴシック" pitchFamily="34" charset="-128"/>
              </a:rPr>
              <a:t>Each block in the inner relation </a:t>
            </a:r>
            <a:r>
              <a:rPr lang="en-US" sz="2000" i="1">
                <a:ea typeface="ＭＳ Ｐゴシック" pitchFamily="34" charset="-128"/>
              </a:rPr>
              <a:t>s</a:t>
            </a:r>
            <a:r>
              <a:rPr lang="en-US" sz="2000">
                <a:ea typeface="ＭＳ Ｐゴシック" pitchFamily="34" charset="-128"/>
              </a:rPr>
              <a:t> is read once for each </a:t>
            </a:r>
            <a:r>
              <a:rPr lang="en-US" sz="2000" i="1">
                <a:ea typeface="ＭＳ Ｐゴシック" pitchFamily="34" charset="-128"/>
              </a:rPr>
              <a:t>block</a:t>
            </a:r>
            <a:r>
              <a:rPr lang="en-US" sz="2000">
                <a:ea typeface="ＭＳ Ｐゴシック" pitchFamily="34" charset="-128"/>
              </a:rPr>
              <a:t> in the outer relation</a:t>
            </a:r>
            <a:endParaRPr lang="en-US" sz="2000">
              <a:ea typeface="ＭＳ Ｐゴシック" pitchFamily="34" charset="-128"/>
              <a:sym typeface="Symbol" pitchFamily="18" charset="2"/>
            </a:endParaRPr>
          </a:p>
          <a:p>
            <a:pPr>
              <a:lnSpc>
                <a:spcPct val="90000"/>
              </a:lnSpc>
            </a:pPr>
            <a:r>
              <a:rPr lang="en-US" sz="2000">
                <a:ea typeface="ＭＳ Ｐゴシック" pitchFamily="34" charset="-128"/>
                <a:sym typeface="Symbol" pitchFamily="18" charset="2"/>
              </a:rPr>
              <a:t>Best case: </a:t>
            </a:r>
            <a:r>
              <a:rPr lang="en-US" sz="2000" i="1">
                <a:ea typeface="ＭＳ Ｐゴシック" pitchFamily="34" charset="-128"/>
                <a:sym typeface="Symbol" pitchFamily="18" charset="2"/>
              </a:rPr>
              <a:t>b</a:t>
            </a:r>
            <a:r>
              <a:rPr lang="en-US" sz="2400" i="1" baseline="-25000">
                <a:ea typeface="ＭＳ Ｐゴシック" pitchFamily="34" charset="-128"/>
                <a:sym typeface="Symbol" pitchFamily="18" charset="2"/>
              </a:rPr>
              <a:t>r</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 b</a:t>
            </a:r>
            <a:r>
              <a:rPr lang="en-US" sz="2400" i="1" baseline="-25000">
                <a:ea typeface="ＭＳ Ｐゴシック" pitchFamily="34" charset="-128"/>
                <a:sym typeface="Symbol" pitchFamily="18" charset="2"/>
              </a:rPr>
              <a:t>s</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block transfers + 2 seeks.</a:t>
            </a:r>
          </a:p>
          <a:p>
            <a:pPr>
              <a:lnSpc>
                <a:spcPct val="90000"/>
              </a:lnSpc>
            </a:pPr>
            <a:r>
              <a:rPr lang="en-US" sz="2000">
                <a:ea typeface="ＭＳ Ｐゴシック" pitchFamily="34" charset="-128"/>
                <a:sym typeface="Symbol" pitchFamily="18" charset="2"/>
              </a:rPr>
              <a:t>Improvements to nested loop and block nested loop algorithms:</a:t>
            </a:r>
          </a:p>
          <a:p>
            <a:pPr lvl="1">
              <a:lnSpc>
                <a:spcPct val="90000"/>
              </a:lnSpc>
            </a:pPr>
            <a:r>
              <a:rPr lang="en-US" sz="2000">
                <a:ea typeface="ＭＳ Ｐゴシック" pitchFamily="34" charset="-128"/>
              </a:rPr>
              <a:t>In block nested-loop, use </a:t>
            </a:r>
            <a:r>
              <a:rPr lang="en-US" sz="2000" i="1">
                <a:ea typeface="ＭＳ Ｐゴシック" pitchFamily="34" charset="-128"/>
              </a:rPr>
              <a:t>M — </a:t>
            </a:r>
            <a:r>
              <a:rPr lang="en-US" sz="2000">
                <a:ea typeface="ＭＳ Ｐゴシック" pitchFamily="34" charset="-128"/>
              </a:rPr>
              <a:t>2 disk blocks as blocking unit for outer relations, where </a:t>
            </a:r>
            <a:r>
              <a:rPr lang="en-US" sz="2000" i="1">
                <a:ea typeface="ＭＳ Ｐゴシック" pitchFamily="34" charset="-128"/>
              </a:rPr>
              <a:t>M</a:t>
            </a:r>
            <a:r>
              <a:rPr lang="en-US" sz="2000">
                <a:ea typeface="ＭＳ Ｐゴシック" pitchFamily="34" charset="-128"/>
              </a:rPr>
              <a:t> = memory size in blocks; use remaining two blocks to buffer inner relation and output</a:t>
            </a:r>
          </a:p>
          <a:p>
            <a:pPr lvl="2">
              <a:lnSpc>
                <a:spcPct val="90000"/>
              </a:lnSpc>
            </a:pPr>
            <a:r>
              <a:rPr lang="en-US" sz="2000">
                <a:ea typeface="ＭＳ Ｐゴシック" pitchFamily="34" charset="-128"/>
              </a:rPr>
              <a:t>  Cost =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400" i="1" baseline="-25000">
                <a:ea typeface="ＭＳ Ｐゴシック" pitchFamily="34" charset="-128"/>
                <a:sym typeface="Symbol" pitchFamily="18" charset="2"/>
              </a:rPr>
              <a:t>r  </a:t>
            </a:r>
            <a:r>
              <a:rPr lang="en-US" sz="2000" i="1">
                <a:ea typeface="ＭＳ Ｐゴシック" pitchFamily="34" charset="-128"/>
                <a:sym typeface="Symbol" pitchFamily="18" charset="2"/>
              </a:rPr>
              <a:t>/ (M-2)</a:t>
            </a:r>
            <a:r>
              <a:rPr lang="en-US" sz="2000">
                <a:ea typeface="ＭＳ Ｐゴシック" pitchFamily="34" charset="-128"/>
                <a:sym typeface="Symbol" pitchFamily="18" charset="2"/>
              </a:rPr>
              <a:t> </a:t>
            </a:r>
            <a:r>
              <a:rPr lang="en-US">
                <a:ea typeface="ＭＳ Ｐゴシック" pitchFamily="34" charset="-128"/>
                <a:sym typeface="Symbol" pitchFamily="18" charset="2"/>
              </a:rPr>
              <a:t></a:t>
            </a:r>
            <a:r>
              <a:rPr lang="en-US" i="1">
                <a:ea typeface="ＭＳ Ｐゴシック" pitchFamily="34" charset="-128"/>
                <a:sym typeface="Symbol" pitchFamily="18" charset="2"/>
              </a:rPr>
              <a:t> </a:t>
            </a:r>
            <a:r>
              <a:rPr lang="en-US" sz="2000" i="1">
                <a:ea typeface="ＭＳ Ｐゴシック" pitchFamily="34" charset="-128"/>
                <a:sym typeface="Symbol" pitchFamily="18" charset="2"/>
              </a:rPr>
              <a:t>b</a:t>
            </a:r>
            <a:r>
              <a:rPr lang="en-US" sz="2400" i="1" baseline="-25000">
                <a:ea typeface="ＭＳ Ｐゴシック" pitchFamily="34" charset="-128"/>
                <a:sym typeface="Symbol" pitchFamily="18" charset="2"/>
              </a:rPr>
              <a:t>s</a:t>
            </a:r>
            <a:r>
              <a:rPr lang="en-US" sz="2000" i="1">
                <a:ea typeface="ＭＳ Ｐゴシック" pitchFamily="34" charset="-128"/>
                <a:sym typeface="Symbol" pitchFamily="18" charset="2"/>
              </a:rPr>
              <a:t> + b</a:t>
            </a:r>
            <a:r>
              <a:rPr lang="en-US" sz="2400" i="1" baseline="-25000">
                <a:ea typeface="ＭＳ Ｐゴシック" pitchFamily="34" charset="-128"/>
                <a:sym typeface="Symbol" pitchFamily="18" charset="2"/>
              </a:rPr>
              <a:t>r</a:t>
            </a:r>
            <a:r>
              <a:rPr lang="en-US" sz="2800" i="1">
                <a:ea typeface="ＭＳ Ｐゴシック" pitchFamily="34" charset="-128"/>
                <a:sym typeface="Symbol" pitchFamily="18" charset="2"/>
              </a:rPr>
              <a:t> </a:t>
            </a:r>
            <a:r>
              <a:rPr lang="en-US" sz="2000">
                <a:ea typeface="ＭＳ Ｐゴシック" pitchFamily="34" charset="-128"/>
                <a:sym typeface="Symbol" pitchFamily="18" charset="2"/>
              </a:rPr>
              <a:t>block transfers</a:t>
            </a:r>
            <a:r>
              <a:rPr lang="en-US" sz="2800" i="1">
                <a:ea typeface="ＭＳ Ｐゴシック" pitchFamily="34" charset="-128"/>
                <a:sym typeface="Symbol" pitchFamily="18" charset="2"/>
              </a:rPr>
              <a:t> </a:t>
            </a:r>
            <a:r>
              <a:rPr lang="en-US" sz="2000" i="1">
                <a:ea typeface="ＭＳ Ｐゴシック" pitchFamily="34" charset="-128"/>
                <a:sym typeface="Symbol" pitchFamily="18" charset="2"/>
              </a:rPr>
              <a:t>+</a:t>
            </a:r>
            <a:br>
              <a:rPr lang="en-US" sz="2000" i="1">
                <a:ea typeface="ＭＳ Ｐゴシック" pitchFamily="34" charset="-128"/>
                <a:sym typeface="Symbol" pitchFamily="18" charset="2"/>
              </a:rPr>
            </a:br>
            <a:r>
              <a:rPr lang="en-US" sz="2000" i="1">
                <a:ea typeface="ＭＳ Ｐゴシック" pitchFamily="34" charset="-128"/>
                <a:sym typeface="Symbol" pitchFamily="18" charset="2"/>
              </a:rPr>
              <a:t>               </a:t>
            </a:r>
            <a:r>
              <a:rPr lang="en-US" i="1">
                <a:ea typeface="ＭＳ Ｐゴシック" pitchFamily="34" charset="-128"/>
                <a:sym typeface="Symbol" pitchFamily="18" charset="2"/>
              </a:rPr>
              <a:t>2</a:t>
            </a:r>
            <a:r>
              <a:rPr lang="en-US" sz="2400" i="1">
                <a:ea typeface="ＭＳ Ｐゴシック" pitchFamily="34" charset="-128"/>
                <a:sym typeface="Symbol" pitchFamily="18" charset="2"/>
              </a:rPr>
              <a:t> </a:t>
            </a:r>
            <a:r>
              <a:rPr lang="en-US" sz="2000">
                <a:ea typeface="ＭＳ Ｐゴシック" pitchFamily="34" charset="-128"/>
                <a:sym typeface="Symbol" pitchFamily="18" charset="2"/>
              </a:rPr>
              <a:t></a:t>
            </a:r>
            <a:r>
              <a:rPr lang="en-US" sz="2000" i="1">
                <a:ea typeface="ＭＳ Ｐゴシック" pitchFamily="34" charset="-128"/>
                <a:sym typeface="Symbol" pitchFamily="18" charset="2"/>
              </a:rPr>
              <a:t>b</a:t>
            </a:r>
            <a:r>
              <a:rPr lang="en-US" sz="2400" i="1" baseline="-25000">
                <a:ea typeface="ＭＳ Ｐゴシック" pitchFamily="34" charset="-128"/>
                <a:sym typeface="Symbol" pitchFamily="18" charset="2"/>
              </a:rPr>
              <a:t>r  </a:t>
            </a:r>
            <a:r>
              <a:rPr lang="en-US" sz="2000" i="1">
                <a:ea typeface="ＭＳ Ｐゴシック" pitchFamily="34" charset="-128"/>
                <a:sym typeface="Symbol" pitchFamily="18" charset="2"/>
              </a:rPr>
              <a:t>/ (M-2)</a:t>
            </a:r>
            <a:r>
              <a:rPr lang="en-US" sz="2000">
                <a:ea typeface="ＭＳ Ｐゴシック" pitchFamily="34" charset="-128"/>
                <a:sym typeface="Symbol" pitchFamily="18" charset="2"/>
              </a:rPr>
              <a:t></a:t>
            </a:r>
            <a:r>
              <a:rPr lang="en-US" sz="2400">
                <a:ea typeface="ＭＳ Ｐゴシック" pitchFamily="34" charset="-128"/>
                <a:sym typeface="Symbol" pitchFamily="18" charset="2"/>
              </a:rPr>
              <a:t> </a:t>
            </a:r>
            <a:r>
              <a:rPr lang="en-US" sz="2000">
                <a:ea typeface="ＭＳ Ｐゴシック" pitchFamily="34" charset="-128"/>
                <a:sym typeface="Symbol" pitchFamily="18" charset="2"/>
              </a:rPr>
              <a:t>seeks</a:t>
            </a:r>
            <a:endParaRPr lang="en-US" sz="2400">
              <a:ea typeface="ＭＳ Ｐゴシック" pitchFamily="34" charset="-128"/>
            </a:endParaRPr>
          </a:p>
          <a:p>
            <a:pPr lvl="1">
              <a:lnSpc>
                <a:spcPct val="90000"/>
              </a:lnSpc>
            </a:pPr>
            <a:r>
              <a:rPr lang="en-US" sz="2000">
                <a:ea typeface="ＭＳ Ｐゴシック" pitchFamily="34" charset="-128"/>
              </a:rPr>
              <a:t>If equi-join attribute forms a key or inner relation, stop inner loop on first match</a:t>
            </a:r>
          </a:p>
          <a:p>
            <a:pPr lvl="1">
              <a:lnSpc>
                <a:spcPct val="90000"/>
              </a:lnSpc>
            </a:pPr>
            <a:r>
              <a:rPr lang="en-US" sz="2000">
                <a:ea typeface="ＭＳ Ｐゴシック" pitchFamily="34" charset="-128"/>
              </a:rPr>
              <a:t>Scan inner loop forward and backward alternately, to make use of the blocks remaining in buffer (with LRU replacement)</a:t>
            </a:r>
          </a:p>
          <a:p>
            <a:pPr lvl="1">
              <a:lnSpc>
                <a:spcPct val="90000"/>
              </a:lnSpc>
            </a:pPr>
            <a:r>
              <a:rPr lang="en-US" sz="2000">
                <a:ea typeface="ＭＳ Ｐゴシック" pitchFamily="34" charset="-128"/>
              </a:rPr>
              <a:t>Use index on inner relation if available (next slide)</a:t>
            </a: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Indexed Nested-Loop Join</a:t>
            </a:r>
          </a:p>
        </p:txBody>
      </p:sp>
      <p:sp>
        <p:nvSpPr>
          <p:cNvPr id="70658" name="Rectangle 3"/>
          <p:cNvSpPr>
            <a:spLocks noGrp="1" noChangeArrowheads="1"/>
          </p:cNvSpPr>
          <p:nvPr>
            <p:ph type="body" idx="1"/>
          </p:nvPr>
        </p:nvSpPr>
        <p:spPr>
          <a:xfrm>
            <a:off x="842963" y="1165225"/>
            <a:ext cx="8004175" cy="5124450"/>
          </a:xfrm>
        </p:spPr>
        <p:txBody>
          <a:bodyPr>
            <a:normAutofit fontScale="92500" lnSpcReduction="10000"/>
          </a:bodyPr>
          <a:lstStyle/>
          <a:p>
            <a:pPr>
              <a:lnSpc>
                <a:spcPct val="90000"/>
              </a:lnSpc>
            </a:pPr>
            <a:r>
              <a:rPr lang="en-US" sz="2000">
                <a:ea typeface="ＭＳ Ｐゴシック" pitchFamily="34" charset="-128"/>
              </a:rPr>
              <a:t>Index lookups can replace file scans if</a:t>
            </a:r>
          </a:p>
          <a:p>
            <a:pPr lvl="1">
              <a:lnSpc>
                <a:spcPct val="90000"/>
              </a:lnSpc>
            </a:pPr>
            <a:r>
              <a:rPr lang="en-US">
                <a:ea typeface="ＭＳ Ｐゴシック" pitchFamily="34" charset="-128"/>
              </a:rPr>
              <a:t>join is an equi-join or natural join and</a:t>
            </a:r>
          </a:p>
          <a:p>
            <a:pPr lvl="1">
              <a:lnSpc>
                <a:spcPct val="90000"/>
              </a:lnSpc>
            </a:pPr>
            <a:r>
              <a:rPr lang="en-US">
                <a:ea typeface="ＭＳ Ｐゴシック" pitchFamily="34" charset="-128"/>
              </a:rPr>
              <a:t>an index is available on the inner relation</a:t>
            </a:r>
            <a:r>
              <a:rPr lang="ja-JP" altLang="en-US">
                <a:ea typeface="ＭＳ Ｐゴシック" pitchFamily="34" charset="-128"/>
              </a:rPr>
              <a:t>’</a:t>
            </a:r>
            <a:r>
              <a:rPr lang="en-US" altLang="ja-JP">
                <a:ea typeface="ＭＳ Ｐゴシック" pitchFamily="34" charset="-128"/>
              </a:rPr>
              <a:t>s join attribute</a:t>
            </a:r>
          </a:p>
          <a:p>
            <a:pPr lvl="2">
              <a:lnSpc>
                <a:spcPct val="90000"/>
              </a:lnSpc>
            </a:pPr>
            <a:r>
              <a:rPr lang="en-US">
                <a:ea typeface="ＭＳ Ｐゴシック" pitchFamily="34" charset="-128"/>
              </a:rPr>
              <a:t>Can construct an index just to compute a join.</a:t>
            </a:r>
          </a:p>
          <a:p>
            <a:pPr>
              <a:lnSpc>
                <a:spcPct val="90000"/>
              </a:lnSpc>
            </a:pPr>
            <a:r>
              <a:rPr lang="en-US" sz="2000">
                <a:ea typeface="ＭＳ Ｐゴシック" pitchFamily="34" charset="-128"/>
              </a:rPr>
              <a:t>For each tuple </a:t>
            </a:r>
            <a:r>
              <a:rPr lang="en-US" sz="2000" i="1">
                <a:ea typeface="ＭＳ Ｐゴシック" pitchFamily="34" charset="-128"/>
              </a:rPr>
              <a:t>t</a:t>
            </a:r>
            <a:r>
              <a:rPr lang="en-US" sz="2400" i="1" baseline="-25000">
                <a:ea typeface="ＭＳ Ｐゴシック" pitchFamily="34" charset="-128"/>
              </a:rPr>
              <a:t>r</a:t>
            </a:r>
            <a:r>
              <a:rPr lang="en-US" sz="2000" i="1">
                <a:ea typeface="ＭＳ Ｐゴシック" pitchFamily="34" charset="-128"/>
              </a:rPr>
              <a:t> </a:t>
            </a:r>
            <a:r>
              <a:rPr lang="en-US" sz="2000">
                <a:ea typeface="ＭＳ Ｐゴシック" pitchFamily="34" charset="-128"/>
              </a:rPr>
              <a:t>in the outer relation </a:t>
            </a:r>
            <a:r>
              <a:rPr lang="en-US" sz="2000" i="1">
                <a:ea typeface="ＭＳ Ｐゴシック" pitchFamily="34" charset="-128"/>
              </a:rPr>
              <a:t>r,</a:t>
            </a:r>
            <a:r>
              <a:rPr lang="en-US" sz="2000">
                <a:ea typeface="ＭＳ Ｐゴシック" pitchFamily="34" charset="-128"/>
              </a:rPr>
              <a:t> use the index to look up tuples in </a:t>
            </a:r>
            <a:r>
              <a:rPr lang="en-US" sz="2000" i="1">
                <a:ea typeface="ＭＳ Ｐゴシック" pitchFamily="34" charset="-128"/>
              </a:rPr>
              <a:t>s</a:t>
            </a:r>
            <a:r>
              <a:rPr lang="en-US" sz="2000">
                <a:ea typeface="ＭＳ Ｐゴシック" pitchFamily="34" charset="-128"/>
              </a:rPr>
              <a:t> that satisfy the join condition with tuple </a:t>
            </a:r>
            <a:r>
              <a:rPr lang="en-US" sz="2000" i="1">
                <a:ea typeface="ＭＳ Ｐゴシック" pitchFamily="34" charset="-128"/>
              </a:rPr>
              <a:t>t</a:t>
            </a:r>
            <a:r>
              <a:rPr lang="en-US" sz="2400" i="1" baseline="-25000">
                <a:ea typeface="ＭＳ Ｐゴシック" pitchFamily="34" charset="-128"/>
              </a:rPr>
              <a:t>r</a:t>
            </a:r>
            <a:r>
              <a:rPr lang="en-US" sz="2000" i="1">
                <a:ea typeface="ＭＳ Ｐゴシック" pitchFamily="34" charset="-128"/>
              </a:rPr>
              <a:t>.</a:t>
            </a:r>
          </a:p>
          <a:p>
            <a:pPr>
              <a:lnSpc>
                <a:spcPct val="90000"/>
              </a:lnSpc>
            </a:pPr>
            <a:r>
              <a:rPr lang="en-US" sz="2000">
                <a:ea typeface="ＭＳ Ｐゴシック" pitchFamily="34" charset="-128"/>
              </a:rPr>
              <a:t>Worst case:  buffer has space for only one page of </a:t>
            </a:r>
            <a:r>
              <a:rPr lang="en-US" sz="2000" i="1">
                <a:ea typeface="ＭＳ Ｐゴシック" pitchFamily="34" charset="-128"/>
              </a:rPr>
              <a:t>r</a:t>
            </a:r>
            <a:r>
              <a:rPr lang="en-US" sz="2000">
                <a:ea typeface="ＭＳ Ｐゴシック" pitchFamily="34" charset="-128"/>
              </a:rPr>
              <a:t>, and, for each tuple in </a:t>
            </a:r>
            <a:r>
              <a:rPr lang="en-US" sz="2000" i="1">
                <a:ea typeface="ＭＳ Ｐゴシック" pitchFamily="34" charset="-128"/>
              </a:rPr>
              <a:t>r</a:t>
            </a:r>
            <a:r>
              <a:rPr lang="en-US" sz="2000">
                <a:ea typeface="ＭＳ Ｐゴシック" pitchFamily="34" charset="-128"/>
              </a:rPr>
              <a:t>, we perform an index lookup on </a:t>
            </a:r>
            <a:r>
              <a:rPr lang="en-US" sz="2000" i="1">
                <a:ea typeface="ＭＳ Ｐゴシック" pitchFamily="34" charset="-128"/>
              </a:rPr>
              <a:t>s.</a:t>
            </a:r>
            <a:endParaRPr lang="en-US" sz="2000">
              <a:ea typeface="ＭＳ Ｐゴシック" pitchFamily="34" charset="-128"/>
            </a:endParaRPr>
          </a:p>
          <a:p>
            <a:pPr>
              <a:lnSpc>
                <a:spcPct val="90000"/>
              </a:lnSpc>
            </a:pPr>
            <a:r>
              <a:rPr lang="en-US" sz="2000">
                <a:ea typeface="ＭＳ Ｐゴシック" pitchFamily="34" charset="-128"/>
              </a:rPr>
              <a:t>Cost of the join:  </a:t>
            </a:r>
            <a:r>
              <a:rPr lang="en-US" sz="2000" i="1">
                <a:ea typeface="ＭＳ Ｐゴシック" pitchFamily="34" charset="-128"/>
              </a:rPr>
              <a:t>b</a:t>
            </a:r>
            <a:r>
              <a:rPr lang="en-US" sz="2400" i="1" baseline="-25000">
                <a:ea typeface="ＭＳ Ｐゴシック" pitchFamily="34" charset="-128"/>
              </a:rPr>
              <a:t>r</a:t>
            </a:r>
            <a:r>
              <a:rPr lang="en-US" sz="2000" i="1">
                <a:ea typeface="ＭＳ Ｐゴシック" pitchFamily="34" charset="-128"/>
              </a:rPr>
              <a:t> </a:t>
            </a:r>
            <a:r>
              <a:rPr lang="en-US" sz="2000">
                <a:ea typeface="ＭＳ Ｐゴシック" pitchFamily="34" charset="-128"/>
              </a:rPr>
              <a:t>(</a:t>
            </a:r>
            <a:r>
              <a:rPr lang="en-US" sz="2000" i="1">
                <a:ea typeface="ＭＳ Ｐゴシック" pitchFamily="34" charset="-128"/>
              </a:rPr>
              <a:t>t</a:t>
            </a:r>
            <a:r>
              <a:rPr lang="en-US" sz="2000" i="1" baseline="-25000">
                <a:ea typeface="ＭＳ Ｐゴシック" pitchFamily="34" charset="-128"/>
              </a:rPr>
              <a:t>T </a:t>
            </a:r>
            <a:r>
              <a:rPr lang="en-US" sz="2000" i="1">
                <a:ea typeface="ＭＳ Ｐゴシック" pitchFamily="34" charset="-128"/>
              </a:rPr>
              <a:t>+ t</a:t>
            </a:r>
            <a:r>
              <a:rPr lang="en-US" sz="2000" i="1" baseline="-25000">
                <a:ea typeface="ＭＳ Ｐゴシック" pitchFamily="34" charset="-128"/>
              </a:rPr>
              <a:t>S</a:t>
            </a:r>
            <a:r>
              <a:rPr lang="en-US" sz="2000">
                <a:ea typeface="ＭＳ Ｐゴシック" pitchFamily="34" charset="-128"/>
              </a:rPr>
              <a:t>) + </a:t>
            </a:r>
            <a:r>
              <a:rPr lang="en-US" sz="2000" i="1">
                <a:ea typeface="ＭＳ Ｐゴシック" pitchFamily="34" charset="-128"/>
              </a:rPr>
              <a:t>n</a:t>
            </a:r>
            <a:r>
              <a:rPr lang="en-US" sz="2400" i="1" baseline="-25000">
                <a:ea typeface="ＭＳ Ｐゴシック" pitchFamily="34" charset="-128"/>
              </a:rPr>
              <a:t>r</a:t>
            </a:r>
            <a:r>
              <a:rPr lang="en-US" sz="2400" i="1">
                <a:ea typeface="ＭＳ Ｐゴシック" pitchFamily="34" charset="-128"/>
              </a:rPr>
              <a:t>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c</a:t>
            </a:r>
            <a:endParaRPr lang="en-US" sz="2000">
              <a:ea typeface="ＭＳ Ｐゴシック" pitchFamily="34" charset="-128"/>
              <a:sym typeface="Symbol" pitchFamily="18" charset="2"/>
            </a:endParaRPr>
          </a:p>
          <a:p>
            <a:pPr lvl="1">
              <a:lnSpc>
                <a:spcPct val="90000"/>
              </a:lnSpc>
            </a:pPr>
            <a:r>
              <a:rPr lang="en-US">
                <a:ea typeface="ＭＳ Ｐゴシック" pitchFamily="34" charset="-128"/>
                <a:sym typeface="Symbol" pitchFamily="18" charset="2"/>
              </a:rPr>
              <a:t>Where </a:t>
            </a:r>
            <a:r>
              <a:rPr lang="en-US" i="1">
                <a:ea typeface="ＭＳ Ｐゴシック" pitchFamily="34" charset="-128"/>
                <a:sym typeface="Symbol" pitchFamily="18" charset="2"/>
              </a:rPr>
              <a:t>c</a:t>
            </a:r>
            <a:r>
              <a:rPr lang="en-US">
                <a:ea typeface="ＭＳ Ｐゴシック" pitchFamily="34" charset="-128"/>
                <a:sym typeface="Symbol" pitchFamily="18" charset="2"/>
              </a:rPr>
              <a:t> is the cost of traversing index and fetching all matching </a:t>
            </a:r>
            <a:r>
              <a:rPr lang="en-US" i="1">
                <a:ea typeface="ＭＳ Ｐゴシック" pitchFamily="34" charset="-128"/>
                <a:sym typeface="Symbol" pitchFamily="18" charset="2"/>
              </a:rPr>
              <a:t>s</a:t>
            </a:r>
            <a:r>
              <a:rPr lang="en-US">
                <a:ea typeface="ＭＳ Ｐゴシック" pitchFamily="34" charset="-128"/>
                <a:sym typeface="Symbol" pitchFamily="18" charset="2"/>
              </a:rPr>
              <a:t> tuples for one tuple or </a:t>
            </a:r>
            <a:r>
              <a:rPr lang="en-US" i="1">
                <a:ea typeface="ＭＳ Ｐゴシック" pitchFamily="34" charset="-128"/>
                <a:sym typeface="Symbol" pitchFamily="18" charset="2"/>
              </a:rPr>
              <a:t>r</a:t>
            </a:r>
            <a:endParaRPr lang="en-US">
              <a:ea typeface="ＭＳ Ｐゴシック" pitchFamily="34" charset="-128"/>
              <a:sym typeface="Symbol" pitchFamily="18" charset="2"/>
            </a:endParaRPr>
          </a:p>
          <a:p>
            <a:pPr lvl="1">
              <a:lnSpc>
                <a:spcPct val="90000"/>
              </a:lnSpc>
            </a:pPr>
            <a:r>
              <a:rPr lang="en-US" i="1">
                <a:ea typeface="ＭＳ Ｐゴシック" pitchFamily="34" charset="-128"/>
                <a:sym typeface="Symbol" pitchFamily="18" charset="2"/>
              </a:rPr>
              <a:t>c</a:t>
            </a:r>
            <a:r>
              <a:rPr lang="en-US">
                <a:ea typeface="ＭＳ Ｐゴシック" pitchFamily="34" charset="-128"/>
                <a:sym typeface="Symbol" pitchFamily="18" charset="2"/>
              </a:rPr>
              <a:t> can be estimated as cost of a single selection on </a:t>
            </a:r>
            <a:r>
              <a:rPr lang="en-US" i="1">
                <a:ea typeface="ＭＳ Ｐゴシック" pitchFamily="34" charset="-128"/>
                <a:sym typeface="Symbol" pitchFamily="18" charset="2"/>
              </a:rPr>
              <a:t>s</a:t>
            </a:r>
            <a:r>
              <a:rPr lang="en-US">
                <a:ea typeface="ＭＳ Ｐゴシック" pitchFamily="34" charset="-128"/>
                <a:sym typeface="Symbol" pitchFamily="18" charset="2"/>
              </a:rPr>
              <a:t> using the join condition.</a:t>
            </a:r>
          </a:p>
          <a:p>
            <a:pPr>
              <a:lnSpc>
                <a:spcPct val="90000"/>
              </a:lnSpc>
            </a:pPr>
            <a:r>
              <a:rPr lang="en-US" sz="2000">
                <a:ea typeface="ＭＳ Ｐゴシック" pitchFamily="34" charset="-128"/>
                <a:sym typeface="Symbol" pitchFamily="18" charset="2"/>
              </a:rPr>
              <a:t>If indices are available on join attributes of both </a:t>
            </a:r>
            <a:r>
              <a:rPr lang="en-US" sz="2000" i="1">
                <a:ea typeface="ＭＳ Ｐゴシック" pitchFamily="34" charset="-128"/>
                <a:sym typeface="Symbol" pitchFamily="18" charset="2"/>
              </a:rPr>
              <a:t>r </a:t>
            </a:r>
            <a:r>
              <a:rPr lang="en-US" sz="2000">
                <a:ea typeface="ＭＳ Ｐゴシック" pitchFamily="34" charset="-128"/>
                <a:sym typeface="Symbol" pitchFamily="18" charset="2"/>
              </a:rPr>
              <a:t>and </a:t>
            </a:r>
            <a:r>
              <a:rPr lang="en-US" sz="2000" i="1">
                <a:ea typeface="ＭＳ Ｐゴシック" pitchFamily="34" charset="-128"/>
                <a:sym typeface="Symbol" pitchFamily="18" charset="2"/>
              </a:rPr>
              <a:t>s,</a:t>
            </a:r>
            <a:br>
              <a:rPr lang="en-US" sz="2000" i="1">
                <a:ea typeface="ＭＳ Ｐゴシック" pitchFamily="34" charset="-128"/>
                <a:sym typeface="Symbol" pitchFamily="18" charset="2"/>
              </a:rPr>
            </a:br>
            <a:r>
              <a:rPr lang="en-US" sz="2000">
                <a:ea typeface="ＭＳ Ｐゴシック" pitchFamily="34" charset="-128"/>
                <a:sym typeface="Symbol" pitchFamily="18" charset="2"/>
              </a:rPr>
              <a:t>use the relation with fewer tuples as the outer relation.</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Example of Nested-Loop Join Costs</a:t>
            </a:r>
          </a:p>
        </p:txBody>
      </p:sp>
      <p:sp>
        <p:nvSpPr>
          <p:cNvPr id="72706" name="Rectangle 3"/>
          <p:cNvSpPr>
            <a:spLocks noGrp="1" noChangeArrowheads="1"/>
          </p:cNvSpPr>
          <p:nvPr>
            <p:ph type="body" idx="1"/>
          </p:nvPr>
        </p:nvSpPr>
        <p:spPr/>
        <p:txBody>
          <a:bodyPr>
            <a:normAutofit fontScale="70000" lnSpcReduction="20000"/>
          </a:bodyPr>
          <a:lstStyle/>
          <a:p>
            <a:r>
              <a:rPr lang="en-US">
                <a:ea typeface="ＭＳ Ｐゴシック" pitchFamily="34" charset="-128"/>
              </a:rPr>
              <a:t>Compute </a:t>
            </a:r>
            <a:r>
              <a:rPr lang="en-US" i="1">
                <a:ea typeface="ＭＳ Ｐゴシック" pitchFamily="34" charset="-128"/>
              </a:rPr>
              <a:t>student     takes, </a:t>
            </a:r>
            <a:r>
              <a:rPr lang="en-US">
                <a:ea typeface="ＭＳ Ｐゴシック" pitchFamily="34" charset="-128"/>
              </a:rPr>
              <a:t>with </a:t>
            </a:r>
            <a:r>
              <a:rPr lang="en-US" i="1">
                <a:ea typeface="ＭＳ Ｐゴシック" pitchFamily="34" charset="-128"/>
              </a:rPr>
              <a:t>student</a:t>
            </a:r>
            <a:r>
              <a:rPr lang="en-US">
                <a:ea typeface="ＭＳ Ｐゴシック" pitchFamily="34" charset="-128"/>
              </a:rPr>
              <a:t> as the outer relation.</a:t>
            </a:r>
          </a:p>
          <a:p>
            <a:r>
              <a:rPr lang="en-US">
                <a:ea typeface="ＭＳ Ｐゴシック" pitchFamily="34" charset="-128"/>
              </a:rPr>
              <a:t>Let </a:t>
            </a:r>
            <a:r>
              <a:rPr lang="en-US" i="1">
                <a:ea typeface="ＭＳ Ｐゴシック" pitchFamily="34" charset="-128"/>
              </a:rPr>
              <a:t>takes</a:t>
            </a:r>
            <a:r>
              <a:rPr lang="en-US">
                <a:ea typeface="ＭＳ Ｐゴシック" pitchFamily="34" charset="-128"/>
              </a:rPr>
              <a:t> have a primary B</a:t>
            </a:r>
            <a:r>
              <a:rPr lang="en-US" baseline="30000">
                <a:ea typeface="ＭＳ Ｐゴシック" pitchFamily="34" charset="-128"/>
              </a:rPr>
              <a:t>+</a:t>
            </a:r>
            <a:r>
              <a:rPr lang="en-US">
                <a:ea typeface="ＭＳ Ｐゴシック" pitchFamily="34" charset="-128"/>
              </a:rPr>
              <a:t>-tree index on the attribute </a:t>
            </a:r>
            <a:r>
              <a:rPr lang="en-US" i="1">
                <a:ea typeface="ＭＳ Ｐゴシック" pitchFamily="34" charset="-128"/>
              </a:rPr>
              <a:t>ID, </a:t>
            </a:r>
            <a:r>
              <a:rPr lang="en-US">
                <a:ea typeface="ＭＳ Ｐゴシック" pitchFamily="34" charset="-128"/>
              </a:rPr>
              <a:t>which contains 20 entries in each index node.</a:t>
            </a:r>
          </a:p>
          <a:p>
            <a:r>
              <a:rPr lang="en-US">
                <a:ea typeface="ＭＳ Ｐゴシック" pitchFamily="34" charset="-128"/>
              </a:rPr>
              <a:t>Since</a:t>
            </a:r>
            <a:r>
              <a:rPr lang="en-US" i="1">
                <a:ea typeface="ＭＳ Ｐゴシック" pitchFamily="34" charset="-128"/>
              </a:rPr>
              <a:t> takes </a:t>
            </a:r>
            <a:r>
              <a:rPr lang="en-US">
                <a:ea typeface="ＭＳ Ｐゴシック" pitchFamily="34" charset="-128"/>
              </a:rPr>
              <a:t>has 10,000 tuples, the height of the tree is 4, and one more access is needed to find the actual data</a:t>
            </a:r>
          </a:p>
          <a:p>
            <a:r>
              <a:rPr lang="en-US" i="1">
                <a:ea typeface="ＭＳ Ｐゴシック" pitchFamily="34" charset="-128"/>
              </a:rPr>
              <a:t>student</a:t>
            </a:r>
            <a:r>
              <a:rPr lang="en-US">
                <a:ea typeface="ＭＳ Ｐゴシック" pitchFamily="34" charset="-128"/>
              </a:rPr>
              <a:t> has 5000 tuples</a:t>
            </a:r>
          </a:p>
          <a:p>
            <a:r>
              <a:rPr lang="en-US">
                <a:ea typeface="ＭＳ Ｐゴシック" pitchFamily="34" charset="-128"/>
                <a:sym typeface="Greek Symbols" pitchFamily="18" charset="2"/>
              </a:rPr>
              <a:t>Cost of block nested loops join</a:t>
            </a:r>
          </a:p>
          <a:p>
            <a:pPr lvl="1"/>
            <a:r>
              <a:rPr lang="en-US">
                <a:ea typeface="ＭＳ Ｐゴシック" pitchFamily="34" charset="-128"/>
                <a:sym typeface="Greek Symbols" pitchFamily="18" charset="2"/>
              </a:rPr>
              <a:t>400*100 + 100 =  40,100 block transfers + 2 * 100 = 200 seeks</a:t>
            </a:r>
          </a:p>
          <a:p>
            <a:pPr lvl="2"/>
            <a:r>
              <a:rPr lang="en-US">
                <a:ea typeface="ＭＳ Ｐゴシック" pitchFamily="34" charset="-128"/>
                <a:sym typeface="Greek Symbols" pitchFamily="18" charset="2"/>
              </a:rPr>
              <a:t> assuming worst case memory </a:t>
            </a:r>
          </a:p>
          <a:p>
            <a:pPr lvl="2"/>
            <a:r>
              <a:rPr lang="en-US">
                <a:ea typeface="ＭＳ Ｐゴシック" pitchFamily="34" charset="-128"/>
                <a:sym typeface="Greek Symbols" pitchFamily="18" charset="2"/>
              </a:rPr>
              <a:t>may be significantly less with more memory</a:t>
            </a:r>
          </a:p>
          <a:p>
            <a:r>
              <a:rPr lang="en-US">
                <a:ea typeface="ＭＳ Ｐゴシック" pitchFamily="34" charset="-128"/>
                <a:sym typeface="Greek Symbols" pitchFamily="18" charset="2"/>
              </a:rPr>
              <a:t> </a:t>
            </a:r>
            <a:r>
              <a:rPr lang="en-US">
                <a:ea typeface="ＭＳ Ｐゴシック" pitchFamily="34" charset="-128"/>
              </a:rPr>
              <a:t>Cost of indexed nested loops join</a:t>
            </a:r>
          </a:p>
          <a:p>
            <a:pPr lvl="1">
              <a:lnSpc>
                <a:spcPct val="120000"/>
              </a:lnSpc>
            </a:pPr>
            <a:r>
              <a:rPr lang="en-US">
                <a:ea typeface="ＭＳ Ｐゴシック" pitchFamily="34" charset="-128"/>
                <a:sym typeface="Greek Symbols" pitchFamily="18" charset="2"/>
              </a:rPr>
              <a:t>100 + 5000 * 5 = 25,100  block transfers and seeks.</a:t>
            </a:r>
          </a:p>
          <a:p>
            <a:pPr lvl="1">
              <a:lnSpc>
                <a:spcPct val="120000"/>
              </a:lnSpc>
            </a:pPr>
            <a:r>
              <a:rPr lang="en-US">
                <a:ea typeface="ＭＳ Ｐゴシック" pitchFamily="34" charset="-128"/>
                <a:sym typeface="Greek Symbols" pitchFamily="18" charset="2"/>
              </a:rPr>
              <a:t>CPU cost likely to be less than that for block nested loops join </a:t>
            </a:r>
          </a:p>
        </p:txBody>
      </p:sp>
      <p:sp>
        <p:nvSpPr>
          <p:cNvPr id="72707" name="AutoShape 4"/>
          <p:cNvSpPr>
            <a:spLocks noChangeArrowheads="1"/>
          </p:cNvSpPr>
          <p:nvPr/>
        </p:nvSpPr>
        <p:spPr bwMode="auto">
          <a:xfrm rot="5400000">
            <a:off x="3052763" y="1216025"/>
            <a:ext cx="188912" cy="173038"/>
          </a:xfrm>
          <a:prstGeom prst="flowChartCollate">
            <a:avLst/>
          </a:prstGeom>
          <a:noFill/>
          <a:ln w="9525">
            <a:solidFill>
              <a:schemeClr val="tx1"/>
            </a:solidFill>
            <a:miter lim="800000"/>
            <a:headEnd/>
            <a:tailEnd/>
          </a:ln>
        </p:spPr>
        <p:txBody>
          <a:bodyPr rot="10800000" vert="eaVert" wrap="none" anchor="ctr"/>
          <a:lstStyle/>
          <a:p>
            <a:endParaRPr lang="en-US"/>
          </a:p>
        </p:txBody>
      </p:sp>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Complex Joins</a:t>
            </a:r>
          </a:p>
        </p:txBody>
      </p:sp>
      <p:sp>
        <p:nvSpPr>
          <p:cNvPr id="97282" name="Rectangle 3"/>
          <p:cNvSpPr>
            <a:spLocks noGrp="1" noChangeArrowheads="1"/>
          </p:cNvSpPr>
          <p:nvPr>
            <p:ph type="body" idx="1"/>
          </p:nvPr>
        </p:nvSpPr>
        <p:spPr>
          <a:xfrm>
            <a:off x="842963" y="1165225"/>
            <a:ext cx="8074025" cy="5116513"/>
          </a:xfrm>
        </p:spPr>
        <p:txBody>
          <a:bodyPr/>
          <a:lstStyle/>
          <a:p>
            <a:pPr>
              <a:tabLst>
                <a:tab pos="3030538" algn="ctr"/>
              </a:tabLst>
            </a:pPr>
            <a:r>
              <a:rPr lang="en-US" sz="2000">
                <a:ea typeface="ＭＳ Ｐゴシック" pitchFamily="34" charset="-128"/>
              </a:rPr>
              <a:t>Join with a conjunctive condition:</a:t>
            </a:r>
          </a:p>
          <a:p>
            <a:pPr>
              <a:buFont typeface="Monotype Sorts" charset="2"/>
              <a:buNone/>
              <a:tabLst>
                <a:tab pos="3030538" algn="ctr"/>
              </a:tabLst>
            </a:pPr>
            <a:r>
              <a:rPr lang="en-US" sz="2000">
                <a:ea typeface="ＭＳ Ｐゴシック" pitchFamily="34" charset="-128"/>
              </a:rPr>
              <a:t>		</a:t>
            </a:r>
            <a:r>
              <a:rPr lang="en-US" sz="2000" i="1">
                <a:ea typeface="ＭＳ Ｐゴシック" pitchFamily="34" charset="-128"/>
              </a:rPr>
              <a:t>r     </a:t>
            </a:r>
            <a:r>
              <a:rPr lang="en-US" sz="24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1</a:t>
            </a:r>
            <a:r>
              <a:rPr lang="en-US" sz="2400" baseline="-25000">
                <a:ea typeface="ＭＳ Ｐゴシック" pitchFamily="34" charset="-128"/>
                <a:sym typeface="Symbol" pitchFamily="18" charset="2"/>
              </a:rPr>
              <a:t> </a:t>
            </a:r>
            <a:r>
              <a:rPr lang="en-US" sz="2400" baseline="-25000">
                <a:ea typeface="ＭＳ Ｐゴシック" pitchFamily="34" charset="-128"/>
                <a:sym typeface="Greek Symbols" pitchFamily="18" charset="2"/>
              </a:rPr>
              <a:t> 2</a:t>
            </a:r>
            <a:r>
              <a:rPr lang="en-US" sz="2400" baseline="-25000">
                <a:ea typeface="ＭＳ Ｐゴシック" pitchFamily="34" charset="-128"/>
                <a:sym typeface="Symbol" pitchFamily="18" charset="2"/>
              </a:rPr>
              <a:t>...  </a:t>
            </a:r>
            <a:r>
              <a:rPr lang="en-US" sz="2400" baseline="-25000">
                <a:ea typeface="ＭＳ Ｐゴシック" pitchFamily="34" charset="-128"/>
                <a:sym typeface="Greek Symbols" pitchFamily="18" charset="2"/>
              </a:rPr>
              <a:t> </a:t>
            </a:r>
            <a:r>
              <a:rPr lang="en-US" sz="2400" i="1" baseline="-25000">
                <a:ea typeface="ＭＳ Ｐゴシック" pitchFamily="34" charset="-128"/>
                <a:sym typeface="Greek Symbols" pitchFamily="18" charset="2"/>
              </a:rPr>
              <a:t>n</a:t>
            </a:r>
            <a:r>
              <a:rPr lang="en-US" sz="1600" i="1">
                <a:ea typeface="ＭＳ Ｐゴシック" pitchFamily="34" charset="-128"/>
                <a:sym typeface="Greek Symbols" pitchFamily="18" charset="2"/>
              </a:rPr>
              <a:t> </a:t>
            </a:r>
            <a:r>
              <a:rPr lang="en-US" sz="2000" i="1">
                <a:ea typeface="ＭＳ Ｐゴシック" pitchFamily="34" charset="-128"/>
                <a:sym typeface="Greek Symbols" pitchFamily="18" charset="2"/>
              </a:rPr>
              <a:t>s</a:t>
            </a:r>
            <a:endParaRPr lang="en-US" sz="2000">
              <a:ea typeface="ＭＳ Ｐゴシック" pitchFamily="34" charset="-128"/>
              <a:sym typeface="Greek Symbols" pitchFamily="18" charset="2"/>
            </a:endParaRPr>
          </a:p>
          <a:p>
            <a:pPr lvl="1">
              <a:tabLst>
                <a:tab pos="3030538" algn="ctr"/>
              </a:tabLst>
            </a:pPr>
            <a:r>
              <a:rPr lang="en-US" sz="2000">
                <a:ea typeface="ＭＳ Ｐゴシック" pitchFamily="34" charset="-128"/>
                <a:sym typeface="Symbol" pitchFamily="18" charset="2"/>
              </a:rPr>
              <a:t>Either use nested loops/block nested loops, or</a:t>
            </a:r>
          </a:p>
          <a:p>
            <a:pPr lvl="1">
              <a:tabLst>
                <a:tab pos="3030538" algn="ctr"/>
              </a:tabLst>
            </a:pPr>
            <a:r>
              <a:rPr lang="en-US" sz="2000">
                <a:ea typeface="ＭＳ Ｐゴシック" pitchFamily="34" charset="-128"/>
                <a:sym typeface="Symbol" pitchFamily="18" charset="2"/>
              </a:rPr>
              <a:t>Compute the result of one of the simpler joins </a:t>
            </a:r>
            <a:r>
              <a:rPr lang="en-US" sz="2000" i="1">
                <a:ea typeface="ＭＳ Ｐゴシック" pitchFamily="34" charset="-128"/>
                <a:sym typeface="Symbol" pitchFamily="18" charset="2"/>
              </a:rPr>
              <a:t>r    </a:t>
            </a:r>
            <a:r>
              <a:rPr lang="en-US" sz="2000">
                <a:ea typeface="ＭＳ Ｐゴシック" pitchFamily="34" charset="-128"/>
                <a:sym typeface="Symbol" pitchFamily="18" charset="2"/>
              </a:rPr>
              <a:t> </a:t>
            </a:r>
            <a:r>
              <a:rPr lang="en-US" sz="2400" baseline="-25000">
                <a:ea typeface="ＭＳ Ｐゴシック" pitchFamily="34" charset="-128"/>
                <a:sym typeface="Symbol" pitchFamily="18" charset="2"/>
              </a:rPr>
              <a:t></a:t>
            </a:r>
            <a:r>
              <a:rPr lang="en-US" sz="2400" i="1" baseline="-25000">
                <a:ea typeface="ＭＳ Ｐゴシック" pitchFamily="34" charset="-128"/>
                <a:sym typeface="Greek Symbols" pitchFamily="18" charset="2"/>
              </a:rPr>
              <a:t>i</a:t>
            </a:r>
            <a:r>
              <a:rPr lang="en-US" sz="1600" i="1">
                <a:ea typeface="ＭＳ Ｐゴシック" pitchFamily="34" charset="-128"/>
                <a:sym typeface="Greek Symbols" pitchFamily="18" charset="2"/>
              </a:rPr>
              <a:t> </a:t>
            </a:r>
            <a:r>
              <a:rPr lang="en-US" sz="2000" i="1">
                <a:ea typeface="ＭＳ Ｐゴシック" pitchFamily="34" charset="-128"/>
                <a:sym typeface="Greek Symbols" pitchFamily="18" charset="2"/>
              </a:rPr>
              <a:t>s</a:t>
            </a:r>
            <a:endParaRPr lang="en-US" sz="2000">
              <a:ea typeface="ＭＳ Ｐゴシック" pitchFamily="34" charset="-128"/>
              <a:sym typeface="Greek Symbols" pitchFamily="18" charset="2"/>
            </a:endParaRPr>
          </a:p>
          <a:p>
            <a:pPr lvl="2">
              <a:tabLst>
                <a:tab pos="3030538" algn="ctr"/>
              </a:tabLst>
            </a:pPr>
            <a:r>
              <a:rPr lang="en-US" sz="2000">
                <a:ea typeface="ＭＳ Ｐゴシック" pitchFamily="34" charset="-128"/>
                <a:sym typeface="Greek Symbols" pitchFamily="18" charset="2"/>
              </a:rPr>
              <a:t>final result comprises those tuples in the intermediate result that satisfy the remaining conditions</a:t>
            </a:r>
          </a:p>
          <a:p>
            <a:pPr lvl="1">
              <a:buFont typeface="Monotype Sorts" charset="2"/>
              <a:buNone/>
              <a:tabLst>
                <a:tab pos="3030538" algn="ctr"/>
              </a:tabLst>
            </a:pPr>
            <a:r>
              <a:rPr lang="en-US" sz="1600" baseline="-25000">
                <a:ea typeface="ＭＳ Ｐゴシック" pitchFamily="34" charset="-128"/>
                <a:sym typeface="Greek Symbols" pitchFamily="18" charset="2"/>
              </a:rPr>
              <a:t>	</a:t>
            </a:r>
            <a:r>
              <a:rPr lang="en-US" sz="2000" baseline="-25000">
                <a:ea typeface="ＭＳ Ｐゴシック" pitchFamily="34" charset="-128"/>
                <a:sym typeface="Greek Symbols" pitchFamily="18" charset="2"/>
              </a:rPr>
              <a:t>	</a:t>
            </a:r>
            <a:r>
              <a:rPr lang="en-US" sz="2000">
                <a:ea typeface="ＭＳ Ｐゴシック" pitchFamily="34" charset="-128"/>
                <a:sym typeface="Symbol" pitchFamily="18" charset="2"/>
              </a:rPr>
              <a:t></a:t>
            </a:r>
            <a:r>
              <a:rPr lang="en-US" sz="2000" baseline="-25000">
                <a:ea typeface="ＭＳ Ｐゴシック" pitchFamily="34" charset="-128"/>
                <a:sym typeface="Greek Symbols" pitchFamily="18" charset="2"/>
              </a:rPr>
              <a:t>1</a:t>
            </a:r>
            <a:r>
              <a:rPr lang="en-US" sz="1400" i="1" baseline="-25000">
                <a:ea typeface="ＭＳ Ｐゴシック" pitchFamily="34" charset="-128"/>
                <a:sym typeface="Greek Symbols" pitchFamily="18" charset="2"/>
              </a:rPr>
              <a:t> </a:t>
            </a:r>
            <a:r>
              <a:rPr lang="en-US">
                <a:ea typeface="ＭＳ Ｐゴシック" pitchFamily="34" charset="-128"/>
                <a:sym typeface="Symbol" pitchFamily="18" charset="2"/>
              </a:rPr>
              <a:t> . . .  </a:t>
            </a:r>
            <a:r>
              <a:rPr lang="en-US" sz="2000">
                <a:ea typeface="ＭＳ Ｐゴシック" pitchFamily="34" charset="-128"/>
                <a:sym typeface="Symbol" pitchFamily="18" charset="2"/>
              </a:rPr>
              <a:t></a:t>
            </a:r>
            <a:r>
              <a:rPr lang="en-US" sz="2000" i="1" baseline="-25000">
                <a:ea typeface="ＭＳ Ｐゴシック" pitchFamily="34" charset="-128"/>
                <a:sym typeface="Greek Symbols" pitchFamily="18" charset="2"/>
              </a:rPr>
              <a:t>i </a:t>
            </a:r>
            <a:r>
              <a:rPr lang="en-US" sz="2000" baseline="-25000">
                <a:ea typeface="ＭＳ Ｐゴシック" pitchFamily="34" charset="-128"/>
                <a:sym typeface="Greek Symbols" pitchFamily="18" charset="2"/>
              </a:rPr>
              <a:t>–1</a:t>
            </a:r>
            <a:r>
              <a:rPr lang="en-US" sz="1400">
                <a:ea typeface="ＭＳ Ｐゴシック" pitchFamily="34" charset="-128"/>
                <a:sym typeface="Greek Symbols" pitchFamily="18" charset="2"/>
              </a:rPr>
              <a:t> </a:t>
            </a:r>
            <a:r>
              <a:rPr lang="en-US">
                <a:ea typeface="ＭＳ Ｐゴシック" pitchFamily="34" charset="-128"/>
                <a:sym typeface="Symbol" pitchFamily="18" charset="2"/>
              </a:rPr>
              <a:t> </a:t>
            </a:r>
            <a:r>
              <a:rPr lang="en-US" sz="2000">
                <a:ea typeface="ＭＳ Ｐゴシック" pitchFamily="34" charset="-128"/>
                <a:sym typeface="Symbol" pitchFamily="18" charset="2"/>
              </a:rPr>
              <a:t></a:t>
            </a:r>
            <a:r>
              <a:rPr lang="en-US" sz="2000" i="1" baseline="-25000">
                <a:ea typeface="ＭＳ Ｐゴシック" pitchFamily="34" charset="-128"/>
                <a:sym typeface="Greek Symbols" pitchFamily="18" charset="2"/>
              </a:rPr>
              <a:t>i </a:t>
            </a:r>
            <a:r>
              <a:rPr lang="en-US" sz="2000" baseline="-25000">
                <a:ea typeface="ＭＳ Ｐゴシック" pitchFamily="34" charset="-128"/>
                <a:sym typeface="Greek Symbols" pitchFamily="18" charset="2"/>
              </a:rPr>
              <a:t>+1</a:t>
            </a:r>
            <a:r>
              <a:rPr lang="en-US" sz="1400">
                <a:ea typeface="ＭＳ Ｐゴシック" pitchFamily="34" charset="-128"/>
                <a:sym typeface="Greek Symbols" pitchFamily="18" charset="2"/>
              </a:rPr>
              <a:t> </a:t>
            </a:r>
            <a:r>
              <a:rPr lang="en-US">
                <a:ea typeface="ＭＳ Ｐゴシック" pitchFamily="34" charset="-128"/>
                <a:sym typeface="Symbol" pitchFamily="18" charset="2"/>
              </a:rPr>
              <a:t> . . .  </a:t>
            </a:r>
            <a:r>
              <a:rPr lang="en-US" sz="2000">
                <a:ea typeface="ＭＳ Ｐゴシック" pitchFamily="34" charset="-128"/>
                <a:sym typeface="Symbol" pitchFamily="18" charset="2"/>
              </a:rPr>
              <a:t></a:t>
            </a:r>
            <a:r>
              <a:rPr lang="en-US" i="1" baseline="-25000">
                <a:ea typeface="ＭＳ Ｐゴシック" pitchFamily="34" charset="-128"/>
                <a:sym typeface="Greek Symbols" pitchFamily="18" charset="2"/>
              </a:rPr>
              <a:t>n</a:t>
            </a:r>
            <a:endParaRPr lang="en-US" sz="2400">
              <a:ea typeface="ＭＳ Ｐゴシック" pitchFamily="34" charset="-128"/>
              <a:sym typeface="Greek Symbols" pitchFamily="18" charset="2"/>
            </a:endParaRPr>
          </a:p>
          <a:p>
            <a:pPr>
              <a:tabLst>
                <a:tab pos="3030538" algn="ctr"/>
              </a:tabLst>
            </a:pPr>
            <a:r>
              <a:rPr lang="en-US" sz="2000">
                <a:ea typeface="ＭＳ Ｐゴシック" pitchFamily="34" charset="-128"/>
                <a:sym typeface="Greek Symbols" pitchFamily="18" charset="2"/>
              </a:rPr>
              <a:t>Join with a disjunctive condition</a:t>
            </a:r>
            <a:r>
              <a:rPr lang="en-US" sz="2000" i="1">
                <a:ea typeface="ＭＳ Ｐゴシック" pitchFamily="34" charset="-128"/>
                <a:sym typeface="Greek Symbols" pitchFamily="18" charset="2"/>
              </a:rPr>
              <a:t> </a:t>
            </a:r>
          </a:p>
          <a:p>
            <a:pPr lvl="1">
              <a:buFont typeface="Monotype Sorts" charset="2"/>
              <a:buNone/>
              <a:tabLst>
                <a:tab pos="3030538" algn="ctr"/>
              </a:tabLst>
            </a:pPr>
            <a:r>
              <a:rPr lang="en-US" sz="1600" i="1" baseline="-25000">
                <a:ea typeface="ＭＳ Ｐゴシック" pitchFamily="34" charset="-128"/>
                <a:sym typeface="Greek Symbols" pitchFamily="18" charset="2"/>
              </a:rPr>
              <a:t>		</a:t>
            </a:r>
            <a:r>
              <a:rPr lang="en-US" i="1" baseline="-25000">
                <a:ea typeface="ＭＳ Ｐゴシック" pitchFamily="34" charset="-128"/>
                <a:sym typeface="Greek Symbols" pitchFamily="18" charset="2"/>
              </a:rPr>
              <a:t> </a:t>
            </a:r>
            <a:r>
              <a:rPr lang="en-US" sz="2000" i="1">
                <a:ea typeface="ＭＳ Ｐゴシック" pitchFamily="34" charset="-128"/>
              </a:rPr>
              <a:t>r </a:t>
            </a:r>
            <a:r>
              <a:rPr lang="en-US" sz="2400" i="1">
                <a:ea typeface="ＭＳ Ｐゴシック" pitchFamily="34" charset="-128"/>
              </a:rPr>
              <a:t> </a:t>
            </a:r>
            <a:r>
              <a:rPr lang="en-US" sz="2000" i="1">
                <a:ea typeface="ＭＳ Ｐゴシック" pitchFamily="34" charset="-128"/>
              </a:rPr>
              <a:t>    </a:t>
            </a:r>
            <a:r>
              <a:rPr lang="en-US" sz="28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1 </a:t>
            </a:r>
            <a:r>
              <a:rPr lang="en-US" sz="2400" baseline="-25000">
                <a:ea typeface="ＭＳ Ｐゴシック" pitchFamily="34" charset="-128"/>
                <a:sym typeface="Symbol" pitchFamily="18" charset="2"/>
              </a:rPr>
              <a:t> </a:t>
            </a:r>
            <a:r>
              <a:rPr lang="en-US" sz="2800" baseline="-25000">
                <a:ea typeface="ＭＳ Ｐゴシック" pitchFamily="34" charset="-128"/>
                <a:sym typeface="Symbol" pitchFamily="18" charset="2"/>
              </a:rPr>
              <a:t></a:t>
            </a:r>
            <a:r>
              <a:rPr lang="en-US" sz="2400" baseline="-25000">
                <a:ea typeface="ＭＳ Ｐゴシック" pitchFamily="34" charset="-128"/>
                <a:sym typeface="Greek Symbols" pitchFamily="18" charset="2"/>
              </a:rPr>
              <a:t>2 </a:t>
            </a:r>
            <a:r>
              <a:rPr lang="en-US" sz="2400" baseline="-25000">
                <a:ea typeface="ＭＳ Ｐゴシック" pitchFamily="34" charset="-128"/>
                <a:sym typeface="Symbol" pitchFamily="18" charset="2"/>
              </a:rPr>
              <a:t>...  </a:t>
            </a:r>
            <a:r>
              <a:rPr lang="en-US" sz="2800" baseline="-25000">
                <a:ea typeface="ＭＳ Ｐゴシック" pitchFamily="34" charset="-128"/>
                <a:sym typeface="Symbol" pitchFamily="18" charset="2"/>
              </a:rPr>
              <a:t></a:t>
            </a:r>
            <a:r>
              <a:rPr lang="en-US" sz="2000" i="1" baseline="-25000">
                <a:ea typeface="ＭＳ Ｐゴシック" pitchFamily="34" charset="-128"/>
                <a:sym typeface="Greek Symbols" pitchFamily="18" charset="2"/>
              </a:rPr>
              <a:t>n</a:t>
            </a:r>
            <a:r>
              <a:rPr lang="en-US" sz="1600" i="1" baseline="-25000">
                <a:ea typeface="ＭＳ Ｐゴシック" pitchFamily="34" charset="-128"/>
                <a:sym typeface="Greek Symbols" pitchFamily="18" charset="2"/>
              </a:rPr>
              <a:t> </a:t>
            </a:r>
            <a:r>
              <a:rPr lang="en-US" sz="2000" i="1">
                <a:ea typeface="ＭＳ Ｐゴシック" pitchFamily="34" charset="-128"/>
                <a:sym typeface="Greek Symbols" pitchFamily="18" charset="2"/>
              </a:rPr>
              <a:t>s</a:t>
            </a:r>
            <a:r>
              <a:rPr lang="en-US" sz="2400" i="1">
                <a:ea typeface="ＭＳ Ｐゴシック" pitchFamily="34" charset="-128"/>
                <a:sym typeface="Greek Symbols" pitchFamily="18" charset="2"/>
              </a:rPr>
              <a:t> </a:t>
            </a:r>
            <a:endParaRPr lang="en-US" sz="2400">
              <a:ea typeface="ＭＳ Ｐゴシック" pitchFamily="34" charset="-128"/>
              <a:sym typeface="Greek Symbols" pitchFamily="18" charset="2"/>
            </a:endParaRPr>
          </a:p>
          <a:p>
            <a:pPr lvl="1">
              <a:tabLst>
                <a:tab pos="3030538" algn="ctr"/>
              </a:tabLst>
            </a:pPr>
            <a:r>
              <a:rPr lang="en-US" sz="2000">
                <a:ea typeface="ＭＳ Ｐゴシック" pitchFamily="34" charset="-128"/>
                <a:sym typeface="Greek Symbols" pitchFamily="18" charset="2"/>
              </a:rPr>
              <a:t>Either use nested loops/block nested loops, or</a:t>
            </a:r>
          </a:p>
          <a:p>
            <a:pPr lvl="1">
              <a:tabLst>
                <a:tab pos="3030538" algn="ctr"/>
              </a:tabLst>
            </a:pPr>
            <a:r>
              <a:rPr lang="en-US" sz="2000">
                <a:ea typeface="ＭＳ Ｐゴシック" pitchFamily="34" charset="-128"/>
                <a:sym typeface="Greek Symbols" pitchFamily="18" charset="2"/>
              </a:rPr>
              <a:t>	Compute as the union of the records in individual joins </a:t>
            </a:r>
            <a:r>
              <a:rPr lang="en-US" sz="2000" i="1">
                <a:ea typeface="ＭＳ Ｐゴシック" pitchFamily="34" charset="-128"/>
              </a:rPr>
              <a:t>r      </a:t>
            </a:r>
            <a:r>
              <a:rPr lang="en-US" sz="2800" baseline="-25000">
                <a:ea typeface="ＭＳ Ｐゴシック" pitchFamily="34" charset="-128"/>
                <a:sym typeface="Symbol" pitchFamily="18" charset="2"/>
              </a:rPr>
              <a:t></a:t>
            </a:r>
            <a:r>
              <a:rPr lang="en-US" i="1" baseline="-25000">
                <a:ea typeface="ＭＳ Ｐゴシック" pitchFamily="34" charset="-128"/>
                <a:sym typeface="Greek Symbols" pitchFamily="18" charset="2"/>
              </a:rPr>
              <a:t> i</a:t>
            </a:r>
            <a:r>
              <a:rPr lang="en-US" sz="1600" i="1">
                <a:ea typeface="ＭＳ Ｐゴシック" pitchFamily="34" charset="-128"/>
                <a:sym typeface="Greek Symbols" pitchFamily="18" charset="2"/>
              </a:rPr>
              <a:t> </a:t>
            </a:r>
            <a:r>
              <a:rPr lang="en-US" sz="2000" i="1">
                <a:ea typeface="ＭＳ Ｐゴシック" pitchFamily="34" charset="-128"/>
                <a:sym typeface="Greek Symbols" pitchFamily="18" charset="2"/>
              </a:rPr>
              <a:t>s:</a:t>
            </a:r>
          </a:p>
          <a:p>
            <a:pPr lvl="1">
              <a:buFont typeface="Monotype Sorts" charset="2"/>
              <a:buNone/>
              <a:tabLst>
                <a:tab pos="3030538" algn="ctr"/>
              </a:tabLst>
            </a:pPr>
            <a:r>
              <a:rPr lang="en-US" sz="2000" i="1">
                <a:ea typeface="ＭＳ Ｐゴシック" pitchFamily="34" charset="-128"/>
                <a:sym typeface="Greek Symbols" pitchFamily="18" charset="2"/>
              </a:rPr>
              <a:t>		</a:t>
            </a:r>
            <a:r>
              <a:rPr lang="en-US" sz="2000">
                <a:ea typeface="ＭＳ Ｐゴシック" pitchFamily="34" charset="-128"/>
                <a:sym typeface="Greek Symbols" pitchFamily="18" charset="2"/>
              </a:rPr>
              <a:t>(</a:t>
            </a:r>
            <a:r>
              <a:rPr lang="en-US" sz="2000" i="1">
                <a:ea typeface="ＭＳ Ｐゴシック" pitchFamily="34" charset="-128"/>
              </a:rPr>
              <a:t>r      </a:t>
            </a:r>
            <a:r>
              <a:rPr lang="en-US" sz="2400" baseline="-25000">
                <a:ea typeface="ＭＳ Ｐゴシック" pitchFamily="34" charset="-128"/>
                <a:sym typeface="Symbol" pitchFamily="18" charset="2"/>
              </a:rPr>
              <a:t></a:t>
            </a:r>
            <a:r>
              <a:rPr lang="en-US" baseline="-25000">
                <a:ea typeface="ＭＳ Ｐゴシック" pitchFamily="34" charset="-128"/>
                <a:sym typeface="Greek Symbols" pitchFamily="18" charset="2"/>
              </a:rPr>
              <a:t>1</a:t>
            </a:r>
            <a:r>
              <a:rPr lang="en-US" sz="1600" baseline="-25000">
                <a:ea typeface="ＭＳ Ｐゴシック" pitchFamily="34" charset="-128"/>
                <a:sym typeface="Greek Symbols" pitchFamily="18" charset="2"/>
              </a:rPr>
              <a:t> </a:t>
            </a:r>
            <a:r>
              <a:rPr lang="en-US" sz="2000" i="1">
                <a:ea typeface="ＭＳ Ｐゴシック" pitchFamily="34" charset="-128"/>
                <a:sym typeface="Greek Symbols" pitchFamily="18" charset="2"/>
              </a:rPr>
              <a:t>s</a:t>
            </a:r>
            <a:r>
              <a:rPr lang="en-US" sz="2000">
                <a:ea typeface="ＭＳ Ｐゴシック" pitchFamily="34" charset="-128"/>
                <a:sym typeface="Greek Symbols" pitchFamily="18" charset="2"/>
              </a:rPr>
              <a:t>) </a:t>
            </a:r>
            <a:r>
              <a:rPr lang="en-US" sz="2000">
                <a:ea typeface="ＭＳ Ｐゴシック" pitchFamily="34" charset="-128"/>
                <a:sym typeface="Symbol" pitchFamily="18" charset="2"/>
              </a:rPr>
              <a:t> (</a:t>
            </a:r>
            <a:r>
              <a:rPr lang="en-US" sz="2000" i="1">
                <a:ea typeface="ＭＳ Ｐゴシック" pitchFamily="34" charset="-128"/>
              </a:rPr>
              <a:t>r     </a:t>
            </a:r>
            <a:r>
              <a:rPr lang="en-US" sz="2400" baseline="-25000">
                <a:ea typeface="ＭＳ Ｐゴシック" pitchFamily="34" charset="-128"/>
                <a:sym typeface="Symbol" pitchFamily="18" charset="2"/>
              </a:rPr>
              <a:t></a:t>
            </a:r>
            <a:r>
              <a:rPr lang="en-US" baseline="-25000">
                <a:ea typeface="ＭＳ Ｐゴシック" pitchFamily="34" charset="-128"/>
                <a:sym typeface="Greek Symbols" pitchFamily="18" charset="2"/>
              </a:rPr>
              <a:t>2</a:t>
            </a:r>
            <a:r>
              <a:rPr lang="en-US" sz="1600" baseline="-25000">
                <a:ea typeface="ＭＳ Ｐゴシック" pitchFamily="34" charset="-128"/>
                <a:sym typeface="Greek Symbols" pitchFamily="18" charset="2"/>
              </a:rPr>
              <a:t>  </a:t>
            </a:r>
            <a:r>
              <a:rPr lang="en-US" sz="2000" i="1">
                <a:ea typeface="ＭＳ Ｐゴシック" pitchFamily="34" charset="-128"/>
                <a:sym typeface="Greek Symbols" pitchFamily="18" charset="2"/>
              </a:rPr>
              <a:t>s) </a:t>
            </a:r>
            <a:r>
              <a:rPr lang="en-US" sz="2000">
                <a:ea typeface="ＭＳ Ｐゴシック" pitchFamily="34" charset="-128"/>
                <a:sym typeface="Symbol" pitchFamily="18" charset="2"/>
              </a:rPr>
              <a:t> . . .  (</a:t>
            </a:r>
            <a:r>
              <a:rPr lang="en-US" sz="2000" i="1">
                <a:ea typeface="ＭＳ Ｐゴシック" pitchFamily="34" charset="-128"/>
              </a:rPr>
              <a:t>r     </a:t>
            </a:r>
            <a:r>
              <a:rPr lang="en-US" sz="2400" baseline="-25000">
                <a:ea typeface="ＭＳ Ｐゴシック" pitchFamily="34" charset="-128"/>
                <a:sym typeface="Symbol" pitchFamily="18" charset="2"/>
              </a:rPr>
              <a:t></a:t>
            </a:r>
            <a:r>
              <a:rPr lang="en-US" i="1" baseline="-25000">
                <a:ea typeface="ＭＳ Ｐゴシック" pitchFamily="34" charset="-128"/>
                <a:sym typeface="Greek Symbols" pitchFamily="18" charset="2"/>
              </a:rPr>
              <a:t>n</a:t>
            </a:r>
            <a:r>
              <a:rPr lang="en-US" sz="1600" baseline="-25000">
                <a:ea typeface="ＭＳ Ｐゴシック" pitchFamily="34" charset="-128"/>
                <a:sym typeface="Greek Symbols" pitchFamily="18" charset="2"/>
              </a:rPr>
              <a:t>  </a:t>
            </a:r>
            <a:r>
              <a:rPr lang="en-US" sz="2000" i="1">
                <a:ea typeface="ＭＳ Ｐゴシック" pitchFamily="34" charset="-128"/>
                <a:sym typeface="Greek Symbols" pitchFamily="18" charset="2"/>
              </a:rPr>
              <a:t>s) </a:t>
            </a:r>
            <a:endParaRPr lang="en-US" sz="2000">
              <a:ea typeface="ＭＳ Ｐゴシック" pitchFamily="34" charset="-128"/>
              <a:sym typeface="Greek Symbols" pitchFamily="18" charset="2"/>
            </a:endParaRPr>
          </a:p>
          <a:p>
            <a:pPr lvl="1">
              <a:buFont typeface="Monotype Sorts" charset="2"/>
              <a:buNone/>
              <a:tabLst>
                <a:tab pos="3030538" algn="ctr"/>
              </a:tabLst>
            </a:pPr>
            <a:endParaRPr lang="en-US" sz="1600" i="1" baseline="-25000">
              <a:ea typeface="ＭＳ Ｐゴシック" pitchFamily="34" charset="-128"/>
              <a:sym typeface="Greek Symbols" pitchFamily="18" charset="2"/>
            </a:endParaRPr>
          </a:p>
        </p:txBody>
      </p:sp>
      <p:sp>
        <p:nvSpPr>
          <p:cNvPr id="97283" name="AutoShape 4"/>
          <p:cNvSpPr>
            <a:spLocks noChangeArrowheads="1"/>
          </p:cNvSpPr>
          <p:nvPr/>
        </p:nvSpPr>
        <p:spPr bwMode="auto">
          <a:xfrm rot="5400000">
            <a:off x="3086101" y="1682750"/>
            <a:ext cx="188912" cy="173037"/>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4" name="AutoShape 5"/>
          <p:cNvSpPr>
            <a:spLocks noChangeArrowheads="1"/>
          </p:cNvSpPr>
          <p:nvPr/>
        </p:nvSpPr>
        <p:spPr bwMode="auto">
          <a:xfrm rot="5400000">
            <a:off x="7032626" y="2543175"/>
            <a:ext cx="188912" cy="173037"/>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5" name="AutoShape 6"/>
          <p:cNvSpPr>
            <a:spLocks noChangeArrowheads="1"/>
          </p:cNvSpPr>
          <p:nvPr/>
        </p:nvSpPr>
        <p:spPr bwMode="auto">
          <a:xfrm rot="5400000">
            <a:off x="5397501" y="5784850"/>
            <a:ext cx="188912" cy="173037"/>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6" name="AutoShape 7"/>
          <p:cNvSpPr>
            <a:spLocks noChangeArrowheads="1"/>
          </p:cNvSpPr>
          <p:nvPr/>
        </p:nvSpPr>
        <p:spPr bwMode="auto">
          <a:xfrm rot="5400000">
            <a:off x="3179763" y="4508500"/>
            <a:ext cx="188912" cy="173038"/>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7" name="AutoShape 8"/>
          <p:cNvSpPr>
            <a:spLocks noChangeArrowheads="1"/>
          </p:cNvSpPr>
          <p:nvPr/>
        </p:nvSpPr>
        <p:spPr bwMode="auto">
          <a:xfrm rot="5400000">
            <a:off x="2109787" y="5770563"/>
            <a:ext cx="188913" cy="173038"/>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8" name="AutoShape 9"/>
          <p:cNvSpPr>
            <a:spLocks noChangeArrowheads="1"/>
          </p:cNvSpPr>
          <p:nvPr/>
        </p:nvSpPr>
        <p:spPr bwMode="auto">
          <a:xfrm rot="5400000">
            <a:off x="8070851" y="5397500"/>
            <a:ext cx="188912" cy="173037"/>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97289" name="AutoShape 10"/>
          <p:cNvSpPr>
            <a:spLocks noChangeArrowheads="1"/>
          </p:cNvSpPr>
          <p:nvPr/>
        </p:nvSpPr>
        <p:spPr bwMode="auto">
          <a:xfrm rot="5400000">
            <a:off x="3425826" y="5756275"/>
            <a:ext cx="188912" cy="173037"/>
          </a:xfrm>
          <a:prstGeom prst="flowChartCollate">
            <a:avLst/>
          </a:prstGeom>
          <a:noFill/>
          <a:ln w="9525">
            <a:solidFill>
              <a:schemeClr val="tx1"/>
            </a:solidFill>
            <a:miter lim="800000"/>
            <a:headEnd/>
            <a:tailEnd/>
          </a:ln>
        </p:spPr>
        <p:txBody>
          <a:bodyPr rot="10800000" vert="eaVert" wrap="none" anchor="ct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874E-9429-4B1E-981E-C70D2AC67205}"/>
              </a:ext>
            </a:extLst>
          </p:cNvPr>
          <p:cNvSpPr>
            <a:spLocks noGrp="1"/>
          </p:cNvSpPr>
          <p:nvPr>
            <p:ph type="title"/>
          </p:nvPr>
        </p:nvSpPr>
        <p:spPr>
          <a:xfrm>
            <a:off x="768349" y="117474"/>
            <a:ext cx="8137111" cy="762139"/>
          </a:xfrm>
        </p:spPr>
        <p:txBody>
          <a:bodyPr>
            <a:normAutofit fontScale="90000"/>
          </a:bodyPr>
          <a:lstStyle/>
          <a:p>
            <a:r>
              <a:rPr lang="en-IN" dirty="0"/>
              <a:t>Database Architecture </a:t>
            </a:r>
            <a:br>
              <a:rPr lang="en-IN" dirty="0"/>
            </a:br>
            <a:r>
              <a:rPr lang="en-IN" dirty="0"/>
              <a:t>(Centralized/Shared-Memory)</a:t>
            </a:r>
          </a:p>
        </p:txBody>
      </p:sp>
      <p:pic>
        <p:nvPicPr>
          <p:cNvPr id="6" name="Graphic 5">
            <a:extLst>
              <a:ext uri="{FF2B5EF4-FFF2-40B4-BE49-F238E27FC236}">
                <a16:creationId xmlns:a16="http://schemas.microsoft.com/office/drawing/2014/main" id="{35D13987-289A-4B35-AF04-A396F79120B8}"/>
              </a:ext>
            </a:extLst>
          </p:cNvPr>
          <p:cNvPicPr>
            <a:picLocks noChangeAspect="1"/>
          </p:cNvPicPr>
          <p:nvPr/>
        </p:nvPicPr>
        <p:blipFill rotWithShape="1">
          <a:blip/>
          <a:srcRect t="28828" b="-1"/>
          <a:stretch/>
        </p:blipFill>
        <p:spPr>
          <a:xfrm>
            <a:off x="2091909" y="1124973"/>
            <a:ext cx="5489989" cy="5615553"/>
          </a:xfrm>
          <a:prstGeom prst="rect">
            <a:avLst/>
          </a:prstGeom>
        </p:spPr>
      </p:pic>
    </p:spTree>
    <p:extLst>
      <p:ext uri="{BB962C8B-B14F-4D97-AF65-F5344CB8AC3E}">
        <p14:creationId xmlns:p14="http://schemas.microsoft.com/office/powerpoint/2010/main" val="245720511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Other Operations</a:t>
            </a:r>
          </a:p>
        </p:txBody>
      </p:sp>
      <p:sp>
        <p:nvSpPr>
          <p:cNvPr id="99330" name="Rectangle 3"/>
          <p:cNvSpPr>
            <a:spLocks noGrp="1" noChangeArrowheads="1"/>
          </p:cNvSpPr>
          <p:nvPr>
            <p:ph type="body" idx="1"/>
          </p:nvPr>
        </p:nvSpPr>
        <p:spPr>
          <a:xfrm>
            <a:off x="842963" y="1165225"/>
            <a:ext cx="7899400" cy="4138613"/>
          </a:xfrm>
        </p:spPr>
        <p:txBody>
          <a:bodyPr/>
          <a:lstStyle/>
          <a:p>
            <a:r>
              <a:rPr lang="en-US" sz="2000" b="1" dirty="0">
                <a:solidFill>
                  <a:srgbClr val="3366CC"/>
                </a:solidFill>
                <a:highlight>
                  <a:srgbClr val="FFFF00"/>
                </a:highlight>
                <a:ea typeface="ＭＳ Ｐゴシック" pitchFamily="34" charset="-128"/>
              </a:rPr>
              <a:t>Duplicate elimination</a:t>
            </a:r>
            <a:r>
              <a:rPr lang="en-US" sz="2000" b="1" dirty="0">
                <a:highlight>
                  <a:srgbClr val="FFFF00"/>
                </a:highlight>
                <a:ea typeface="ＭＳ Ｐゴシック" pitchFamily="34" charset="-128"/>
              </a:rPr>
              <a:t> </a:t>
            </a:r>
            <a:r>
              <a:rPr lang="en-US" sz="2000" dirty="0">
                <a:highlight>
                  <a:srgbClr val="FFFF00"/>
                </a:highlight>
                <a:ea typeface="ＭＳ Ｐゴシック" pitchFamily="34" charset="-128"/>
              </a:rPr>
              <a:t>can be implemented via hashing or sorting</a:t>
            </a:r>
            <a:r>
              <a:rPr lang="en-US" sz="2000" dirty="0">
                <a:ea typeface="ＭＳ Ｐゴシック" pitchFamily="34" charset="-128"/>
              </a:rPr>
              <a:t>.</a:t>
            </a:r>
          </a:p>
          <a:p>
            <a:pPr lvl="1"/>
            <a:r>
              <a:rPr lang="en-US" sz="2000" dirty="0">
                <a:ea typeface="ＭＳ Ｐゴシック" pitchFamily="34" charset="-128"/>
              </a:rPr>
              <a:t>On sorting duplicates will come adjacent to each other, and all but one set of duplicates can be deleted.  </a:t>
            </a:r>
          </a:p>
          <a:p>
            <a:pPr lvl="1"/>
            <a:r>
              <a:rPr lang="en-US" sz="2000" i="1" dirty="0">
                <a:ea typeface="ＭＳ Ｐゴシック" pitchFamily="34" charset="-128"/>
              </a:rPr>
              <a:t>Optimization: </a:t>
            </a:r>
            <a:r>
              <a:rPr lang="en-US" sz="2000" dirty="0">
                <a:ea typeface="ＭＳ Ｐゴシック" pitchFamily="34" charset="-128"/>
              </a:rPr>
              <a:t>duplicates can be deleted during run generation as well as at intermediate merge steps in external sort-merge.</a:t>
            </a:r>
          </a:p>
          <a:p>
            <a:pPr lvl="1"/>
            <a:r>
              <a:rPr lang="en-US" sz="2000" dirty="0">
                <a:ea typeface="ＭＳ Ｐゴシック" pitchFamily="34" charset="-128"/>
              </a:rPr>
              <a:t>Hashing is similar – duplicates will come into the same bucket.</a:t>
            </a:r>
          </a:p>
          <a:p>
            <a:r>
              <a:rPr lang="en-US" sz="2000" b="1" dirty="0">
                <a:solidFill>
                  <a:srgbClr val="3366CC"/>
                </a:solidFill>
                <a:ea typeface="ＭＳ Ｐゴシック" pitchFamily="34" charset="-128"/>
              </a:rPr>
              <a:t>Projection</a:t>
            </a:r>
            <a:r>
              <a:rPr lang="en-US" sz="2000" b="1" dirty="0">
                <a:ea typeface="ＭＳ Ｐゴシック" pitchFamily="34" charset="-128"/>
              </a:rPr>
              <a:t>:</a:t>
            </a:r>
          </a:p>
          <a:p>
            <a:pPr lvl="1"/>
            <a:r>
              <a:rPr lang="en-US" sz="2000" dirty="0">
                <a:ea typeface="ＭＳ Ｐゴシック" pitchFamily="34" charset="-128"/>
              </a:rPr>
              <a:t>perform projection on each tuple </a:t>
            </a:r>
          </a:p>
          <a:p>
            <a:pPr lvl="1"/>
            <a:r>
              <a:rPr lang="en-US" sz="2000" dirty="0">
                <a:ea typeface="ＭＳ Ｐゴシック" pitchFamily="34" charset="-128"/>
              </a:rPr>
              <a:t>followed by duplicate elimination. </a:t>
            </a:r>
            <a:endParaRPr lang="en-US" sz="2000" b="1" dirty="0">
              <a:ea typeface="ＭＳ Ｐゴシック" pitchFamily="34" charset="-128"/>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Other Operations : Aggregation</a:t>
            </a:r>
          </a:p>
        </p:txBody>
      </p:sp>
      <p:sp>
        <p:nvSpPr>
          <p:cNvPr id="351235" name="Rectangle 3"/>
          <p:cNvSpPr>
            <a:spLocks noGrp="1" noChangeArrowheads="1"/>
          </p:cNvSpPr>
          <p:nvPr>
            <p:ph type="body" idx="1"/>
          </p:nvPr>
        </p:nvSpPr>
        <p:spPr>
          <a:xfrm>
            <a:off x="631825" y="1093788"/>
            <a:ext cx="8072438" cy="5148262"/>
          </a:xfrm>
        </p:spPr>
        <p:txBody>
          <a:bodyPr/>
          <a:lstStyle/>
          <a:p>
            <a:r>
              <a:rPr lang="en-US" sz="2000" b="1" dirty="0">
                <a:solidFill>
                  <a:srgbClr val="3366CC"/>
                </a:solidFill>
                <a:highlight>
                  <a:srgbClr val="FFFF00"/>
                </a:highlight>
                <a:ea typeface="ＭＳ Ｐゴシック" pitchFamily="34" charset="-128"/>
              </a:rPr>
              <a:t>Aggregation</a:t>
            </a:r>
            <a:r>
              <a:rPr lang="en-US" sz="2000" dirty="0">
                <a:highlight>
                  <a:srgbClr val="FFFF00"/>
                </a:highlight>
                <a:ea typeface="ＭＳ Ｐゴシック" pitchFamily="34" charset="-128"/>
              </a:rPr>
              <a:t> can be implemented in a manner similar to duplicate elimination.</a:t>
            </a:r>
          </a:p>
          <a:p>
            <a:pPr lvl="1"/>
            <a:r>
              <a:rPr lang="en-US" sz="2000" dirty="0">
                <a:ea typeface="ＭＳ Ｐゴシック" pitchFamily="34" charset="-128"/>
              </a:rPr>
              <a:t>Sorting or hashing can be used to bring tuples in the same group together, and then the aggregate functions can be applied on each group.</a:t>
            </a:r>
            <a:r>
              <a:rPr lang="en-US" sz="2000" b="1" dirty="0">
                <a:ea typeface="ＭＳ Ｐゴシック" pitchFamily="34" charset="-128"/>
              </a:rPr>
              <a:t> </a:t>
            </a:r>
          </a:p>
          <a:p>
            <a:pPr lvl="1"/>
            <a:r>
              <a:rPr lang="en-US" sz="2000" i="1" dirty="0">
                <a:ea typeface="ＭＳ Ｐゴシック" pitchFamily="34" charset="-128"/>
              </a:rPr>
              <a:t>Optimization: </a:t>
            </a:r>
            <a:r>
              <a:rPr lang="en-US" sz="2000" dirty="0">
                <a:ea typeface="ＭＳ Ｐゴシック" pitchFamily="34" charset="-128"/>
              </a:rPr>
              <a:t>combine tuples in the same group during run generation and intermediate merges, by computing partial aggregate values</a:t>
            </a:r>
          </a:p>
          <a:p>
            <a:pPr lvl="2"/>
            <a:r>
              <a:rPr lang="en-US" sz="2000" dirty="0">
                <a:ea typeface="ＭＳ Ｐゴシック" pitchFamily="34" charset="-128"/>
              </a:rPr>
              <a:t>For count, min, max, sum: keep aggregate values on tuples found so far in the group.  </a:t>
            </a:r>
          </a:p>
          <a:p>
            <a:pPr lvl="3"/>
            <a:r>
              <a:rPr lang="en-US" sz="2000" dirty="0">
                <a:ea typeface="ＭＳ Ｐゴシック" pitchFamily="34" charset="-128"/>
              </a:rPr>
              <a:t>When combining partial aggregate for count, add up the aggregates</a:t>
            </a:r>
          </a:p>
          <a:p>
            <a:pPr lvl="2"/>
            <a:r>
              <a:rPr lang="en-US" sz="2000" dirty="0">
                <a:ea typeface="ＭＳ Ｐゴシック" pitchFamily="34" charset="-128"/>
              </a:rPr>
              <a:t>For avg,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12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Other Operations : Set Operations</a:t>
            </a:r>
          </a:p>
        </p:txBody>
      </p:sp>
      <p:sp>
        <p:nvSpPr>
          <p:cNvPr id="103426" name="Rectangle 3"/>
          <p:cNvSpPr>
            <a:spLocks noGrp="1" noChangeArrowheads="1"/>
          </p:cNvSpPr>
          <p:nvPr>
            <p:ph type="body" idx="1"/>
          </p:nvPr>
        </p:nvSpPr>
        <p:spPr>
          <a:xfrm>
            <a:off x="628650" y="1165225"/>
            <a:ext cx="8101013" cy="5191125"/>
          </a:xfrm>
        </p:spPr>
        <p:txBody>
          <a:bodyPr/>
          <a:lstStyle/>
          <a:p>
            <a:pPr>
              <a:lnSpc>
                <a:spcPct val="90000"/>
              </a:lnSpc>
            </a:pPr>
            <a:r>
              <a:rPr lang="en-US" sz="2000" b="1">
                <a:ea typeface="ＭＳ Ｐゴシック" pitchFamily="34" charset="-128"/>
              </a:rPr>
              <a:t>Set operations </a:t>
            </a:r>
            <a:r>
              <a:rPr lang="en-US" sz="2000">
                <a:ea typeface="ＭＳ Ｐゴシック" pitchFamily="34" charset="-128"/>
              </a:rPr>
              <a:t>(</a:t>
            </a:r>
            <a:r>
              <a:rPr lang="en-US" sz="2000">
                <a:ea typeface="ＭＳ Ｐゴシック" pitchFamily="34" charset="-128"/>
                <a:sym typeface="Symbol" pitchFamily="18" charset="2"/>
              </a:rPr>
              <a:t>,  and ):  can either use variant of merge-join after sorting, or variant of hash-join.</a:t>
            </a:r>
            <a:endParaRPr lang="en-US" sz="2000" b="1">
              <a:ea typeface="ＭＳ Ｐゴシック" pitchFamily="34" charset="-128"/>
            </a:endParaRPr>
          </a:p>
          <a:p>
            <a:pPr>
              <a:lnSpc>
                <a:spcPct val="90000"/>
              </a:lnSpc>
            </a:pPr>
            <a:r>
              <a:rPr lang="en-US" sz="2000">
                <a:ea typeface="ＭＳ Ｐゴシック" pitchFamily="34" charset="-128"/>
              </a:rPr>
              <a:t>E.g., Set operations using hashing:</a:t>
            </a:r>
          </a:p>
          <a:p>
            <a:pPr marL="800100" lvl="1" indent="-342900">
              <a:lnSpc>
                <a:spcPct val="90000"/>
              </a:lnSpc>
              <a:buFont typeface="Monotype Sorts" charset="2"/>
              <a:buAutoNum type="arabicPeriod"/>
            </a:pPr>
            <a:r>
              <a:rPr lang="en-US" sz="2000">
                <a:ea typeface="ＭＳ Ｐゴシック" pitchFamily="34" charset="-128"/>
              </a:rPr>
              <a:t>Partition both relations using the same hash function</a:t>
            </a:r>
          </a:p>
          <a:p>
            <a:pPr marL="800100" lvl="1" indent="-342900">
              <a:lnSpc>
                <a:spcPct val="90000"/>
              </a:lnSpc>
              <a:buFont typeface="Monotype Sorts" charset="2"/>
              <a:buAutoNum type="arabicPeriod"/>
            </a:pPr>
            <a:r>
              <a:rPr lang="en-US" sz="2000">
                <a:ea typeface="ＭＳ Ｐゴシック" pitchFamily="34" charset="-128"/>
              </a:rPr>
              <a:t>Process each partition </a:t>
            </a:r>
            <a:r>
              <a:rPr lang="en-US" sz="2000" i="1">
                <a:ea typeface="ＭＳ Ｐゴシック" pitchFamily="34" charset="-128"/>
              </a:rPr>
              <a:t>i</a:t>
            </a:r>
            <a:r>
              <a:rPr lang="en-US" sz="2000">
                <a:ea typeface="ＭＳ Ｐゴシック" pitchFamily="34" charset="-128"/>
              </a:rPr>
              <a:t> as follows.  </a:t>
            </a:r>
          </a:p>
          <a:p>
            <a:pPr marL="1200150" lvl="2" indent="-342900">
              <a:lnSpc>
                <a:spcPct val="90000"/>
              </a:lnSpc>
              <a:buFont typeface="Monotype Sorts" charset="2"/>
              <a:buAutoNum type="arabicPeriod"/>
            </a:pPr>
            <a:r>
              <a:rPr lang="en-US" sz="2000">
                <a:ea typeface="ＭＳ Ｐゴシック" pitchFamily="34" charset="-128"/>
              </a:rPr>
              <a:t>Using a different hashing function, build an in-memory hash index on </a:t>
            </a:r>
            <a:r>
              <a:rPr lang="en-US" sz="2000" i="1">
                <a:ea typeface="ＭＳ Ｐゴシック" pitchFamily="34" charset="-128"/>
              </a:rPr>
              <a:t>r</a:t>
            </a:r>
            <a:r>
              <a:rPr lang="en-US" sz="2000" i="1" baseline="-25000">
                <a:ea typeface="ＭＳ Ｐゴシック" pitchFamily="34" charset="-128"/>
              </a:rPr>
              <a:t>i</a:t>
            </a:r>
            <a:r>
              <a:rPr lang="en-US" sz="2000">
                <a:ea typeface="ＭＳ Ｐゴシック" pitchFamily="34" charset="-128"/>
              </a:rPr>
              <a:t>.</a:t>
            </a:r>
          </a:p>
          <a:p>
            <a:pPr marL="1200150" lvl="2" indent="-342900">
              <a:lnSpc>
                <a:spcPct val="90000"/>
              </a:lnSpc>
              <a:buFont typeface="Monotype Sorts" charset="2"/>
              <a:buAutoNum type="arabicPeriod"/>
            </a:pPr>
            <a:r>
              <a:rPr lang="en-US" sz="2000">
                <a:ea typeface="ＭＳ Ｐゴシック" pitchFamily="34" charset="-128"/>
              </a:rPr>
              <a:t>Process s</a:t>
            </a:r>
            <a:r>
              <a:rPr lang="en-US" sz="2000" baseline="-25000">
                <a:ea typeface="ＭＳ Ｐゴシック" pitchFamily="34" charset="-128"/>
              </a:rPr>
              <a:t>i</a:t>
            </a:r>
            <a:r>
              <a:rPr lang="en-US" sz="2000">
                <a:ea typeface="ＭＳ Ｐゴシック" pitchFamily="34" charset="-128"/>
              </a:rPr>
              <a:t> as follows</a:t>
            </a:r>
          </a:p>
          <a:p>
            <a:pPr marL="1543050" lvl="3" indent="-342900">
              <a:lnSpc>
                <a:spcPct val="90000"/>
              </a:lnSpc>
              <a:buFont typeface="Monotype Sorts" charset="2"/>
              <a:buChar char="l"/>
            </a:pPr>
            <a:r>
              <a:rPr lang="en-US" sz="2000" i="1">
                <a:ea typeface="ＭＳ Ｐゴシック" pitchFamily="34" charset="-128"/>
              </a:rPr>
              <a:t>r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s</a:t>
            </a:r>
            <a:r>
              <a:rPr lang="en-US" sz="2000">
                <a:ea typeface="ＭＳ Ｐゴシック" pitchFamily="34" charset="-128"/>
                <a:sym typeface="Symbol" pitchFamily="18" charset="2"/>
              </a:rPr>
              <a:t>:  </a:t>
            </a:r>
          </a:p>
          <a:p>
            <a:pPr marL="1885950" lvl="4" indent="-342900">
              <a:lnSpc>
                <a:spcPct val="90000"/>
              </a:lnSpc>
              <a:buFont typeface="Monotype Sorts" charset="2"/>
              <a:buAutoNum type="arabicPeriod"/>
            </a:pPr>
            <a:r>
              <a:rPr lang="en-US" sz="2000">
                <a:ea typeface="ＭＳ Ｐゴシック" pitchFamily="34" charset="-128"/>
                <a:sym typeface="Symbol" pitchFamily="18" charset="2"/>
              </a:rPr>
              <a:t>Add tuples in </a:t>
            </a:r>
            <a:r>
              <a:rPr lang="en-US" sz="2000" i="1">
                <a:ea typeface="ＭＳ Ｐゴシック" pitchFamily="34" charset="-128"/>
                <a:sym typeface="Symbol" pitchFamily="18" charset="2"/>
              </a:rPr>
              <a:t>s</a:t>
            </a:r>
            <a:r>
              <a:rPr lang="en-US" sz="2000" i="1" baseline="-25000">
                <a:ea typeface="ＭＳ Ｐゴシック" pitchFamily="34" charset="-128"/>
                <a:sym typeface="Symbol" pitchFamily="18" charset="2"/>
              </a:rPr>
              <a:t>i</a:t>
            </a:r>
            <a:r>
              <a:rPr lang="en-US" sz="2000">
                <a:ea typeface="ＭＳ Ｐゴシック" pitchFamily="34" charset="-128"/>
                <a:sym typeface="Symbol" pitchFamily="18" charset="2"/>
              </a:rPr>
              <a:t> to the hash index if they are not already in it.  </a:t>
            </a:r>
          </a:p>
          <a:p>
            <a:pPr marL="1885950" lvl="4" indent="-342900">
              <a:lnSpc>
                <a:spcPct val="90000"/>
              </a:lnSpc>
              <a:buFont typeface="Monotype Sorts" charset="2"/>
              <a:buAutoNum type="arabicPeriod"/>
            </a:pPr>
            <a:r>
              <a:rPr lang="en-US" sz="2000">
                <a:ea typeface="ＭＳ Ｐゴシック" pitchFamily="34" charset="-128"/>
                <a:sym typeface="Symbol" pitchFamily="18" charset="2"/>
              </a:rPr>
              <a:t>At end of </a:t>
            </a:r>
            <a:r>
              <a:rPr lang="en-US" sz="2000" i="1">
                <a:ea typeface="ＭＳ Ｐゴシック" pitchFamily="34" charset="-128"/>
                <a:sym typeface="Symbol" pitchFamily="18" charset="2"/>
              </a:rPr>
              <a:t>s</a:t>
            </a:r>
            <a:r>
              <a:rPr lang="en-US" sz="2000" i="1" baseline="-25000">
                <a:ea typeface="ＭＳ Ｐゴシック" pitchFamily="34" charset="-128"/>
                <a:sym typeface="Symbol" pitchFamily="18" charset="2"/>
              </a:rPr>
              <a:t>i</a:t>
            </a:r>
            <a:r>
              <a:rPr lang="en-US" sz="2000">
                <a:ea typeface="ＭＳ Ｐゴシック" pitchFamily="34" charset="-128"/>
                <a:sym typeface="Symbol" pitchFamily="18" charset="2"/>
              </a:rPr>
              <a:t> add the tuples in the hash index to the result.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idx="4294967295"/>
          </p:nvPr>
        </p:nvSpPr>
        <p:spPr/>
        <p:txBody>
          <a:bodyPr/>
          <a:lstStyle/>
          <a:p>
            <a:r>
              <a:rPr lang="en-US">
                <a:effectLst>
                  <a:outerShdw blurRad="38100" dist="38100" dir="2700000" algn="tl">
                    <a:srgbClr val="C0C0C0"/>
                  </a:outerShdw>
                </a:effectLst>
                <a:ea typeface="ＭＳ Ｐゴシック" pitchFamily="34" charset="-128"/>
              </a:rPr>
              <a:t>Other Operations : Set Operations</a:t>
            </a:r>
          </a:p>
        </p:txBody>
      </p:sp>
      <p:sp>
        <p:nvSpPr>
          <p:cNvPr id="105474" name="Rectangle 3"/>
          <p:cNvSpPr>
            <a:spLocks noGrp="1" noChangeArrowheads="1"/>
          </p:cNvSpPr>
          <p:nvPr>
            <p:ph type="body" idx="4294967295"/>
          </p:nvPr>
        </p:nvSpPr>
        <p:spPr>
          <a:xfrm>
            <a:off x="842963" y="1165225"/>
            <a:ext cx="7551737" cy="5191125"/>
          </a:xfrm>
        </p:spPr>
        <p:txBody>
          <a:bodyPr/>
          <a:lstStyle/>
          <a:p>
            <a:r>
              <a:rPr lang="en-US" sz="2000">
                <a:ea typeface="ＭＳ Ｐゴシック" pitchFamily="34" charset="-128"/>
              </a:rPr>
              <a:t>E.g., Set operations using hashing:</a:t>
            </a:r>
          </a:p>
          <a:p>
            <a:pPr marL="800100" lvl="1" indent="-342900">
              <a:buFont typeface="Monotype Sorts" charset="2"/>
              <a:buAutoNum type="arabicPeriod"/>
            </a:pPr>
            <a:r>
              <a:rPr lang="en-US" sz="2000">
                <a:ea typeface="ＭＳ Ｐゴシック" pitchFamily="34" charset="-128"/>
              </a:rPr>
              <a:t>as before partition </a:t>
            </a:r>
            <a:r>
              <a:rPr lang="en-US" sz="2000" i="1">
                <a:ea typeface="ＭＳ Ｐゴシック" pitchFamily="34" charset="-128"/>
              </a:rPr>
              <a:t>r</a:t>
            </a:r>
            <a:r>
              <a:rPr lang="en-US" sz="2000">
                <a:ea typeface="ＭＳ Ｐゴシック" pitchFamily="34" charset="-128"/>
              </a:rPr>
              <a:t> and </a:t>
            </a:r>
            <a:r>
              <a:rPr lang="en-US" sz="2000" i="1">
                <a:ea typeface="ＭＳ Ｐゴシック" pitchFamily="34" charset="-128"/>
              </a:rPr>
              <a:t>s, </a:t>
            </a:r>
          </a:p>
          <a:p>
            <a:pPr marL="800100" lvl="1" indent="-342900">
              <a:buFont typeface="Monotype Sorts" charset="2"/>
              <a:buAutoNum type="arabicPeriod"/>
            </a:pPr>
            <a:r>
              <a:rPr lang="en-US" sz="2000">
                <a:ea typeface="ＭＳ Ｐゴシック" pitchFamily="34" charset="-128"/>
              </a:rPr>
              <a:t>as before, process each partition </a:t>
            </a:r>
            <a:r>
              <a:rPr lang="en-US" sz="2000" i="1">
                <a:ea typeface="ＭＳ Ｐゴシック" pitchFamily="34" charset="-128"/>
              </a:rPr>
              <a:t>i</a:t>
            </a:r>
            <a:r>
              <a:rPr lang="en-US" sz="2000">
                <a:ea typeface="ＭＳ Ｐゴシック" pitchFamily="34" charset="-128"/>
              </a:rPr>
              <a:t> as follows</a:t>
            </a:r>
            <a:endParaRPr lang="en-US" sz="2000" i="1">
              <a:ea typeface="ＭＳ Ｐゴシック" pitchFamily="34" charset="-128"/>
            </a:endParaRPr>
          </a:p>
          <a:p>
            <a:pPr marL="1200150" lvl="2" indent="-342900">
              <a:buFont typeface="Monotype Sorts" charset="2"/>
              <a:buAutoNum type="arabicPeriod"/>
            </a:pPr>
            <a:r>
              <a:rPr lang="en-US" sz="2000">
                <a:ea typeface="ＭＳ Ｐゴシック" pitchFamily="34" charset="-128"/>
              </a:rPr>
              <a:t>build a hash index on </a:t>
            </a:r>
            <a:r>
              <a:rPr lang="en-US" sz="2000" i="1">
                <a:ea typeface="ＭＳ Ｐゴシック" pitchFamily="34" charset="-128"/>
              </a:rPr>
              <a:t>r</a:t>
            </a:r>
            <a:r>
              <a:rPr lang="en-US" sz="2400" i="1" baseline="-25000">
                <a:ea typeface="ＭＳ Ｐゴシック" pitchFamily="34" charset="-128"/>
              </a:rPr>
              <a:t>i</a:t>
            </a:r>
            <a:endParaRPr lang="en-US" sz="2000">
              <a:ea typeface="ＭＳ Ｐゴシック" pitchFamily="34" charset="-128"/>
            </a:endParaRPr>
          </a:p>
          <a:p>
            <a:pPr marL="1200150" lvl="2" indent="-342900">
              <a:buFont typeface="Monotype Sorts" charset="2"/>
              <a:buAutoNum type="arabicPeriod"/>
            </a:pPr>
            <a:r>
              <a:rPr lang="en-US" sz="2000">
                <a:ea typeface="ＭＳ Ｐゴシック" pitchFamily="34" charset="-128"/>
              </a:rPr>
              <a:t>Process s</a:t>
            </a:r>
            <a:r>
              <a:rPr lang="en-US" sz="2000" baseline="-25000">
                <a:ea typeface="ＭＳ Ｐゴシック" pitchFamily="34" charset="-128"/>
              </a:rPr>
              <a:t>i</a:t>
            </a:r>
            <a:r>
              <a:rPr lang="en-US" sz="2000">
                <a:ea typeface="ＭＳ Ｐゴシック" pitchFamily="34" charset="-128"/>
              </a:rPr>
              <a:t> as follows</a:t>
            </a:r>
          </a:p>
          <a:p>
            <a:pPr marL="1543050" lvl="3" indent="-342900">
              <a:buFont typeface="Monotype Sorts" charset="2"/>
              <a:buChar char="l"/>
            </a:pP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s</a:t>
            </a:r>
            <a:r>
              <a:rPr lang="en-US" sz="2000">
                <a:ea typeface="ＭＳ Ｐゴシック" pitchFamily="34" charset="-128"/>
                <a:sym typeface="Symbol" pitchFamily="18" charset="2"/>
              </a:rPr>
              <a:t>: </a:t>
            </a:r>
          </a:p>
          <a:p>
            <a:pPr marL="1885950" lvl="4" indent="-342900">
              <a:buFont typeface="Monotype Sorts" charset="2"/>
              <a:buAutoNum type="arabicPeriod"/>
            </a:pPr>
            <a:r>
              <a:rPr lang="en-US" sz="2000">
                <a:ea typeface="ＭＳ Ｐゴシック" pitchFamily="34" charset="-128"/>
                <a:sym typeface="Symbol" pitchFamily="18" charset="2"/>
              </a:rPr>
              <a:t>output tuples in </a:t>
            </a:r>
            <a:r>
              <a:rPr lang="en-US" sz="2000" i="1">
                <a:ea typeface="ＭＳ Ｐゴシック" pitchFamily="34" charset="-128"/>
                <a:sym typeface="Symbol" pitchFamily="18" charset="2"/>
              </a:rPr>
              <a:t>s</a:t>
            </a:r>
            <a:r>
              <a:rPr lang="en-US" sz="2000" i="1" baseline="-25000">
                <a:ea typeface="ＭＳ Ｐゴシック" pitchFamily="34" charset="-128"/>
                <a:sym typeface="Symbol" pitchFamily="18" charset="2"/>
              </a:rPr>
              <a:t>i</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to the result if they are already there in the hash index</a:t>
            </a:r>
          </a:p>
          <a:p>
            <a:pPr marL="1543050" lvl="3" indent="-342900">
              <a:buFont typeface="Monotype Sorts" charset="2"/>
              <a:buChar char="l"/>
            </a:pP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 </a:t>
            </a:r>
            <a:r>
              <a:rPr lang="en-US" sz="2000" i="1">
                <a:ea typeface="ＭＳ Ｐゴシック" pitchFamily="34" charset="-128"/>
                <a:sym typeface="Symbol" pitchFamily="18" charset="2"/>
              </a:rPr>
              <a:t>s:</a:t>
            </a:r>
            <a:r>
              <a:rPr lang="en-US" sz="2000">
                <a:ea typeface="ＭＳ Ｐゴシック" pitchFamily="34" charset="-128"/>
                <a:sym typeface="Symbol" pitchFamily="18" charset="2"/>
              </a:rPr>
              <a:t> </a:t>
            </a:r>
          </a:p>
          <a:p>
            <a:pPr marL="1885950" lvl="4" indent="-342900">
              <a:buFont typeface="Monotype Sorts" charset="2"/>
              <a:buAutoNum type="arabicPeriod"/>
            </a:pPr>
            <a:r>
              <a:rPr lang="en-US" sz="2000">
                <a:ea typeface="ＭＳ Ｐゴシック" pitchFamily="34" charset="-128"/>
                <a:sym typeface="Symbol" pitchFamily="18" charset="2"/>
              </a:rPr>
              <a:t>for each tuple in </a:t>
            </a:r>
            <a:r>
              <a:rPr lang="en-US" sz="2000" i="1">
                <a:ea typeface="ＭＳ Ｐゴシック" pitchFamily="34" charset="-128"/>
                <a:sym typeface="Symbol" pitchFamily="18" charset="2"/>
              </a:rPr>
              <a:t>s</a:t>
            </a:r>
            <a:r>
              <a:rPr lang="en-US" sz="2000" i="1" baseline="-25000">
                <a:ea typeface="ＭＳ Ｐゴシック" pitchFamily="34" charset="-128"/>
                <a:sym typeface="Symbol" pitchFamily="18" charset="2"/>
              </a:rPr>
              <a:t>i</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if it is there in the hash index, delete it from the index. </a:t>
            </a:r>
          </a:p>
          <a:p>
            <a:pPr marL="1885950" lvl="4" indent="-342900">
              <a:buFont typeface="Monotype Sorts" charset="2"/>
              <a:buAutoNum type="arabicPeriod"/>
            </a:pPr>
            <a:r>
              <a:rPr lang="en-US" sz="2000">
                <a:ea typeface="ＭＳ Ｐゴシック" pitchFamily="34" charset="-128"/>
                <a:sym typeface="Symbol" pitchFamily="18" charset="2"/>
              </a:rPr>
              <a:t> At end of </a:t>
            </a:r>
            <a:r>
              <a:rPr lang="en-US" sz="2000" i="1">
                <a:ea typeface="ＭＳ Ｐゴシック" pitchFamily="34" charset="-128"/>
                <a:sym typeface="Symbol" pitchFamily="18" charset="2"/>
              </a:rPr>
              <a:t>s</a:t>
            </a:r>
            <a:r>
              <a:rPr lang="en-US" sz="2000" i="1" baseline="-25000">
                <a:ea typeface="ＭＳ Ｐゴシック" pitchFamily="34" charset="-128"/>
                <a:sym typeface="Symbol" pitchFamily="18" charset="2"/>
              </a:rPr>
              <a:t>i</a:t>
            </a:r>
            <a:r>
              <a:rPr lang="en-US" sz="2000">
                <a:ea typeface="ＭＳ Ｐゴシック" pitchFamily="34" charset="-128"/>
                <a:sym typeface="Symbol" pitchFamily="18" charset="2"/>
              </a:rPr>
              <a:t> add remaining tuples in the hash index to the result. </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ffectLst>
                  <a:outerShdw blurRad="38100" dist="38100" dir="2700000" algn="tl">
                    <a:srgbClr val="C0C0C0"/>
                  </a:outerShdw>
                </a:effectLst>
                <a:ea typeface="ＭＳ Ｐゴシック" pitchFamily="34" charset="-128"/>
              </a:rPr>
              <a:t>Other Operations : Outer Join</a:t>
            </a:r>
          </a:p>
        </p:txBody>
      </p:sp>
      <p:sp>
        <p:nvSpPr>
          <p:cNvPr id="107522" name="Rectangle 3"/>
          <p:cNvSpPr>
            <a:spLocks noGrp="1" noChangeArrowheads="1"/>
          </p:cNvSpPr>
          <p:nvPr>
            <p:ph type="body" idx="1"/>
          </p:nvPr>
        </p:nvSpPr>
        <p:spPr>
          <a:xfrm>
            <a:off x="814388" y="1093788"/>
            <a:ext cx="7934325" cy="4903787"/>
          </a:xfrm>
        </p:spPr>
        <p:txBody>
          <a:bodyPr/>
          <a:lstStyle/>
          <a:p>
            <a:r>
              <a:rPr lang="en-US" sz="2000" b="1">
                <a:solidFill>
                  <a:srgbClr val="3366CC"/>
                </a:solidFill>
                <a:ea typeface="ＭＳ Ｐゴシック" pitchFamily="34" charset="-128"/>
              </a:rPr>
              <a:t>Outer join</a:t>
            </a:r>
            <a:r>
              <a:rPr lang="en-US" sz="2000" b="1">
                <a:ea typeface="ＭＳ Ｐゴシック" pitchFamily="34" charset="-128"/>
              </a:rPr>
              <a:t> </a:t>
            </a:r>
            <a:r>
              <a:rPr lang="en-US" sz="2000">
                <a:ea typeface="ＭＳ Ｐゴシック" pitchFamily="34" charset="-128"/>
              </a:rPr>
              <a:t>can be computed either as </a:t>
            </a:r>
          </a:p>
          <a:p>
            <a:pPr lvl="1"/>
            <a:r>
              <a:rPr lang="en-US" sz="2000">
                <a:ea typeface="ＭＳ Ｐゴシック" pitchFamily="34" charset="-128"/>
              </a:rPr>
              <a:t>A join followed by addition of null-padded non-participating tuples.</a:t>
            </a:r>
          </a:p>
          <a:p>
            <a:pPr lvl="1"/>
            <a:r>
              <a:rPr lang="en-US" sz="2000">
                <a:ea typeface="ＭＳ Ｐゴシック" pitchFamily="34" charset="-128"/>
              </a:rPr>
              <a:t>by modifying the join algorithms.</a:t>
            </a:r>
          </a:p>
          <a:p>
            <a:r>
              <a:rPr lang="en-US" sz="2000">
                <a:ea typeface="ＭＳ Ｐゴシック" pitchFamily="34" charset="-128"/>
              </a:rPr>
              <a:t>Modifying merge join to compute </a:t>
            </a:r>
            <a:r>
              <a:rPr lang="en-US" sz="2000" i="1">
                <a:ea typeface="ＭＳ Ｐゴシック" pitchFamily="34" charset="-128"/>
              </a:rPr>
              <a:t>r         </a:t>
            </a:r>
            <a:r>
              <a:rPr lang="en-US" sz="2000" i="1">
                <a:ea typeface="ＭＳ Ｐゴシック" pitchFamily="34" charset="-128"/>
                <a:sym typeface="Symbol" pitchFamily="18" charset="2"/>
              </a:rPr>
              <a:t>s</a:t>
            </a:r>
            <a:endParaRPr lang="en-US" sz="2000">
              <a:ea typeface="ＭＳ Ｐゴシック" pitchFamily="34" charset="-128"/>
            </a:endParaRPr>
          </a:p>
          <a:p>
            <a:pPr lvl="1"/>
            <a:r>
              <a:rPr lang="en-US" sz="2000">
                <a:ea typeface="ＭＳ Ｐゴシック" pitchFamily="34" charset="-128"/>
              </a:rPr>
              <a:t>In </a:t>
            </a:r>
            <a:r>
              <a:rPr lang="en-US" sz="2000" i="1">
                <a:ea typeface="ＭＳ Ｐゴシック" pitchFamily="34" charset="-128"/>
              </a:rPr>
              <a:t>r         </a:t>
            </a:r>
            <a:r>
              <a:rPr lang="en-US" sz="2000" i="1">
                <a:ea typeface="ＭＳ Ｐゴシック" pitchFamily="34" charset="-128"/>
                <a:sym typeface="Symbol" pitchFamily="18" charset="2"/>
              </a:rPr>
              <a:t>s</a:t>
            </a:r>
            <a:r>
              <a:rPr lang="en-US" sz="2000">
                <a:ea typeface="ＭＳ Ｐゴシック" pitchFamily="34" charset="-128"/>
                <a:sym typeface="Symbol" pitchFamily="18" charset="2"/>
              </a:rPr>
              <a:t>, non participating tuples are those in </a:t>
            </a:r>
            <a:r>
              <a:rPr lang="en-US" sz="2000" i="1">
                <a:ea typeface="ＭＳ Ｐゴシック" pitchFamily="34" charset="-128"/>
                <a:sym typeface="Symbol" pitchFamily="18" charset="2"/>
              </a:rPr>
              <a:t>r </a:t>
            </a:r>
            <a:r>
              <a:rPr lang="en-US" sz="2000">
                <a:ea typeface="ＭＳ Ｐゴシック" pitchFamily="34" charset="-128"/>
                <a:sym typeface="Symbol" pitchFamily="18" charset="2"/>
              </a:rPr>
              <a:t>– </a:t>
            </a:r>
            <a:r>
              <a:rPr lang="en-US" sz="2000" i="1" baseline="-25000">
                <a:ea typeface="ＭＳ Ｐゴシック" pitchFamily="34" charset="-128"/>
                <a:sym typeface="Greek Symbols" pitchFamily="18" charset="2"/>
              </a:rPr>
              <a:t>R</a:t>
            </a:r>
            <a:r>
              <a:rPr lang="en-US" sz="2000">
                <a:ea typeface="ＭＳ Ｐゴシック" pitchFamily="34" charset="-128"/>
                <a:sym typeface="Greek Symbols" pitchFamily="18" charset="2"/>
              </a:rPr>
              <a:t>(</a:t>
            </a:r>
            <a:r>
              <a:rPr lang="en-US" sz="2000" i="1">
                <a:ea typeface="ＭＳ Ｐゴシック" pitchFamily="34" charset="-128"/>
                <a:sym typeface="Greek Symbols" pitchFamily="18" charset="2"/>
              </a:rPr>
              <a:t>r     s</a:t>
            </a:r>
            <a:r>
              <a:rPr lang="en-US" sz="2000">
                <a:ea typeface="ＭＳ Ｐゴシック" pitchFamily="34" charset="-128"/>
                <a:sym typeface="Greek Symbols" pitchFamily="18" charset="2"/>
              </a:rPr>
              <a:t>)</a:t>
            </a:r>
          </a:p>
          <a:p>
            <a:pPr lvl="1"/>
            <a:r>
              <a:rPr lang="en-US" sz="2000">
                <a:ea typeface="ＭＳ Ｐゴシック" pitchFamily="34" charset="-128"/>
                <a:sym typeface="Greek Symbols" pitchFamily="18" charset="2"/>
              </a:rPr>
              <a:t>Modify merge-join to compute </a:t>
            </a:r>
            <a:r>
              <a:rPr lang="en-US" sz="2000" i="1">
                <a:ea typeface="ＭＳ Ｐゴシック" pitchFamily="34" charset="-128"/>
              </a:rPr>
              <a:t>r     </a:t>
            </a:r>
            <a:r>
              <a:rPr lang="en-US" sz="2000">
                <a:ea typeface="ＭＳ Ｐゴシック" pitchFamily="34" charset="-128"/>
                <a:sym typeface="Symbol" pitchFamily="18" charset="2"/>
              </a:rPr>
              <a:t>    </a:t>
            </a:r>
            <a:r>
              <a:rPr lang="en-US" sz="2000" i="1">
                <a:ea typeface="ＭＳ Ｐゴシック" pitchFamily="34" charset="-128"/>
                <a:sym typeface="Symbol" pitchFamily="18" charset="2"/>
              </a:rPr>
              <a:t>s:  </a:t>
            </a:r>
          </a:p>
          <a:p>
            <a:pPr lvl="2"/>
            <a:r>
              <a:rPr lang="en-US" sz="2000">
                <a:ea typeface="ＭＳ Ｐゴシック" pitchFamily="34" charset="-128"/>
                <a:sym typeface="Symbol" pitchFamily="18" charset="2"/>
              </a:rPr>
              <a:t>During merging, for every tuple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r</a:t>
            </a:r>
            <a:r>
              <a:rPr lang="en-US" sz="2000" i="1">
                <a:ea typeface="ＭＳ Ｐゴシック" pitchFamily="34" charset="-128"/>
                <a:sym typeface="Symbol" pitchFamily="18" charset="2"/>
              </a:rPr>
              <a:t> </a:t>
            </a:r>
            <a:r>
              <a:rPr lang="en-US" sz="2000">
                <a:ea typeface="ＭＳ Ｐゴシック" pitchFamily="34" charset="-128"/>
                <a:sym typeface="Symbol" pitchFamily="18" charset="2"/>
              </a:rPr>
              <a:t>from </a:t>
            </a:r>
            <a:r>
              <a:rPr lang="en-US" sz="2000" i="1">
                <a:ea typeface="ＭＳ Ｐゴシック" pitchFamily="34" charset="-128"/>
                <a:sym typeface="Symbol" pitchFamily="18" charset="2"/>
              </a:rPr>
              <a:t>r </a:t>
            </a:r>
            <a:r>
              <a:rPr lang="en-US" sz="2000">
                <a:ea typeface="ＭＳ Ｐゴシック" pitchFamily="34" charset="-128"/>
                <a:sym typeface="Symbol" pitchFamily="18" charset="2"/>
              </a:rPr>
              <a:t>that do not match any tuple in </a:t>
            </a:r>
            <a:r>
              <a:rPr lang="en-US" sz="2000" i="1">
                <a:ea typeface="ＭＳ Ｐゴシック" pitchFamily="34" charset="-128"/>
                <a:sym typeface="Symbol" pitchFamily="18" charset="2"/>
              </a:rPr>
              <a:t>s, </a:t>
            </a:r>
            <a:r>
              <a:rPr lang="en-US" sz="2000">
                <a:ea typeface="ＭＳ Ｐゴシック" pitchFamily="34" charset="-128"/>
                <a:sym typeface="Symbol" pitchFamily="18" charset="2"/>
              </a:rPr>
              <a:t>output </a:t>
            </a:r>
            <a:r>
              <a:rPr lang="en-US" sz="2000" i="1">
                <a:ea typeface="ＭＳ Ｐゴシック" pitchFamily="34" charset="-128"/>
                <a:sym typeface="Symbol" pitchFamily="18" charset="2"/>
              </a:rPr>
              <a:t>t</a:t>
            </a:r>
            <a:r>
              <a:rPr lang="en-US" sz="2000" i="1" baseline="-25000">
                <a:ea typeface="ＭＳ Ｐゴシック" pitchFamily="34" charset="-128"/>
                <a:sym typeface="Symbol" pitchFamily="18" charset="2"/>
              </a:rPr>
              <a:t>r</a:t>
            </a:r>
            <a:r>
              <a:rPr lang="en-US" sz="2000">
                <a:ea typeface="ＭＳ Ｐゴシック" pitchFamily="34" charset="-128"/>
                <a:sym typeface="Symbol" pitchFamily="18" charset="2"/>
              </a:rPr>
              <a:t> padded with nulls.</a:t>
            </a:r>
          </a:p>
          <a:p>
            <a:pPr lvl="1"/>
            <a:r>
              <a:rPr lang="en-US" sz="2000">
                <a:ea typeface="ＭＳ Ｐゴシック" pitchFamily="34" charset="-128"/>
                <a:sym typeface="Symbol" pitchFamily="18" charset="2"/>
              </a:rPr>
              <a:t>Right outer-join and full outer-join can be computed similarly.</a:t>
            </a:r>
          </a:p>
          <a:p>
            <a:endParaRPr lang="en-US">
              <a:ea typeface="ＭＳ Ｐゴシック" pitchFamily="34" charset="-128"/>
            </a:endParaRPr>
          </a:p>
        </p:txBody>
      </p:sp>
      <p:graphicFrame>
        <p:nvGraphicFramePr>
          <p:cNvPr id="107523" name="Object 4"/>
          <p:cNvGraphicFramePr>
            <a:graphicFrameLocks noChangeAspect="1"/>
          </p:cNvGraphicFramePr>
          <p:nvPr/>
        </p:nvGraphicFramePr>
        <p:xfrm>
          <a:off x="4479925" y="3235325"/>
          <a:ext cx="150813" cy="290513"/>
        </p:xfrm>
        <a:graphic>
          <a:graphicData uri="http://schemas.openxmlformats.org/presentationml/2006/ole">
            <mc:AlternateContent xmlns:mc="http://schemas.openxmlformats.org/markup-compatibility/2006">
              <mc:Choice xmlns:v="urn:schemas-microsoft-com:vml" Requires="v">
                <p:oleObj spid="_x0000_s454658" name="Equation" r:id="rId2" imgW="152334" imgH="291973" progId="Equation.3">
                  <p:embed/>
                </p:oleObj>
              </mc:Choice>
              <mc:Fallback>
                <p:oleObj name="Equation" r:id="rId2" imgW="152334" imgH="291973"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25" y="3235325"/>
                        <a:ext cx="150813" cy="2905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7524" name="AutoShape 7"/>
          <p:cNvSpPr>
            <a:spLocks noChangeArrowheads="1"/>
          </p:cNvSpPr>
          <p:nvPr/>
        </p:nvSpPr>
        <p:spPr bwMode="auto">
          <a:xfrm rot="5400000">
            <a:off x="7908925" y="3170238"/>
            <a:ext cx="188913" cy="173037"/>
          </a:xfrm>
          <a:prstGeom prst="flowChartCollate">
            <a:avLst/>
          </a:prstGeom>
          <a:noFill/>
          <a:ln w="9525">
            <a:solidFill>
              <a:schemeClr val="tx1"/>
            </a:solidFill>
            <a:miter lim="800000"/>
            <a:headEnd/>
            <a:tailEnd/>
          </a:ln>
        </p:spPr>
        <p:txBody>
          <a:bodyPr rot="10800000" vert="eaVert" wrap="none" anchor="ctr"/>
          <a:lstStyle/>
          <a:p>
            <a:endParaRPr lang="en-US"/>
          </a:p>
        </p:txBody>
      </p:sp>
      <p:grpSp>
        <p:nvGrpSpPr>
          <p:cNvPr id="2" name="Group 16"/>
          <p:cNvGrpSpPr>
            <a:grpSpLocks/>
          </p:cNvGrpSpPr>
          <p:nvPr/>
        </p:nvGrpSpPr>
        <p:grpSpPr bwMode="auto">
          <a:xfrm>
            <a:off x="2182813" y="3157538"/>
            <a:ext cx="414337" cy="209550"/>
            <a:chOff x="1253" y="1795"/>
            <a:chExt cx="261" cy="132"/>
          </a:xfrm>
        </p:grpSpPr>
        <p:sp>
          <p:nvSpPr>
            <p:cNvPr id="107534" name="AutoShape 9"/>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107535" name="Line 10"/>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7536" name="Line 11"/>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grpSp>
        <p:nvGrpSpPr>
          <p:cNvPr id="3" name="Group 17"/>
          <p:cNvGrpSpPr>
            <a:grpSpLocks/>
          </p:cNvGrpSpPr>
          <p:nvPr/>
        </p:nvGrpSpPr>
        <p:grpSpPr bwMode="auto">
          <a:xfrm>
            <a:off x="5292725" y="3543300"/>
            <a:ext cx="414338" cy="209550"/>
            <a:chOff x="1253" y="1795"/>
            <a:chExt cx="261" cy="132"/>
          </a:xfrm>
        </p:grpSpPr>
        <p:sp>
          <p:nvSpPr>
            <p:cNvPr id="107531" name="AutoShape 18"/>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107532" name="Line 19"/>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7533" name="Line 20"/>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grpSp>
        <p:nvGrpSpPr>
          <p:cNvPr id="4" name="Group 25"/>
          <p:cNvGrpSpPr>
            <a:grpSpLocks/>
          </p:cNvGrpSpPr>
          <p:nvPr/>
        </p:nvGrpSpPr>
        <p:grpSpPr bwMode="auto">
          <a:xfrm>
            <a:off x="5189538" y="2767013"/>
            <a:ext cx="414337" cy="209550"/>
            <a:chOff x="1253" y="1795"/>
            <a:chExt cx="261" cy="132"/>
          </a:xfrm>
        </p:grpSpPr>
        <p:sp>
          <p:nvSpPr>
            <p:cNvPr id="107528" name="AutoShape 26"/>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107529" name="Line 27"/>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7530" name="Line 28"/>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idx="4294967295"/>
          </p:nvPr>
        </p:nvSpPr>
        <p:spPr/>
        <p:txBody>
          <a:bodyPr/>
          <a:lstStyle/>
          <a:p>
            <a:r>
              <a:rPr lang="en-US">
                <a:effectLst>
                  <a:outerShdw blurRad="38100" dist="38100" dir="2700000" algn="tl">
                    <a:srgbClr val="C0C0C0"/>
                  </a:outerShdw>
                </a:effectLst>
                <a:ea typeface="ＭＳ Ｐゴシック" pitchFamily="34" charset="-128"/>
              </a:rPr>
              <a:t>Other Operations : Outer Join</a:t>
            </a:r>
          </a:p>
        </p:txBody>
      </p:sp>
      <p:sp>
        <p:nvSpPr>
          <p:cNvPr id="108546" name="Rectangle 3"/>
          <p:cNvSpPr>
            <a:spLocks noGrp="1" noChangeArrowheads="1"/>
          </p:cNvSpPr>
          <p:nvPr>
            <p:ph type="body" idx="4294967295"/>
          </p:nvPr>
        </p:nvSpPr>
        <p:spPr>
          <a:xfrm>
            <a:off x="842963" y="1165225"/>
            <a:ext cx="7913687" cy="5130800"/>
          </a:xfrm>
        </p:spPr>
        <p:txBody>
          <a:bodyPr/>
          <a:lstStyle/>
          <a:p>
            <a:r>
              <a:rPr lang="en-US" sz="2000">
                <a:ea typeface="ＭＳ Ｐゴシック" pitchFamily="34" charset="-128"/>
                <a:sym typeface="Symbol" pitchFamily="18" charset="2"/>
              </a:rPr>
              <a:t>Modifying hash join to compute </a:t>
            </a:r>
            <a:r>
              <a:rPr lang="en-US" sz="2000" i="1">
                <a:ea typeface="ＭＳ Ｐゴシック" pitchFamily="34" charset="-128"/>
              </a:rPr>
              <a:t>r         </a:t>
            </a:r>
            <a:r>
              <a:rPr lang="en-US" sz="2000" i="1">
                <a:ea typeface="ＭＳ Ｐゴシック" pitchFamily="34" charset="-128"/>
                <a:sym typeface="Symbol" pitchFamily="18" charset="2"/>
              </a:rPr>
              <a:t>s</a:t>
            </a:r>
            <a:endParaRPr lang="en-US" sz="2000">
              <a:ea typeface="ＭＳ Ｐゴシック" pitchFamily="34" charset="-128"/>
              <a:sym typeface="Symbol" pitchFamily="18" charset="2"/>
            </a:endParaRPr>
          </a:p>
          <a:p>
            <a:pPr lvl="1"/>
            <a:r>
              <a:rPr lang="en-US" sz="2000">
                <a:ea typeface="ＭＳ Ｐゴシック" pitchFamily="34" charset="-128"/>
                <a:sym typeface="Symbol" pitchFamily="18" charset="2"/>
              </a:rPr>
              <a:t>If  </a:t>
            </a: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is probe relation, output non-matching </a:t>
            </a: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tuples padded with nulls</a:t>
            </a:r>
          </a:p>
          <a:p>
            <a:pPr lvl="1"/>
            <a:r>
              <a:rPr lang="en-US" sz="2000">
                <a:ea typeface="ＭＳ Ｐゴシック" pitchFamily="34" charset="-128"/>
                <a:sym typeface="Symbol" pitchFamily="18" charset="2"/>
              </a:rPr>
              <a:t>If </a:t>
            </a: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is build relation, when probing keep track of which </a:t>
            </a:r>
            <a:br>
              <a:rPr lang="en-US" sz="2000">
                <a:ea typeface="ＭＳ Ｐゴシック" pitchFamily="34" charset="-128"/>
                <a:sym typeface="Symbol" pitchFamily="18" charset="2"/>
              </a:rPr>
            </a:b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tuples matched </a:t>
            </a:r>
            <a:r>
              <a:rPr lang="en-US" sz="2000" i="1">
                <a:ea typeface="ＭＳ Ｐゴシック" pitchFamily="34" charset="-128"/>
                <a:sym typeface="Symbol" pitchFamily="18" charset="2"/>
              </a:rPr>
              <a:t>s</a:t>
            </a:r>
            <a:r>
              <a:rPr lang="en-US" sz="2000">
                <a:ea typeface="ＭＳ Ｐゴシック" pitchFamily="34" charset="-128"/>
                <a:sym typeface="Symbol" pitchFamily="18" charset="2"/>
              </a:rPr>
              <a:t> tuples.  At end of</a:t>
            </a:r>
            <a:r>
              <a:rPr lang="en-US" sz="2000" i="1">
                <a:ea typeface="ＭＳ Ｐゴシック" pitchFamily="34" charset="-128"/>
                <a:sym typeface="Symbol" pitchFamily="18" charset="2"/>
              </a:rPr>
              <a:t> s</a:t>
            </a:r>
            <a:r>
              <a:rPr lang="en-US" sz="2000" i="1" baseline="-25000">
                <a:ea typeface="ＭＳ Ｐゴシック" pitchFamily="34" charset="-128"/>
                <a:sym typeface="Symbol" pitchFamily="18" charset="2"/>
              </a:rPr>
              <a:t>i</a:t>
            </a:r>
            <a:r>
              <a:rPr lang="en-US" sz="2000">
                <a:ea typeface="ＭＳ Ｐゴシック" pitchFamily="34" charset="-128"/>
                <a:sym typeface="Symbol" pitchFamily="18" charset="2"/>
              </a:rPr>
              <a:t>  output </a:t>
            </a:r>
            <a:br>
              <a:rPr lang="en-US" sz="2800">
                <a:ea typeface="ＭＳ Ｐゴシック" pitchFamily="34" charset="-128"/>
                <a:sym typeface="Symbol" pitchFamily="18" charset="2"/>
              </a:rPr>
            </a:br>
            <a:r>
              <a:rPr lang="en-US" sz="2000">
                <a:ea typeface="ＭＳ Ｐゴシック" pitchFamily="34" charset="-128"/>
                <a:sym typeface="Symbol" pitchFamily="18" charset="2"/>
              </a:rPr>
              <a:t>non-matched </a:t>
            </a:r>
            <a:r>
              <a:rPr lang="en-US" sz="2000" i="1">
                <a:ea typeface="ＭＳ Ｐゴシック" pitchFamily="34" charset="-128"/>
                <a:sym typeface="Symbol" pitchFamily="18" charset="2"/>
              </a:rPr>
              <a:t>r</a:t>
            </a:r>
            <a:r>
              <a:rPr lang="en-US" sz="2000">
                <a:ea typeface="ＭＳ Ｐゴシック" pitchFamily="34" charset="-128"/>
                <a:sym typeface="Symbol" pitchFamily="18" charset="2"/>
              </a:rPr>
              <a:t> tuples padded with nulls </a:t>
            </a:r>
          </a:p>
          <a:p>
            <a:pPr lvl="1"/>
            <a:endParaRPr lang="en-US" sz="2000">
              <a:ea typeface="ＭＳ Ｐゴシック" pitchFamily="34" charset="-128"/>
              <a:sym typeface="Symbol" pitchFamily="18" charset="2"/>
            </a:endParaRPr>
          </a:p>
          <a:p>
            <a:pPr lvl="1"/>
            <a:endParaRPr lang="en-US" sz="2000" i="1">
              <a:ea typeface="ＭＳ Ｐゴシック" pitchFamily="34" charset="-128"/>
              <a:sym typeface="Symbol" pitchFamily="18" charset="2"/>
            </a:endParaRPr>
          </a:p>
        </p:txBody>
      </p:sp>
      <p:graphicFrame>
        <p:nvGraphicFramePr>
          <p:cNvPr id="108547" name="Object 4"/>
          <p:cNvGraphicFramePr>
            <a:graphicFrameLocks noChangeAspect="1"/>
          </p:cNvGraphicFramePr>
          <p:nvPr/>
        </p:nvGraphicFramePr>
        <p:xfrm>
          <a:off x="4495800" y="3282950"/>
          <a:ext cx="150813" cy="290513"/>
        </p:xfrm>
        <a:graphic>
          <a:graphicData uri="http://schemas.openxmlformats.org/presentationml/2006/ole">
            <mc:AlternateContent xmlns:mc="http://schemas.openxmlformats.org/markup-compatibility/2006">
              <mc:Choice xmlns:v="urn:schemas-microsoft-com:vml" Requires="v">
                <p:oleObj spid="_x0000_s455682" name="Equation" r:id="rId3" imgW="152334" imgH="291973" progId="Equation.3">
                  <p:embed/>
                </p:oleObj>
              </mc:Choice>
              <mc:Fallback>
                <p:oleObj name="Equation" r:id="rId3" imgW="152334" imgH="29197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282950"/>
                        <a:ext cx="150813" cy="2905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25"/>
          <p:cNvGrpSpPr>
            <a:grpSpLocks/>
          </p:cNvGrpSpPr>
          <p:nvPr/>
        </p:nvGrpSpPr>
        <p:grpSpPr bwMode="auto">
          <a:xfrm>
            <a:off x="5053013" y="1274763"/>
            <a:ext cx="414337" cy="209550"/>
            <a:chOff x="1253" y="1795"/>
            <a:chExt cx="261" cy="132"/>
          </a:xfrm>
        </p:grpSpPr>
        <p:sp>
          <p:nvSpPr>
            <p:cNvPr id="108549" name="AutoShape 26"/>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p>
              <a:endParaRPr lang="en-US"/>
            </a:p>
          </p:txBody>
        </p:sp>
        <p:sp>
          <p:nvSpPr>
            <p:cNvPr id="108550" name="Line 27"/>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8551" name="Line 28"/>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Evaluation of Expressions</a:t>
            </a:r>
          </a:p>
        </p:txBody>
      </p:sp>
      <p:sp>
        <p:nvSpPr>
          <p:cNvPr id="110594" name="Rectangle 3"/>
          <p:cNvSpPr>
            <a:spLocks noGrp="1" noChangeArrowheads="1"/>
          </p:cNvSpPr>
          <p:nvPr>
            <p:ph type="body" idx="1"/>
          </p:nvPr>
        </p:nvSpPr>
        <p:spPr/>
        <p:txBody>
          <a:bodyPr/>
          <a:lstStyle/>
          <a:p>
            <a:r>
              <a:rPr lang="en-US" sz="2000">
                <a:ea typeface="ＭＳ Ｐゴシック" pitchFamily="34" charset="-128"/>
              </a:rPr>
              <a:t>So far: we have seen algorithms for individual operations</a:t>
            </a:r>
          </a:p>
          <a:p>
            <a:r>
              <a:rPr lang="en-US" sz="2000">
                <a:ea typeface="ＭＳ Ｐゴシック" pitchFamily="34" charset="-128"/>
              </a:rPr>
              <a:t>Alternatives for evaluating an entire expression tree</a:t>
            </a:r>
          </a:p>
          <a:p>
            <a:pPr lvl="1"/>
            <a:r>
              <a:rPr lang="en-US" sz="2000" b="1">
                <a:solidFill>
                  <a:srgbClr val="3366CC"/>
                </a:solidFill>
                <a:ea typeface="ＭＳ Ｐゴシック" pitchFamily="34" charset="-128"/>
              </a:rPr>
              <a:t>Materialization</a:t>
            </a:r>
            <a:r>
              <a:rPr lang="en-US" sz="2000">
                <a:ea typeface="ＭＳ Ｐゴシック" pitchFamily="34" charset="-128"/>
              </a:rPr>
              <a:t>:  generate results of an expression whose inputs are relations or are already computed, </a:t>
            </a:r>
            <a:r>
              <a:rPr lang="en-US" sz="2000" b="1">
                <a:solidFill>
                  <a:srgbClr val="3366CC"/>
                </a:solidFill>
                <a:ea typeface="ＭＳ Ｐゴシック" pitchFamily="34" charset="-128"/>
              </a:rPr>
              <a:t>materialize</a:t>
            </a:r>
            <a:r>
              <a:rPr lang="en-US" sz="2000">
                <a:ea typeface="ＭＳ Ｐゴシック" pitchFamily="34" charset="-128"/>
              </a:rPr>
              <a:t> (store) it on disk.  Repeat.</a:t>
            </a:r>
          </a:p>
          <a:p>
            <a:pPr lvl="1"/>
            <a:r>
              <a:rPr lang="en-US" sz="2000" b="1">
                <a:solidFill>
                  <a:srgbClr val="3366CC"/>
                </a:solidFill>
                <a:ea typeface="ＭＳ Ｐゴシック" pitchFamily="34" charset="-128"/>
              </a:rPr>
              <a:t>Pipelining</a:t>
            </a:r>
            <a:r>
              <a:rPr lang="en-US" sz="2000">
                <a:ea typeface="ＭＳ Ｐゴシック" pitchFamily="34" charset="-128"/>
              </a:rPr>
              <a:t>:  pass on tuples to parent operations even as an operation is being executed</a:t>
            </a:r>
          </a:p>
          <a:p>
            <a:r>
              <a:rPr lang="en-US" sz="2000">
                <a:ea typeface="ＭＳ Ｐゴシック" pitchFamily="34" charset="-128"/>
              </a:rPr>
              <a:t>We study above alternatives in more detail</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Materialization</a:t>
            </a:r>
          </a:p>
        </p:txBody>
      </p:sp>
      <p:sp>
        <p:nvSpPr>
          <p:cNvPr id="112642" name="Rectangle 3"/>
          <p:cNvSpPr>
            <a:spLocks noGrp="1" noChangeArrowheads="1"/>
          </p:cNvSpPr>
          <p:nvPr>
            <p:ph type="body" idx="1"/>
          </p:nvPr>
        </p:nvSpPr>
        <p:spPr>
          <a:xfrm>
            <a:off x="814388" y="1093788"/>
            <a:ext cx="7975600" cy="2687637"/>
          </a:xfrm>
        </p:spPr>
        <p:txBody>
          <a:bodyPr>
            <a:normAutofit lnSpcReduction="10000"/>
          </a:bodyPr>
          <a:lstStyle/>
          <a:p>
            <a:r>
              <a:rPr lang="en-US" sz="2000" b="1">
                <a:solidFill>
                  <a:srgbClr val="3366CC"/>
                </a:solidFill>
                <a:ea typeface="ＭＳ Ｐゴシック" pitchFamily="34" charset="-128"/>
              </a:rPr>
              <a:t>Materialized evaluation</a:t>
            </a:r>
            <a:r>
              <a:rPr lang="en-US" sz="2000" b="1">
                <a:ea typeface="ＭＳ Ｐゴシック" pitchFamily="34" charset="-128"/>
              </a:rPr>
              <a:t>:  </a:t>
            </a:r>
            <a:r>
              <a:rPr lang="en-US" sz="2000">
                <a:ea typeface="ＭＳ Ｐゴシック" pitchFamily="34" charset="-128"/>
              </a:rPr>
              <a:t>evaluate one operation at a time, starting at the lowest-level.  Use intermediate results materialized into temporary relations to evaluate next-level operations.</a:t>
            </a:r>
          </a:p>
          <a:p>
            <a:r>
              <a:rPr lang="en-US" sz="2000">
                <a:ea typeface="ＭＳ Ｐゴシック" pitchFamily="34" charset="-128"/>
              </a:rPr>
              <a:t>E.g., in figure below, compute and store</a:t>
            </a:r>
            <a:br>
              <a:rPr lang="en-US" sz="2000">
                <a:ea typeface="ＭＳ Ｐゴシック" pitchFamily="34" charset="-128"/>
              </a:rPr>
            </a:br>
            <a:br>
              <a:rPr lang="en-US" sz="2000">
                <a:ea typeface="ＭＳ Ｐゴシック" pitchFamily="34" charset="-128"/>
              </a:rPr>
            </a:br>
            <a:br>
              <a:rPr lang="en-US" sz="2000">
                <a:ea typeface="ＭＳ Ｐゴシック" pitchFamily="34" charset="-128"/>
              </a:rPr>
            </a:br>
            <a:r>
              <a:rPr lang="en-US" sz="2000">
                <a:ea typeface="ＭＳ Ｐゴシック" pitchFamily="34" charset="-128"/>
              </a:rPr>
              <a:t>then compute the store its join with </a:t>
            </a:r>
            <a:r>
              <a:rPr lang="en-US" sz="2000" i="1">
                <a:ea typeface="ＭＳ Ｐゴシック" pitchFamily="34" charset="-128"/>
              </a:rPr>
              <a:t>instructor, </a:t>
            </a:r>
            <a:r>
              <a:rPr lang="en-US" sz="2000">
                <a:ea typeface="ＭＳ Ｐゴシック" pitchFamily="34" charset="-128"/>
              </a:rPr>
              <a:t>and finally compute the projection on </a:t>
            </a:r>
            <a:r>
              <a:rPr lang="en-US" sz="2000" i="1">
                <a:ea typeface="ＭＳ Ｐゴシック" pitchFamily="34" charset="-128"/>
              </a:rPr>
              <a:t>name.</a:t>
            </a:r>
            <a:r>
              <a:rPr lang="en-US" i="1">
                <a:ea typeface="ＭＳ Ｐゴシック" pitchFamily="34" charset="-128"/>
              </a:rPr>
              <a:t> </a:t>
            </a:r>
            <a:endParaRPr lang="en-US" b="1" i="1">
              <a:ea typeface="ＭＳ Ｐゴシック" pitchFamily="34" charset="-128"/>
            </a:endParaRPr>
          </a:p>
        </p:txBody>
      </p:sp>
      <p:graphicFrame>
        <p:nvGraphicFramePr>
          <p:cNvPr id="112643" name="Object 2"/>
          <p:cNvGraphicFramePr>
            <a:graphicFrameLocks noChangeAspect="1"/>
          </p:cNvGraphicFramePr>
          <p:nvPr/>
        </p:nvGraphicFramePr>
        <p:xfrm>
          <a:off x="2339975" y="2622550"/>
          <a:ext cx="3386138" cy="484188"/>
        </p:xfrm>
        <a:graphic>
          <a:graphicData uri="http://schemas.openxmlformats.org/presentationml/2006/ole">
            <mc:AlternateContent xmlns:mc="http://schemas.openxmlformats.org/markup-compatibility/2006">
              <mc:Choice xmlns:v="urn:schemas-microsoft-com:vml" Requires="v">
                <p:oleObj spid="_x0000_s456706" name="Equation" r:id="rId3" imgW="1676400" imgH="241300" progId="Equation.3">
                  <p:embed/>
                </p:oleObj>
              </mc:Choice>
              <mc:Fallback>
                <p:oleObj name="Equation" r:id="rId3" imgW="1676400" imgH="241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622550"/>
                        <a:ext cx="3386138" cy="4841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12644" name="Picture 14"/>
          <p:cNvPicPr>
            <a:picLocks noChangeAspect="1" noChangeArrowheads="1"/>
          </p:cNvPicPr>
          <p:nvPr/>
        </p:nvPicPr>
        <p:blipFill>
          <a:blip r:embed="rId5"/>
          <a:srcRect/>
          <a:stretch>
            <a:fillRect/>
          </a:stretch>
        </p:blipFill>
        <p:spPr bwMode="auto">
          <a:xfrm>
            <a:off x="2797175" y="3771900"/>
            <a:ext cx="3827463" cy="2835275"/>
          </a:xfrm>
          <a:prstGeom prst="rect">
            <a:avLst/>
          </a:prstGeom>
          <a:noFill/>
          <a:ln w="9525">
            <a:noFill/>
            <a:miter lim="800000"/>
            <a:headEnd/>
            <a:tailEnd/>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Materialization (Cont.)</a:t>
            </a:r>
          </a:p>
        </p:txBody>
      </p:sp>
      <p:sp>
        <p:nvSpPr>
          <p:cNvPr id="114690" name="Rectangle 3"/>
          <p:cNvSpPr>
            <a:spLocks noGrp="1" noChangeArrowheads="1"/>
          </p:cNvSpPr>
          <p:nvPr>
            <p:ph type="body" idx="1"/>
          </p:nvPr>
        </p:nvSpPr>
        <p:spPr/>
        <p:txBody>
          <a:bodyPr/>
          <a:lstStyle/>
          <a:p>
            <a:r>
              <a:rPr lang="en-US" sz="2000">
                <a:ea typeface="ＭＳ Ｐゴシック" pitchFamily="34" charset="-128"/>
              </a:rPr>
              <a:t>Materialized evaluation is always applicable</a:t>
            </a:r>
          </a:p>
          <a:p>
            <a:r>
              <a:rPr lang="en-US" sz="2000">
                <a:ea typeface="ＭＳ Ｐゴシック" pitchFamily="34" charset="-128"/>
              </a:rPr>
              <a:t>Cost of writing results to disk and reading them back can be quite high</a:t>
            </a:r>
          </a:p>
          <a:p>
            <a:pPr lvl="1"/>
            <a:r>
              <a:rPr lang="en-US" sz="2000">
                <a:ea typeface="ＭＳ Ｐゴシック" pitchFamily="34" charset="-128"/>
              </a:rPr>
              <a:t>Our cost formulas for operations ignore cost of writing results to disk, so</a:t>
            </a:r>
          </a:p>
          <a:p>
            <a:pPr lvl="2"/>
            <a:r>
              <a:rPr lang="en-US" sz="2000">
                <a:ea typeface="ＭＳ Ｐゴシック" pitchFamily="34" charset="-128"/>
              </a:rPr>
              <a:t>Overall cost  =  Sum of costs of individual operations + </a:t>
            </a:r>
            <a:br>
              <a:rPr lang="en-US" sz="2000">
                <a:ea typeface="ＭＳ Ｐゴシック" pitchFamily="34" charset="-128"/>
              </a:rPr>
            </a:br>
            <a:r>
              <a:rPr lang="en-US" sz="2000">
                <a:ea typeface="ＭＳ Ｐゴシック" pitchFamily="34" charset="-128"/>
              </a:rPr>
              <a:t>                         cost of writing intermediate results to disk</a:t>
            </a:r>
          </a:p>
          <a:p>
            <a:r>
              <a:rPr lang="en-US" sz="2000" b="1">
                <a:solidFill>
                  <a:srgbClr val="3366CC"/>
                </a:solidFill>
                <a:ea typeface="ＭＳ Ｐゴシック" pitchFamily="34" charset="-128"/>
              </a:rPr>
              <a:t>Double buffering</a:t>
            </a:r>
            <a:r>
              <a:rPr lang="en-US" sz="2000">
                <a:ea typeface="ＭＳ Ｐゴシック" pitchFamily="34" charset="-128"/>
              </a:rPr>
              <a:t>: use two output buffers for each operation, when one is full write it to disk while the other is getting filled</a:t>
            </a:r>
          </a:p>
          <a:p>
            <a:pPr lvl="1"/>
            <a:r>
              <a:rPr lang="en-US" sz="2000">
                <a:ea typeface="ＭＳ Ｐゴシック" pitchFamily="34" charset="-128"/>
              </a:rPr>
              <a:t>Allows overlap of disk writes with computation and reduces execution time</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Pipelining</a:t>
            </a:r>
          </a:p>
        </p:txBody>
      </p:sp>
      <p:sp>
        <p:nvSpPr>
          <p:cNvPr id="116738" name="Rectangle 2051"/>
          <p:cNvSpPr>
            <a:spLocks noGrp="1" noChangeArrowheads="1"/>
          </p:cNvSpPr>
          <p:nvPr>
            <p:ph type="body" idx="1"/>
          </p:nvPr>
        </p:nvSpPr>
        <p:spPr>
          <a:xfrm>
            <a:off x="842963" y="1165225"/>
            <a:ext cx="8089900" cy="5232400"/>
          </a:xfrm>
        </p:spPr>
        <p:txBody>
          <a:bodyPr/>
          <a:lstStyle/>
          <a:p>
            <a:pPr>
              <a:lnSpc>
                <a:spcPct val="90000"/>
              </a:lnSpc>
            </a:pPr>
            <a:r>
              <a:rPr lang="en-US" sz="2000" b="1">
                <a:solidFill>
                  <a:srgbClr val="3366CC"/>
                </a:solidFill>
                <a:ea typeface="ＭＳ Ｐゴシック" pitchFamily="34" charset="-128"/>
              </a:rPr>
              <a:t>Pipelined evaluation</a:t>
            </a:r>
            <a:r>
              <a:rPr lang="en-US" sz="2000" b="1">
                <a:solidFill>
                  <a:schemeClr val="tx2"/>
                </a:solidFill>
                <a:ea typeface="ＭＳ Ｐゴシック" pitchFamily="34" charset="-128"/>
              </a:rPr>
              <a:t> </a:t>
            </a:r>
            <a:r>
              <a:rPr lang="en-US" sz="2000" b="1">
                <a:ea typeface="ＭＳ Ｐゴシック" pitchFamily="34" charset="-128"/>
              </a:rPr>
              <a:t>:</a:t>
            </a:r>
            <a:r>
              <a:rPr lang="en-US" sz="2000">
                <a:ea typeface="ＭＳ Ｐゴシック" pitchFamily="34" charset="-128"/>
              </a:rPr>
              <a:t>  evaluate several operations simultaneously, passing the results of one operation on to the next.</a:t>
            </a:r>
          </a:p>
          <a:p>
            <a:pPr>
              <a:lnSpc>
                <a:spcPct val="90000"/>
              </a:lnSpc>
            </a:pPr>
            <a:r>
              <a:rPr lang="en-US" sz="2000">
                <a:ea typeface="ＭＳ Ｐゴシック" pitchFamily="34" charset="-128"/>
              </a:rPr>
              <a:t>E.g., in previous expression tree, don</a:t>
            </a:r>
            <a:r>
              <a:rPr lang="ja-JP" altLang="en-US" sz="2000">
                <a:ea typeface="ＭＳ Ｐゴシック" pitchFamily="34" charset="-128"/>
              </a:rPr>
              <a:t>’</a:t>
            </a:r>
            <a:r>
              <a:rPr lang="en-US" altLang="ja-JP" sz="2000">
                <a:ea typeface="ＭＳ Ｐゴシック" pitchFamily="34" charset="-128"/>
              </a:rPr>
              <a:t>t store result of</a:t>
            </a:r>
            <a:br>
              <a:rPr lang="en-US" altLang="ja-JP" sz="2000">
                <a:ea typeface="ＭＳ Ｐゴシック" pitchFamily="34" charset="-128"/>
              </a:rPr>
            </a:br>
            <a:br>
              <a:rPr lang="en-US" altLang="ja-JP" sz="2000">
                <a:ea typeface="ＭＳ Ｐゴシック" pitchFamily="34" charset="-128"/>
              </a:rPr>
            </a:br>
            <a:r>
              <a:rPr lang="en-US" altLang="ja-JP" sz="2000">
                <a:ea typeface="ＭＳ Ｐゴシック" pitchFamily="34" charset="-128"/>
              </a:rPr>
              <a:t> </a:t>
            </a:r>
          </a:p>
          <a:p>
            <a:pPr lvl="1">
              <a:lnSpc>
                <a:spcPct val="90000"/>
              </a:lnSpc>
            </a:pPr>
            <a:r>
              <a:rPr lang="en-US" sz="2000">
                <a:ea typeface="ＭＳ Ｐゴシック" pitchFamily="34" charset="-128"/>
              </a:rPr>
              <a:t>instead, pass tuples directly to the join..  Similarly, don</a:t>
            </a:r>
            <a:r>
              <a:rPr lang="ja-JP" altLang="en-US" sz="2000">
                <a:ea typeface="ＭＳ Ｐゴシック" pitchFamily="34" charset="-128"/>
              </a:rPr>
              <a:t>’</a:t>
            </a:r>
            <a:r>
              <a:rPr lang="en-US" altLang="ja-JP" sz="2000">
                <a:ea typeface="ＭＳ Ｐゴシック" pitchFamily="34" charset="-128"/>
              </a:rPr>
              <a:t>t store result of join, pass tuples directly to projection. </a:t>
            </a:r>
          </a:p>
          <a:p>
            <a:pPr>
              <a:lnSpc>
                <a:spcPct val="90000"/>
              </a:lnSpc>
            </a:pPr>
            <a:r>
              <a:rPr lang="en-US" sz="2000">
                <a:ea typeface="ＭＳ Ｐゴシック" pitchFamily="34" charset="-128"/>
              </a:rPr>
              <a:t>Much cheaper than materialization: no need to store a temporary relation to disk.</a:t>
            </a:r>
          </a:p>
          <a:p>
            <a:pPr>
              <a:lnSpc>
                <a:spcPct val="90000"/>
              </a:lnSpc>
            </a:pPr>
            <a:r>
              <a:rPr lang="en-US" sz="2000">
                <a:ea typeface="ＭＳ Ｐゴシック" pitchFamily="34" charset="-128"/>
              </a:rPr>
              <a:t>Pipelining may not always be possible – e.g., sort, hash-join. </a:t>
            </a:r>
          </a:p>
          <a:p>
            <a:pPr>
              <a:lnSpc>
                <a:spcPct val="90000"/>
              </a:lnSpc>
            </a:pPr>
            <a:r>
              <a:rPr lang="en-US" sz="2000">
                <a:ea typeface="ＭＳ Ｐゴシック" pitchFamily="34" charset="-128"/>
              </a:rPr>
              <a:t>For pipelining to be effective, use evaluation algorithms that generate output tuples even as tuples are received for inputs to the operation. </a:t>
            </a:r>
          </a:p>
          <a:p>
            <a:pPr>
              <a:lnSpc>
                <a:spcPct val="90000"/>
              </a:lnSpc>
            </a:pPr>
            <a:r>
              <a:rPr lang="en-US" sz="2000">
                <a:ea typeface="ＭＳ Ｐゴシック" pitchFamily="34" charset="-128"/>
              </a:rPr>
              <a:t>Pipelines can be executed in two ways:  </a:t>
            </a:r>
            <a:r>
              <a:rPr lang="en-US" sz="2000" b="1">
                <a:solidFill>
                  <a:srgbClr val="3366CC"/>
                </a:solidFill>
                <a:ea typeface="ＭＳ Ｐゴシック" pitchFamily="34" charset="-128"/>
              </a:rPr>
              <a:t>demand driven</a:t>
            </a:r>
            <a:r>
              <a:rPr lang="en-US" sz="2000">
                <a:ea typeface="ＭＳ Ｐゴシック" pitchFamily="34" charset="-128"/>
              </a:rPr>
              <a:t> and </a:t>
            </a:r>
            <a:r>
              <a:rPr lang="en-US" sz="2000" b="1">
                <a:solidFill>
                  <a:srgbClr val="3366CC"/>
                </a:solidFill>
                <a:ea typeface="ＭＳ Ｐゴシック" pitchFamily="34" charset="-128"/>
              </a:rPr>
              <a:t>producer driven</a:t>
            </a:r>
            <a:r>
              <a:rPr lang="en-US">
                <a:solidFill>
                  <a:srgbClr val="3366CC"/>
                </a:solidFill>
                <a:ea typeface="ＭＳ Ｐゴシック" pitchFamily="34" charset="-128"/>
              </a:rPr>
              <a:t> </a:t>
            </a:r>
          </a:p>
        </p:txBody>
      </p:sp>
      <p:graphicFrame>
        <p:nvGraphicFramePr>
          <p:cNvPr id="116739" name="Object 5"/>
          <p:cNvGraphicFramePr>
            <a:graphicFrameLocks noChangeAspect="1"/>
          </p:cNvGraphicFramePr>
          <p:nvPr/>
        </p:nvGraphicFramePr>
        <p:xfrm>
          <a:off x="2324100" y="2225675"/>
          <a:ext cx="3386138" cy="484188"/>
        </p:xfrm>
        <a:graphic>
          <a:graphicData uri="http://schemas.openxmlformats.org/presentationml/2006/ole">
            <mc:AlternateContent xmlns:mc="http://schemas.openxmlformats.org/markup-compatibility/2006">
              <mc:Choice xmlns:v="urn:schemas-microsoft-com:vml" Requires="v">
                <p:oleObj spid="_x0000_s457730" name="Equation" r:id="rId3" imgW="1676400" imgH="241300" progId="Equation.3">
                  <p:embed/>
                </p:oleObj>
              </mc:Choice>
              <mc:Fallback>
                <p:oleObj name="Equation" r:id="rId3" imgW="1676400" imgH="2413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2225675"/>
                        <a:ext cx="3386138" cy="4841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and DBMS</a:t>
            </a:r>
          </a:p>
        </p:txBody>
      </p:sp>
      <p:sp>
        <p:nvSpPr>
          <p:cNvPr id="3" name="Content Placeholder 2"/>
          <p:cNvSpPr>
            <a:spLocks noGrp="1"/>
          </p:cNvSpPr>
          <p:nvPr>
            <p:ph idx="1"/>
          </p:nvPr>
        </p:nvSpPr>
        <p:spPr/>
        <p:txBody>
          <a:bodyPr/>
          <a:lstStyle/>
          <a:p>
            <a:r>
              <a:rPr lang="en-US" dirty="0">
                <a:highlight>
                  <a:srgbClr val="FFFF00"/>
                </a:highlight>
              </a:rPr>
              <a:t>A database is </a:t>
            </a:r>
            <a:r>
              <a:rPr lang="en-US" b="1" dirty="0">
                <a:highlight>
                  <a:srgbClr val="FFFF00"/>
                </a:highlight>
              </a:rPr>
              <a:t>an organized collection of structured information, or data, typically stored electronically in a computer system</a:t>
            </a:r>
            <a:r>
              <a:rPr lang="en-US" dirty="0"/>
              <a:t>. </a:t>
            </a:r>
          </a:p>
          <a:p>
            <a:r>
              <a:rPr lang="en-US" dirty="0"/>
              <a:t>A database is usually controlled by a database management system (DBMS).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Applications</a:t>
            </a:r>
          </a:p>
        </p:txBody>
      </p:sp>
      <p:sp>
        <p:nvSpPr>
          <p:cNvPr id="61442" name="Rectangle 3"/>
          <p:cNvSpPr>
            <a:spLocks noGrp="1" noChangeArrowheads="1"/>
          </p:cNvSpPr>
          <p:nvPr>
            <p:ph idx="1"/>
          </p:nvPr>
        </p:nvSpPr>
        <p:spPr>
          <a:xfrm>
            <a:off x="1154097" y="1569919"/>
            <a:ext cx="7359588" cy="3331266"/>
          </a:xfrm>
        </p:spPr>
        <p:txBody>
          <a:bodyPr/>
          <a:lstStyle/>
          <a:p>
            <a:r>
              <a:rPr lang="en-US" altLang="en-US" sz="1700" dirty="0"/>
              <a:t>Two-tier architecture --  the application resides at the client machine, where it invokes database system functionality at the server machine</a:t>
            </a:r>
          </a:p>
          <a:p>
            <a:r>
              <a:rPr lang="en-US" altLang="en-US" sz="1700" dirty="0"/>
              <a:t>Three-tier architecture -- the client machine acts as a front end and does not contain any direct database calls.  </a:t>
            </a:r>
          </a:p>
          <a:p>
            <a:pPr lvl="1"/>
            <a:r>
              <a:rPr lang="en-US" altLang="en-US" sz="1700" dirty="0"/>
              <a:t>The client end communicates with an application server, usually through a forms interface.  </a:t>
            </a:r>
          </a:p>
          <a:p>
            <a:pPr lvl="1"/>
            <a:r>
              <a:rPr lang="en-US" altLang="en-US" sz="1700" dirty="0"/>
              <a:t>The application server in turn communicates with a database system to access data.  </a:t>
            </a:r>
          </a:p>
          <a:p>
            <a:endParaRPr lang="en-US" altLang="en-US" dirty="0"/>
          </a:p>
        </p:txBody>
      </p:sp>
      <p:sp>
        <p:nvSpPr>
          <p:cNvPr id="2" name="TextBox 1"/>
          <p:cNvSpPr txBox="1"/>
          <p:nvPr/>
        </p:nvSpPr>
        <p:spPr>
          <a:xfrm>
            <a:off x="768350" y="1170432"/>
            <a:ext cx="7095490" cy="353943"/>
          </a:xfrm>
          <a:prstGeom prst="rect">
            <a:avLst/>
          </a:prstGeom>
          <a:noFill/>
        </p:spPr>
        <p:txBody>
          <a:bodyPr wrap="square" rtlCol="0">
            <a:spAutoFit/>
          </a:bodyPr>
          <a:lstStyle/>
          <a:p>
            <a:r>
              <a:rPr lang="en-US" altLang="en-US" sz="1700" dirty="0"/>
              <a:t>Database applications are usually partitioned into two or three parts</a:t>
            </a:r>
          </a:p>
        </p:txBody>
      </p:sp>
    </p:spTree>
    <p:extLst>
      <p:ext uri="{BB962C8B-B14F-4D97-AF65-F5344CB8AC3E}">
        <p14:creationId xmlns:p14="http://schemas.microsoft.com/office/powerpoint/2010/main" val="37088176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Pipelining (Cont.)</a:t>
            </a:r>
          </a:p>
        </p:txBody>
      </p:sp>
      <p:sp>
        <p:nvSpPr>
          <p:cNvPr id="118786" name="Rectangle 3"/>
          <p:cNvSpPr>
            <a:spLocks noGrp="1" noChangeArrowheads="1"/>
          </p:cNvSpPr>
          <p:nvPr>
            <p:ph type="body" idx="1"/>
          </p:nvPr>
        </p:nvSpPr>
        <p:spPr>
          <a:xfrm>
            <a:off x="552450" y="1165225"/>
            <a:ext cx="8224838" cy="5384800"/>
          </a:xfrm>
        </p:spPr>
        <p:txBody>
          <a:bodyPr>
            <a:normAutofit fontScale="85000" lnSpcReduction="20000"/>
          </a:bodyPr>
          <a:lstStyle/>
          <a:p>
            <a:r>
              <a:rPr lang="en-US" sz="2000">
                <a:ea typeface="ＭＳ Ｐゴシック" pitchFamily="34" charset="-128"/>
              </a:rPr>
              <a:t>In </a:t>
            </a:r>
            <a:r>
              <a:rPr lang="en-US" sz="2000" b="1">
                <a:solidFill>
                  <a:srgbClr val="3366CC"/>
                </a:solidFill>
                <a:ea typeface="ＭＳ Ｐゴシック" pitchFamily="34" charset="-128"/>
              </a:rPr>
              <a:t>demand driven</a:t>
            </a:r>
            <a:r>
              <a:rPr lang="en-US" sz="2000" b="1">
                <a:ea typeface="ＭＳ Ｐゴシック" pitchFamily="34" charset="-128"/>
              </a:rPr>
              <a:t> </a:t>
            </a:r>
            <a:r>
              <a:rPr lang="en-US" sz="2000">
                <a:ea typeface="ＭＳ Ｐゴシック" pitchFamily="34" charset="-128"/>
              </a:rPr>
              <a:t> or </a:t>
            </a:r>
            <a:r>
              <a:rPr lang="en-US" sz="2000" b="1">
                <a:solidFill>
                  <a:srgbClr val="3366CC"/>
                </a:solidFill>
                <a:ea typeface="ＭＳ Ｐゴシック" pitchFamily="34" charset="-128"/>
              </a:rPr>
              <a:t>lazy</a:t>
            </a:r>
            <a:r>
              <a:rPr lang="en-US" sz="2000" b="1">
                <a:ea typeface="ＭＳ Ｐゴシック" pitchFamily="34" charset="-128"/>
              </a:rPr>
              <a:t> </a:t>
            </a:r>
            <a:r>
              <a:rPr lang="en-US" sz="2000">
                <a:ea typeface="ＭＳ Ｐゴシック" pitchFamily="34" charset="-128"/>
              </a:rPr>
              <a:t>evaluation</a:t>
            </a:r>
          </a:p>
          <a:p>
            <a:pPr lvl="1"/>
            <a:r>
              <a:rPr lang="en-US">
                <a:ea typeface="ＭＳ Ｐゴシック" pitchFamily="34" charset="-128"/>
              </a:rPr>
              <a:t>system repeatedly requests next tuple  from top level operation</a:t>
            </a:r>
          </a:p>
          <a:p>
            <a:pPr lvl="1"/>
            <a:r>
              <a:rPr lang="en-US">
                <a:ea typeface="ＭＳ Ｐゴシック" pitchFamily="34" charset="-128"/>
              </a:rPr>
              <a:t>Each operation requests  next tuple from children operations as required, in order to output its next tuple</a:t>
            </a:r>
          </a:p>
          <a:p>
            <a:pPr lvl="1"/>
            <a:r>
              <a:rPr lang="en-US">
                <a:ea typeface="ＭＳ Ｐゴシック" pitchFamily="34" charset="-128"/>
              </a:rPr>
              <a:t>In between calls, operation has to maintain </a:t>
            </a:r>
            <a:r>
              <a:rPr lang="ja-JP" altLang="en-US">
                <a:ea typeface="ＭＳ Ｐゴシック" pitchFamily="34" charset="-128"/>
              </a:rPr>
              <a:t>“</a:t>
            </a:r>
            <a:r>
              <a:rPr lang="en-US" altLang="ja-JP" b="1">
                <a:solidFill>
                  <a:srgbClr val="3366CC"/>
                </a:solidFill>
                <a:ea typeface="ＭＳ Ｐゴシック" pitchFamily="34" charset="-128"/>
              </a:rPr>
              <a:t>state</a:t>
            </a:r>
            <a:r>
              <a:rPr lang="ja-JP" altLang="en-US">
                <a:ea typeface="ＭＳ Ｐゴシック" pitchFamily="34" charset="-128"/>
              </a:rPr>
              <a:t>”</a:t>
            </a:r>
            <a:r>
              <a:rPr lang="en-US" altLang="ja-JP">
                <a:ea typeface="ＭＳ Ｐゴシック" pitchFamily="34" charset="-128"/>
              </a:rPr>
              <a:t> so it knows what to return next</a:t>
            </a:r>
          </a:p>
          <a:p>
            <a:r>
              <a:rPr lang="en-US" sz="2000">
                <a:ea typeface="ＭＳ Ｐゴシック" pitchFamily="34" charset="-128"/>
              </a:rPr>
              <a:t>In </a:t>
            </a:r>
            <a:r>
              <a:rPr lang="en-US" sz="2000" b="1">
                <a:solidFill>
                  <a:srgbClr val="3366CC"/>
                </a:solidFill>
                <a:ea typeface="ＭＳ Ｐゴシック" pitchFamily="34" charset="-128"/>
              </a:rPr>
              <a:t>producer-driven</a:t>
            </a:r>
            <a:r>
              <a:rPr lang="en-US" sz="2000">
                <a:ea typeface="ＭＳ Ｐゴシック" pitchFamily="34" charset="-128"/>
              </a:rPr>
              <a:t> or </a:t>
            </a:r>
            <a:r>
              <a:rPr lang="en-US" sz="2000" b="1">
                <a:solidFill>
                  <a:srgbClr val="3366CC"/>
                </a:solidFill>
                <a:ea typeface="ＭＳ Ｐゴシック" pitchFamily="34" charset="-128"/>
              </a:rPr>
              <a:t>eager</a:t>
            </a:r>
            <a:r>
              <a:rPr lang="en-US" sz="2000">
                <a:ea typeface="ＭＳ Ｐゴシック" pitchFamily="34" charset="-128"/>
              </a:rPr>
              <a:t> pipelining</a:t>
            </a:r>
          </a:p>
          <a:p>
            <a:pPr lvl="1"/>
            <a:r>
              <a:rPr lang="en-US">
                <a:ea typeface="ＭＳ Ｐゴシック" pitchFamily="34" charset="-128"/>
              </a:rPr>
              <a:t>Operators produce tuples eagerly and pass them up to their parents</a:t>
            </a:r>
          </a:p>
          <a:p>
            <a:pPr lvl="2"/>
            <a:r>
              <a:rPr lang="en-US">
                <a:ea typeface="ＭＳ Ｐゴシック" pitchFamily="34" charset="-128"/>
              </a:rPr>
              <a:t>Buffer maintained between operators, child puts tuples in buffer, parent removes tuples from buffer</a:t>
            </a:r>
          </a:p>
          <a:p>
            <a:pPr lvl="2"/>
            <a:r>
              <a:rPr lang="en-US">
                <a:ea typeface="ＭＳ Ｐゴシック" pitchFamily="34" charset="-128"/>
              </a:rPr>
              <a:t>if buffer is full, child waits till there is space in the buffer, and then generates more tuples</a:t>
            </a:r>
          </a:p>
          <a:p>
            <a:pPr lvl="1"/>
            <a:r>
              <a:rPr lang="en-US">
                <a:ea typeface="ＭＳ Ｐゴシック" pitchFamily="34" charset="-128"/>
              </a:rPr>
              <a:t>System schedules operations that have space in output buffer and can process more input tuples</a:t>
            </a:r>
          </a:p>
          <a:p>
            <a:r>
              <a:rPr lang="en-US" sz="2000">
                <a:ea typeface="ＭＳ Ｐゴシック" pitchFamily="34" charset="-128"/>
              </a:rPr>
              <a:t>Alternative name: </a:t>
            </a:r>
            <a:r>
              <a:rPr lang="en-US" sz="2000" b="1">
                <a:solidFill>
                  <a:srgbClr val="3366CC"/>
                </a:solidFill>
                <a:ea typeface="ＭＳ Ｐゴシック" pitchFamily="34" charset="-128"/>
              </a:rPr>
              <a:t>pull</a:t>
            </a:r>
            <a:r>
              <a:rPr lang="en-US" sz="2000">
                <a:ea typeface="ＭＳ Ｐゴシック" pitchFamily="34" charset="-128"/>
              </a:rPr>
              <a:t> and </a:t>
            </a:r>
            <a:r>
              <a:rPr lang="en-US" sz="2000" b="1">
                <a:solidFill>
                  <a:srgbClr val="3366CC"/>
                </a:solidFill>
                <a:ea typeface="ＭＳ Ｐゴシック" pitchFamily="34" charset="-128"/>
              </a:rPr>
              <a:t>push</a:t>
            </a:r>
            <a:r>
              <a:rPr lang="en-US" sz="2000">
                <a:ea typeface="ＭＳ Ｐゴシック" pitchFamily="34" charset="-128"/>
              </a:rPr>
              <a:t> models of pipelining</a:t>
            </a:r>
          </a:p>
          <a:p>
            <a:pPr>
              <a:buFont typeface="Monotype Sorts" charset="2"/>
              <a:buNone/>
            </a:pPr>
            <a:endParaRPr lang="en-US" sz="2000">
              <a:ea typeface="ＭＳ Ｐゴシック" pitchFamily="34" charset="-128"/>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effectLst>
                  <a:outerShdw blurRad="38100" dist="38100" dir="2700000" algn="tl">
                    <a:srgbClr val="C0C0C0"/>
                  </a:outerShdw>
                </a:effectLst>
                <a:ea typeface="ＭＳ Ｐゴシック" pitchFamily="34" charset="-128"/>
              </a:rPr>
              <a:t>Pipelining (Cont.)</a:t>
            </a:r>
          </a:p>
        </p:txBody>
      </p:sp>
      <p:sp>
        <p:nvSpPr>
          <p:cNvPr id="120834" name="Rectangle 3"/>
          <p:cNvSpPr>
            <a:spLocks noGrp="1" noChangeArrowheads="1"/>
          </p:cNvSpPr>
          <p:nvPr>
            <p:ph type="body" idx="1"/>
          </p:nvPr>
        </p:nvSpPr>
        <p:spPr>
          <a:xfrm>
            <a:off x="539750" y="1093788"/>
            <a:ext cx="8255000" cy="4903787"/>
          </a:xfrm>
        </p:spPr>
        <p:txBody>
          <a:bodyPr/>
          <a:lstStyle/>
          <a:p>
            <a:pPr>
              <a:lnSpc>
                <a:spcPct val="90000"/>
              </a:lnSpc>
            </a:pPr>
            <a:r>
              <a:rPr lang="en-US" sz="2000">
                <a:ea typeface="ＭＳ Ｐゴシック" pitchFamily="34" charset="-128"/>
              </a:rPr>
              <a:t>Implementation of demand-driven pipelining</a:t>
            </a:r>
          </a:p>
          <a:p>
            <a:pPr lvl="1">
              <a:lnSpc>
                <a:spcPct val="90000"/>
              </a:lnSpc>
            </a:pPr>
            <a:r>
              <a:rPr lang="en-US" sz="2000">
                <a:ea typeface="ＭＳ Ｐゴシック" pitchFamily="34" charset="-128"/>
              </a:rPr>
              <a:t>Each operation is implemented as an </a:t>
            </a:r>
            <a:r>
              <a:rPr lang="en-US" sz="2000" b="1">
                <a:solidFill>
                  <a:srgbClr val="3366CC"/>
                </a:solidFill>
                <a:ea typeface="ＭＳ Ｐゴシック" pitchFamily="34" charset="-128"/>
              </a:rPr>
              <a:t>iterator</a:t>
            </a:r>
            <a:r>
              <a:rPr lang="en-US" sz="2000">
                <a:ea typeface="ＭＳ Ｐゴシック" pitchFamily="34" charset="-128"/>
              </a:rPr>
              <a:t> implementing the following operations</a:t>
            </a:r>
          </a:p>
          <a:p>
            <a:pPr lvl="2">
              <a:lnSpc>
                <a:spcPct val="90000"/>
              </a:lnSpc>
            </a:pPr>
            <a:r>
              <a:rPr lang="en-US" sz="2000" b="1">
                <a:ea typeface="ＭＳ Ｐゴシック" pitchFamily="34" charset="-128"/>
              </a:rPr>
              <a:t>open()</a:t>
            </a:r>
          </a:p>
          <a:p>
            <a:pPr lvl="3">
              <a:lnSpc>
                <a:spcPct val="90000"/>
              </a:lnSpc>
            </a:pPr>
            <a:r>
              <a:rPr lang="en-US" sz="2000">
                <a:ea typeface="ＭＳ Ｐゴシック" pitchFamily="34" charset="-128"/>
              </a:rPr>
              <a:t>E.g. file scan: initialize file scan</a:t>
            </a:r>
          </a:p>
          <a:p>
            <a:pPr lvl="4">
              <a:lnSpc>
                <a:spcPct val="90000"/>
              </a:lnSpc>
            </a:pPr>
            <a:r>
              <a:rPr lang="en-US" sz="2000">
                <a:ea typeface="ＭＳ Ｐゴシック" pitchFamily="34" charset="-128"/>
              </a:rPr>
              <a:t> state: pointer to beginning of file</a:t>
            </a:r>
          </a:p>
          <a:p>
            <a:pPr lvl="3">
              <a:lnSpc>
                <a:spcPct val="90000"/>
              </a:lnSpc>
            </a:pPr>
            <a:r>
              <a:rPr lang="en-US" sz="2000">
                <a:ea typeface="ＭＳ Ｐゴシック" pitchFamily="34" charset="-128"/>
              </a:rPr>
              <a:t>E.g.merge join: sort relations;</a:t>
            </a:r>
          </a:p>
          <a:p>
            <a:pPr lvl="4">
              <a:lnSpc>
                <a:spcPct val="90000"/>
              </a:lnSpc>
            </a:pPr>
            <a:r>
              <a:rPr lang="en-US" sz="2000">
                <a:ea typeface="ＭＳ Ｐゴシック" pitchFamily="34" charset="-128"/>
              </a:rPr>
              <a:t> state: pointers to beginning of sorted relations</a:t>
            </a:r>
          </a:p>
          <a:p>
            <a:pPr lvl="2">
              <a:lnSpc>
                <a:spcPct val="90000"/>
              </a:lnSpc>
            </a:pPr>
            <a:r>
              <a:rPr lang="en-US" sz="2000">
                <a:ea typeface="ＭＳ Ｐゴシック" pitchFamily="34" charset="-128"/>
              </a:rPr>
              <a:t> </a:t>
            </a:r>
            <a:r>
              <a:rPr lang="en-US" sz="2000" b="1">
                <a:ea typeface="ＭＳ Ｐゴシック" pitchFamily="34" charset="-128"/>
              </a:rPr>
              <a:t>next()</a:t>
            </a:r>
          </a:p>
          <a:p>
            <a:pPr lvl="3">
              <a:lnSpc>
                <a:spcPct val="90000"/>
              </a:lnSpc>
            </a:pPr>
            <a:r>
              <a:rPr lang="en-US" sz="2000">
                <a:ea typeface="ＭＳ Ｐゴシック" pitchFamily="34" charset="-128"/>
              </a:rPr>
              <a:t>E.g. for file scan: Output next tuple, and advance and store file pointer</a:t>
            </a:r>
          </a:p>
          <a:p>
            <a:pPr lvl="3">
              <a:lnSpc>
                <a:spcPct val="90000"/>
              </a:lnSpc>
            </a:pPr>
            <a:r>
              <a:rPr lang="en-US" sz="2000">
                <a:ea typeface="ＭＳ Ｐゴシック" pitchFamily="34" charset="-128"/>
              </a:rPr>
              <a:t>E.g. for merge join:  continue with merge from earlier state till </a:t>
            </a:r>
            <a:br>
              <a:rPr lang="en-US" sz="2000">
                <a:ea typeface="ＭＳ Ｐゴシック" pitchFamily="34" charset="-128"/>
              </a:rPr>
            </a:br>
            <a:r>
              <a:rPr lang="en-US" sz="2000">
                <a:ea typeface="ＭＳ Ｐゴシック" pitchFamily="34" charset="-128"/>
              </a:rPr>
              <a:t>next output tuple is found.  Save pointers as iterator state.</a:t>
            </a:r>
          </a:p>
          <a:p>
            <a:pPr lvl="2">
              <a:lnSpc>
                <a:spcPct val="90000"/>
              </a:lnSpc>
            </a:pPr>
            <a:r>
              <a:rPr lang="en-US" sz="2000" b="1">
                <a:ea typeface="ＭＳ Ｐゴシック" pitchFamily="34" charset="-128"/>
              </a:rPr>
              <a:t>close()</a:t>
            </a:r>
          </a:p>
          <a:p>
            <a:pPr>
              <a:lnSpc>
                <a:spcPct val="90000"/>
              </a:lnSpc>
            </a:pPr>
            <a:endParaRPr lang="en-US" sz="2000">
              <a:ea typeface="ＭＳ Ｐゴシック" pitchFamily="34" charset="-128"/>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normAutofit fontScale="90000"/>
          </a:bodyPr>
          <a:lstStyle/>
          <a:p>
            <a:r>
              <a:rPr lang="en-US">
                <a:effectLst>
                  <a:outerShdw blurRad="38100" dist="38100" dir="2700000" algn="tl">
                    <a:srgbClr val="C0C0C0"/>
                  </a:outerShdw>
                </a:effectLst>
                <a:ea typeface="ＭＳ Ｐゴシック" pitchFamily="34" charset="-128"/>
              </a:rPr>
              <a:t>Evaluation Algorithms for Pipelining</a:t>
            </a:r>
          </a:p>
        </p:txBody>
      </p:sp>
      <p:sp>
        <p:nvSpPr>
          <p:cNvPr id="122882" name="Rectangle 3"/>
          <p:cNvSpPr>
            <a:spLocks noGrp="1" noChangeArrowheads="1"/>
          </p:cNvSpPr>
          <p:nvPr>
            <p:ph type="body" idx="1"/>
          </p:nvPr>
        </p:nvSpPr>
        <p:spPr>
          <a:xfrm>
            <a:off x="842963" y="1165225"/>
            <a:ext cx="8023225" cy="5197475"/>
          </a:xfrm>
        </p:spPr>
        <p:txBody>
          <a:bodyPr>
            <a:normAutofit fontScale="85000" lnSpcReduction="10000"/>
          </a:bodyPr>
          <a:lstStyle/>
          <a:p>
            <a:r>
              <a:rPr lang="en-US" sz="2000">
                <a:ea typeface="ＭＳ Ｐゴシック" pitchFamily="34" charset="-128"/>
              </a:rPr>
              <a:t>Some algorithms are not able to output results even as they get input tuples</a:t>
            </a:r>
          </a:p>
          <a:p>
            <a:pPr lvl="1"/>
            <a:r>
              <a:rPr lang="en-US">
                <a:ea typeface="ＭＳ Ｐゴシック" pitchFamily="34" charset="-128"/>
              </a:rPr>
              <a:t>E.g. merge join, or hash join</a:t>
            </a:r>
          </a:p>
          <a:p>
            <a:pPr lvl="1"/>
            <a:r>
              <a:rPr lang="en-US">
                <a:ea typeface="ＭＳ Ｐゴシック" pitchFamily="34" charset="-128"/>
              </a:rPr>
              <a:t>intermediate results written to disk and then read back</a:t>
            </a:r>
          </a:p>
          <a:p>
            <a:r>
              <a:rPr lang="en-US" sz="2000">
                <a:ea typeface="ＭＳ Ｐゴシック" pitchFamily="34" charset="-128"/>
              </a:rPr>
              <a:t>Algorithm variants to generate (at least some) results on the fly, as input tuples are read in</a:t>
            </a:r>
          </a:p>
          <a:p>
            <a:pPr lvl="1"/>
            <a:r>
              <a:rPr lang="en-US">
                <a:ea typeface="ＭＳ Ｐゴシック" pitchFamily="34" charset="-128"/>
              </a:rPr>
              <a:t>E.g. hybrid hash join generates output tuples even as probe relation tuples in the in-memory partition (partition 0) are read in</a:t>
            </a:r>
          </a:p>
          <a:p>
            <a:pPr lvl="1"/>
            <a:r>
              <a:rPr lang="en-US" b="1">
                <a:solidFill>
                  <a:srgbClr val="3366CC"/>
                </a:solidFill>
                <a:ea typeface="ＭＳ Ｐゴシック" pitchFamily="34" charset="-128"/>
              </a:rPr>
              <a:t>Double-pipelined join technique</a:t>
            </a:r>
            <a:r>
              <a:rPr lang="en-US">
                <a:ea typeface="ＭＳ Ｐゴシック" pitchFamily="34" charset="-128"/>
              </a:rPr>
              <a:t>: Hybrid hash join, modified to buffer partition 0 tuples of both relations in-memory, reading them as they become available, and output results of any matches between partition 0 tuples</a:t>
            </a:r>
          </a:p>
          <a:p>
            <a:pPr lvl="2"/>
            <a:r>
              <a:rPr lang="en-US">
                <a:ea typeface="ＭＳ Ｐゴシック" pitchFamily="34" charset="-128"/>
              </a:rPr>
              <a:t>When a new r</a:t>
            </a:r>
            <a:r>
              <a:rPr lang="en-US" sz="2400" baseline="-25000">
                <a:ea typeface="ＭＳ Ｐゴシック" pitchFamily="34" charset="-128"/>
              </a:rPr>
              <a:t>0</a:t>
            </a:r>
            <a:r>
              <a:rPr lang="en-US">
                <a:ea typeface="ＭＳ Ｐゴシック" pitchFamily="34" charset="-128"/>
              </a:rPr>
              <a:t> tuple is found, match it with existing s</a:t>
            </a:r>
            <a:r>
              <a:rPr lang="en-US" sz="2400" baseline="-25000">
                <a:ea typeface="ＭＳ Ｐゴシック" pitchFamily="34" charset="-128"/>
              </a:rPr>
              <a:t>0</a:t>
            </a:r>
            <a:r>
              <a:rPr lang="en-US">
                <a:ea typeface="ＭＳ Ｐゴシック" pitchFamily="34" charset="-128"/>
              </a:rPr>
              <a:t> tuples, output matches, and save it in r</a:t>
            </a:r>
            <a:r>
              <a:rPr lang="en-US" sz="2400" baseline="-25000">
                <a:ea typeface="ＭＳ Ｐゴシック" pitchFamily="34" charset="-128"/>
              </a:rPr>
              <a:t>0</a:t>
            </a:r>
            <a:endParaRPr lang="en-US">
              <a:ea typeface="ＭＳ Ｐゴシック" pitchFamily="34" charset="-128"/>
            </a:endParaRPr>
          </a:p>
          <a:p>
            <a:pPr lvl="2"/>
            <a:r>
              <a:rPr lang="en-US">
                <a:ea typeface="ＭＳ Ｐゴシック" pitchFamily="34" charset="-128"/>
              </a:rPr>
              <a:t>Symmetrically for s</a:t>
            </a:r>
            <a:r>
              <a:rPr lang="en-US" sz="2400" baseline="-25000">
                <a:ea typeface="ＭＳ Ｐゴシック" pitchFamily="34" charset="-128"/>
              </a:rPr>
              <a:t>0</a:t>
            </a:r>
            <a:r>
              <a:rPr lang="en-US">
                <a:ea typeface="ＭＳ Ｐゴシック" pitchFamily="34" charset="-128"/>
              </a:rPr>
              <a:t> tuples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Transaction Management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Transaction</a:t>
            </a:r>
          </a:p>
        </p:txBody>
      </p:sp>
      <p:sp>
        <p:nvSpPr>
          <p:cNvPr id="3" name="Content Placeholder 2"/>
          <p:cNvSpPr>
            <a:spLocks noGrp="1"/>
          </p:cNvSpPr>
          <p:nvPr>
            <p:ph idx="1"/>
          </p:nvPr>
        </p:nvSpPr>
        <p:spPr/>
        <p:txBody>
          <a:bodyPr>
            <a:normAutofit fontScale="85000" lnSpcReduction="10000"/>
          </a:bodyPr>
          <a:lstStyle/>
          <a:p>
            <a:r>
              <a:rPr lang="en-US" dirty="0"/>
              <a:t>A </a:t>
            </a:r>
            <a:r>
              <a:rPr lang="en-US" b="1" dirty="0"/>
              <a:t>Database Transaction</a:t>
            </a:r>
            <a:r>
              <a:rPr lang="en-US" dirty="0"/>
              <a:t>  represent real-world events of any enterprise. is a logical unit of processing in a DBMS which entails one or more database access operation. </a:t>
            </a:r>
          </a:p>
          <a:p>
            <a:r>
              <a:rPr lang="en-US" dirty="0"/>
              <a:t>All types of database access operation which are held between the beginning and end transaction statements are considered as a single logical transaction in DBMS. </a:t>
            </a:r>
          </a:p>
          <a:p>
            <a:r>
              <a:rPr lang="en-US" dirty="0"/>
              <a:t>During the transaction the database is inconsistent. </a:t>
            </a:r>
          </a:p>
          <a:p>
            <a:r>
              <a:rPr lang="en-US" dirty="0"/>
              <a:t>Only once the database is committed the state is changed from one consistent state to another.</a:t>
            </a:r>
          </a:p>
          <a:p>
            <a:endParaRPr lang="en-US"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about Database Transaction</a:t>
            </a:r>
          </a:p>
        </p:txBody>
      </p:sp>
      <p:sp>
        <p:nvSpPr>
          <p:cNvPr id="3" name="Content Placeholder 2"/>
          <p:cNvSpPr>
            <a:spLocks noGrp="1"/>
          </p:cNvSpPr>
          <p:nvPr>
            <p:ph idx="1"/>
          </p:nvPr>
        </p:nvSpPr>
        <p:spPr/>
        <p:txBody>
          <a:bodyPr/>
          <a:lstStyle/>
          <a:p>
            <a:r>
              <a:rPr lang="en-US" dirty="0"/>
              <a:t>If the database operations do not update the database but only retrieve data, this type of transaction is called a read-only transaction.</a:t>
            </a:r>
          </a:p>
          <a:p>
            <a:r>
              <a:rPr lang="en-US" dirty="0"/>
              <a:t>A successful transaction can change the database from one CONSISTENT STATE to another</a:t>
            </a:r>
          </a:p>
          <a:p>
            <a:r>
              <a:rPr lang="en-US" dirty="0"/>
              <a:t>DBMS transactions must be </a:t>
            </a:r>
            <a:r>
              <a:rPr lang="en-US" b="1" dirty="0"/>
              <a:t>atomic, consistent, isolated and durable</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Transition Diagram for Database Transaction</a:t>
            </a:r>
          </a:p>
        </p:txBody>
      </p:sp>
      <p:sp>
        <p:nvSpPr>
          <p:cNvPr id="3" name="Content Placeholder 2"/>
          <p:cNvSpPr>
            <a:spLocks noGrp="1"/>
          </p:cNvSpPr>
          <p:nvPr>
            <p:ph idx="1"/>
          </p:nvPr>
        </p:nvSpPr>
        <p:spPr/>
        <p:txBody>
          <a:bodyPr/>
          <a:lstStyle/>
          <a:p>
            <a:endParaRPr lang="en-US"/>
          </a:p>
        </p:txBody>
      </p:sp>
      <p:pic>
        <p:nvPicPr>
          <p:cNvPr id="1026" name="Picture 2" descr="State Transition Diagram"/>
          <p:cNvPicPr>
            <a:picLocks noChangeAspect="1" noChangeArrowheads="1"/>
          </p:cNvPicPr>
          <p:nvPr/>
        </p:nvPicPr>
        <p:blipFill>
          <a:blip r:embed="rId2"/>
          <a:srcRect/>
          <a:stretch>
            <a:fillRect/>
          </a:stretch>
        </p:blipFill>
        <p:spPr bwMode="auto">
          <a:xfrm>
            <a:off x="762000" y="1981200"/>
            <a:ext cx="7620000" cy="4572000"/>
          </a:xfrm>
          <a:prstGeom prst="rect">
            <a:avLst/>
          </a:prstGeom>
          <a:noFill/>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p>
        </p:txBody>
      </p:sp>
      <p:sp>
        <p:nvSpPr>
          <p:cNvPr id="3" name="Content Placeholder 2"/>
          <p:cNvSpPr>
            <a:spLocks noGrp="1"/>
          </p:cNvSpPr>
          <p:nvPr>
            <p:ph idx="1"/>
          </p:nvPr>
        </p:nvSpPr>
        <p:spPr>
          <a:xfrm>
            <a:off x="457200" y="1166018"/>
            <a:ext cx="8229600" cy="4525963"/>
          </a:xfrm>
        </p:spPr>
        <p:txBody>
          <a:bodyPr>
            <a:normAutofit fontScale="25000" lnSpcReduction="20000"/>
          </a:bodyPr>
          <a:lstStyle/>
          <a:p>
            <a:pPr algn="just"/>
            <a:r>
              <a:rPr lang="en-US" sz="9600" b="1" dirty="0"/>
              <a:t>ACID Properties</a:t>
            </a:r>
            <a:r>
              <a:rPr lang="en-US" sz="9600" dirty="0"/>
              <a:t> are used for maintaining the integrity of database during transaction processing. ACID in DBMS stands for </a:t>
            </a:r>
            <a:r>
              <a:rPr lang="en-US" sz="9600" b="1" dirty="0"/>
              <a:t>A</a:t>
            </a:r>
            <a:r>
              <a:rPr lang="en-US" sz="9600" dirty="0"/>
              <a:t>tomicity, </a:t>
            </a:r>
            <a:r>
              <a:rPr lang="en-US" sz="9600" b="1" dirty="0"/>
              <a:t>C</a:t>
            </a:r>
            <a:r>
              <a:rPr lang="en-US" sz="9600" dirty="0"/>
              <a:t>onsistency, </a:t>
            </a:r>
            <a:r>
              <a:rPr lang="en-US" sz="9600" b="1" dirty="0"/>
              <a:t>I</a:t>
            </a:r>
            <a:r>
              <a:rPr lang="en-US" sz="9600" dirty="0"/>
              <a:t>solation, and </a:t>
            </a:r>
            <a:r>
              <a:rPr lang="en-US" sz="9600" b="1" dirty="0"/>
              <a:t>D</a:t>
            </a:r>
            <a:r>
              <a:rPr lang="en-US" sz="9600" dirty="0"/>
              <a:t>urability.</a:t>
            </a:r>
          </a:p>
          <a:p>
            <a:pPr algn="just"/>
            <a:r>
              <a:rPr lang="en-US" sz="9600" b="1" dirty="0"/>
              <a:t>Atomicity:</a:t>
            </a:r>
            <a:r>
              <a:rPr lang="en-US" sz="9600" dirty="0"/>
              <a:t> A transaction is a single unit of operation. You either execute it entirely or do not execute it at all. There cannot be partial execution.</a:t>
            </a:r>
          </a:p>
          <a:p>
            <a:pPr algn="just"/>
            <a:r>
              <a:rPr lang="en-US" sz="9600" b="1" dirty="0"/>
              <a:t>Consistency:</a:t>
            </a:r>
            <a:r>
              <a:rPr lang="en-US" sz="9600" dirty="0"/>
              <a:t> Once the transaction is executed, it should move from one consistent state to another.</a:t>
            </a:r>
          </a:p>
          <a:p>
            <a:pPr algn="just"/>
            <a:r>
              <a:rPr lang="en-US" sz="9600" b="1" dirty="0"/>
              <a:t>Isolation: </a:t>
            </a:r>
            <a:r>
              <a:rPr lang="en-US" sz="9600" dirty="0"/>
              <a:t>Transaction should be executed in isolation from other transactions. </a:t>
            </a:r>
          </a:p>
          <a:p>
            <a:pPr lvl="1" algn="just"/>
            <a:r>
              <a:rPr lang="en-US" sz="9200" dirty="0"/>
              <a:t>During concurrent transaction execution, intermediate transaction results from simultaneously executed transactions should not be made available to each other. (Level 0,1,2,3)</a:t>
            </a:r>
          </a:p>
          <a:p>
            <a:pPr algn="just"/>
            <a:r>
              <a:rPr lang="en-US" sz="9600" b="1" dirty="0"/>
              <a:t>Durability:</a:t>
            </a:r>
            <a:r>
              <a:rPr lang="en-US" sz="9600" dirty="0"/>
              <a:t> </a:t>
            </a:r>
            <a:r>
              <a:rPr lang="en-US" sz="9600" b="1" dirty="0"/>
              <a:t>· </a:t>
            </a:r>
            <a:r>
              <a:rPr lang="en-US" sz="9600" dirty="0"/>
              <a:t>After successful completion of a transaction, the changes in the database should persist. Even in the case of system failures.</a:t>
            </a:r>
          </a:p>
          <a:p>
            <a:endParaRPr lang="en-US"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in Transactions and Example</a:t>
            </a:r>
          </a:p>
        </p:txBody>
      </p:sp>
      <p:sp>
        <p:nvSpPr>
          <p:cNvPr id="3" name="Content Placeholder 2"/>
          <p:cNvSpPr>
            <a:spLocks noGrp="1"/>
          </p:cNvSpPr>
          <p:nvPr>
            <p:ph idx="1"/>
          </p:nvPr>
        </p:nvSpPr>
        <p:spPr/>
        <p:txBody>
          <a:bodyPr/>
          <a:lstStyle/>
          <a:p>
            <a:pPr fontAlgn="base"/>
            <a:r>
              <a:rPr lang="en-US" dirty="0"/>
              <a:t>Read/Access data (R). </a:t>
            </a:r>
            <a:br>
              <a:rPr lang="en-US" dirty="0"/>
            </a:br>
            <a:r>
              <a:rPr lang="en-US" dirty="0"/>
              <a:t> </a:t>
            </a:r>
          </a:p>
          <a:p>
            <a:pPr fontAlgn="base"/>
            <a:r>
              <a:rPr lang="en-US" dirty="0"/>
              <a:t>Write/Change data (W). </a:t>
            </a:r>
            <a:br>
              <a:rPr lang="en-US" dirty="0"/>
            </a:br>
            <a:r>
              <a:rPr lang="en-US" dirty="0"/>
              <a:t> </a:t>
            </a:r>
          </a:p>
          <a:p>
            <a:pPr fontAlgn="base"/>
            <a:r>
              <a:rPr lang="en-US" dirty="0"/>
              <a:t>Commit.</a:t>
            </a:r>
          </a:p>
          <a:p>
            <a:endParaRPr 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Execution</a:t>
            </a:r>
          </a:p>
        </p:txBody>
      </p:sp>
      <p:sp>
        <p:nvSpPr>
          <p:cNvPr id="3" name="Content Placeholder 2"/>
          <p:cNvSpPr>
            <a:spLocks noGrp="1"/>
          </p:cNvSpPr>
          <p:nvPr>
            <p:ph idx="1"/>
          </p:nvPr>
        </p:nvSpPr>
        <p:spPr/>
        <p:txBody>
          <a:bodyPr/>
          <a:lstStyle/>
          <a:p>
            <a:r>
              <a:rPr lang="en-US" dirty="0"/>
              <a:t>In a multi-user system, multiple users can access and use the same database at one time, which is known as the concurrent execution of the database. It means that the same database is executed simultaneously on a multi-user system by different users.</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Two-tier and three-tier architectures</a:t>
            </a:r>
          </a:p>
        </p:txBody>
      </p:sp>
      <p:sp>
        <p:nvSpPr>
          <p:cNvPr id="59394" name="Rectangle 10"/>
          <p:cNvSpPr>
            <a:spLocks noChangeArrowheads="1"/>
          </p:cNvSpPr>
          <p:nvPr/>
        </p:nvSpPr>
        <p:spPr bwMode="auto">
          <a:xfrm>
            <a:off x="5934075" y="2765823"/>
            <a:ext cx="923925" cy="15835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ltLang="en-US" sz="1200"/>
          </a:p>
        </p:txBody>
      </p:sp>
      <p:sp>
        <p:nvSpPr>
          <p:cNvPr id="59395" name="Rectangle 11"/>
          <p:cNvSpPr>
            <a:spLocks noChangeArrowheads="1"/>
          </p:cNvSpPr>
          <p:nvPr/>
        </p:nvSpPr>
        <p:spPr bwMode="auto">
          <a:xfrm>
            <a:off x="6038850" y="3965973"/>
            <a:ext cx="923925" cy="15835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ltLang="en-US" sz="1200"/>
          </a:p>
        </p:txBody>
      </p:sp>
      <p:sp>
        <p:nvSpPr>
          <p:cNvPr id="59396" name="Rectangle 12"/>
          <p:cNvSpPr>
            <a:spLocks noChangeArrowheads="1"/>
          </p:cNvSpPr>
          <p:nvPr/>
        </p:nvSpPr>
        <p:spPr bwMode="auto">
          <a:xfrm>
            <a:off x="6000750" y="4670823"/>
            <a:ext cx="923925" cy="15835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ltLang="en-US" sz="1200"/>
          </a:p>
        </p:txBody>
      </p:sp>
      <p:pic>
        <p:nvPicPr>
          <p:cNvPr id="3" name="Graphic 2">
            <a:extLst>
              <a:ext uri="{FF2B5EF4-FFF2-40B4-BE49-F238E27FC236}">
                <a16:creationId xmlns:a16="http://schemas.microsoft.com/office/drawing/2014/main" id="{73A18438-CAED-46A8-AC4A-9CD37495AB9D}"/>
              </a:ext>
            </a:extLst>
          </p:cNvPr>
          <p:cNvPicPr>
            <a:picLocks noChangeAspect="1"/>
          </p:cNvPicPr>
          <p:nvPr/>
        </p:nvPicPr>
        <p:blipFill>
          <a:blip/>
          <a:stretch>
            <a:fillRect/>
          </a:stretch>
        </p:blipFill>
        <p:spPr>
          <a:xfrm>
            <a:off x="1244638" y="1378918"/>
            <a:ext cx="6568649" cy="4214750"/>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Concurrent Execution</a:t>
            </a:r>
          </a:p>
        </p:txBody>
      </p:sp>
      <p:sp>
        <p:nvSpPr>
          <p:cNvPr id="3" name="Content Placeholder 2"/>
          <p:cNvSpPr>
            <a:spLocks noGrp="1"/>
          </p:cNvSpPr>
          <p:nvPr>
            <p:ph idx="1"/>
          </p:nvPr>
        </p:nvSpPr>
        <p:spPr/>
        <p:txBody>
          <a:bodyPr/>
          <a:lstStyle/>
          <a:p>
            <a:r>
              <a:rPr lang="en-US" dirty="0"/>
              <a:t>Problem 1: Lost Update Problems (W - W Conflict)</a:t>
            </a:r>
          </a:p>
          <a:p>
            <a:r>
              <a:rPr lang="en-US" dirty="0"/>
              <a:t>Dirty Read Problems (W-R Conflict)</a:t>
            </a:r>
          </a:p>
          <a:p>
            <a:r>
              <a:rPr lang="en-US" dirty="0"/>
              <a:t>Unrepeatable Read Problem (W-R Conflict)</a:t>
            </a:r>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Lost Update Problem</a:t>
            </a:r>
          </a:p>
        </p:txBody>
      </p:sp>
      <p:sp>
        <p:nvSpPr>
          <p:cNvPr id="3" name="Content Placeholder 2"/>
          <p:cNvSpPr>
            <a:spLocks noGrp="1"/>
          </p:cNvSpPr>
          <p:nvPr>
            <p:ph idx="1"/>
          </p:nvPr>
        </p:nvSpPr>
        <p:spPr/>
        <p:txBody>
          <a:bodyPr/>
          <a:lstStyle/>
          <a:p>
            <a:endParaRPr lang="en-US"/>
          </a:p>
        </p:txBody>
      </p:sp>
      <p:pic>
        <p:nvPicPr>
          <p:cNvPr id="8194" name="Picture 2" descr="DBMS Concurrency Control"/>
          <p:cNvPicPr>
            <a:picLocks noChangeAspect="1" noChangeArrowheads="1"/>
          </p:cNvPicPr>
          <p:nvPr/>
        </p:nvPicPr>
        <p:blipFill>
          <a:blip r:embed="rId2"/>
          <a:srcRect/>
          <a:stretch>
            <a:fillRect/>
          </a:stretch>
        </p:blipFill>
        <p:spPr bwMode="auto">
          <a:xfrm>
            <a:off x="1600200" y="2057400"/>
            <a:ext cx="6096000" cy="4038600"/>
          </a:xfrm>
          <a:prstGeom prst="rect">
            <a:avLst/>
          </a:prstGeom>
          <a:noFill/>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Lost Update</a:t>
            </a:r>
          </a:p>
        </p:txBody>
      </p:sp>
      <p:sp>
        <p:nvSpPr>
          <p:cNvPr id="3" name="Content Placeholder 2"/>
          <p:cNvSpPr>
            <a:spLocks noGrp="1"/>
          </p:cNvSpPr>
          <p:nvPr>
            <p:ph idx="1"/>
          </p:nvPr>
        </p:nvSpPr>
        <p:spPr>
          <a:xfrm>
            <a:off x="457200" y="1600200"/>
            <a:ext cx="8229600" cy="4648200"/>
          </a:xfrm>
        </p:spPr>
        <p:txBody>
          <a:bodyPr>
            <a:normAutofit fontScale="70000" lnSpcReduction="20000"/>
          </a:bodyPr>
          <a:lstStyle/>
          <a:p>
            <a:r>
              <a:rPr lang="en-US" dirty="0"/>
              <a:t>At time t1, transaction T</a:t>
            </a:r>
            <a:r>
              <a:rPr lang="en-US" baseline="-25000" dirty="0"/>
              <a:t>X</a:t>
            </a:r>
            <a:r>
              <a:rPr lang="en-US" dirty="0"/>
              <a:t> reads the value of account A, i.e., $300 (only read).</a:t>
            </a:r>
          </a:p>
          <a:p>
            <a:r>
              <a:rPr lang="en-US" dirty="0"/>
              <a:t>At time t2, transaction T</a:t>
            </a:r>
            <a:r>
              <a:rPr lang="en-US" baseline="-25000" dirty="0"/>
              <a:t>X</a:t>
            </a:r>
            <a:r>
              <a:rPr lang="en-US" dirty="0"/>
              <a:t> deducts $50 from account A that becomes $250 (only deducted and not updated/write).</a:t>
            </a:r>
          </a:p>
          <a:p>
            <a:r>
              <a:rPr lang="en-US" dirty="0"/>
              <a:t>Alternately, at time t3, transaction T</a:t>
            </a:r>
            <a:r>
              <a:rPr lang="en-US" baseline="-25000" dirty="0"/>
              <a:t>Y</a:t>
            </a:r>
            <a:r>
              <a:rPr lang="en-US" dirty="0"/>
              <a:t> reads the value of account A that will be $300 only because T</a:t>
            </a:r>
            <a:r>
              <a:rPr lang="en-US" baseline="-25000" dirty="0"/>
              <a:t>X</a:t>
            </a:r>
            <a:r>
              <a:rPr lang="en-US" dirty="0"/>
              <a:t> didn't update the value yet.</a:t>
            </a:r>
          </a:p>
          <a:p>
            <a:r>
              <a:rPr lang="en-US" dirty="0"/>
              <a:t>At time t4, transaction T</a:t>
            </a:r>
            <a:r>
              <a:rPr lang="en-US" baseline="-25000" dirty="0"/>
              <a:t>Y</a:t>
            </a:r>
            <a:r>
              <a:rPr lang="en-US" dirty="0"/>
              <a:t> adds $100 to account A that becomes $400 (only added but not updated/write).</a:t>
            </a:r>
          </a:p>
          <a:p>
            <a:r>
              <a:rPr lang="en-US" dirty="0"/>
              <a:t>At time t6, transaction T</a:t>
            </a:r>
            <a:r>
              <a:rPr lang="en-US" baseline="-25000" dirty="0"/>
              <a:t>X</a:t>
            </a:r>
            <a:r>
              <a:rPr lang="en-US" dirty="0"/>
              <a:t> writes the value of account A that will be updated as $250 only, as T</a:t>
            </a:r>
            <a:r>
              <a:rPr lang="en-US" baseline="-25000" dirty="0"/>
              <a:t>Y</a:t>
            </a:r>
            <a:r>
              <a:rPr lang="en-US" dirty="0"/>
              <a:t> didn't update the value yet.</a:t>
            </a:r>
          </a:p>
          <a:p>
            <a:r>
              <a:rPr lang="en-US" dirty="0"/>
              <a:t>Similarly, at time t7, transaction T</a:t>
            </a:r>
            <a:r>
              <a:rPr lang="en-US" baseline="-25000" dirty="0"/>
              <a:t>Y</a:t>
            </a:r>
            <a:r>
              <a:rPr lang="en-US" dirty="0"/>
              <a:t> writes the values of account A, so it will write as done at time t4 that will be $400. It means the value written by T</a:t>
            </a:r>
            <a:r>
              <a:rPr lang="en-US" baseline="-25000" dirty="0"/>
              <a:t>X</a:t>
            </a:r>
            <a:r>
              <a:rPr lang="en-US" dirty="0"/>
              <a:t> is lost, i.e., $250 is lost.</a:t>
            </a:r>
          </a:p>
          <a:p>
            <a:endParaRPr lang="en-US" dirty="0"/>
          </a:p>
          <a:p>
            <a:r>
              <a:rPr lang="en-US" dirty="0"/>
              <a:t>Hence data becomes incorrect, and database sets to inconsistent.</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Dirty Read</a:t>
            </a:r>
          </a:p>
        </p:txBody>
      </p:sp>
      <p:sp>
        <p:nvSpPr>
          <p:cNvPr id="3" name="Content Placeholder 2"/>
          <p:cNvSpPr>
            <a:spLocks noGrp="1"/>
          </p:cNvSpPr>
          <p:nvPr>
            <p:ph idx="1"/>
          </p:nvPr>
        </p:nvSpPr>
        <p:spPr/>
        <p:txBody>
          <a:bodyPr/>
          <a:lstStyle/>
          <a:p>
            <a:endParaRPr lang="en-US" dirty="0"/>
          </a:p>
        </p:txBody>
      </p:sp>
      <p:pic>
        <p:nvPicPr>
          <p:cNvPr id="15362" name="Picture 2" descr="DBMS Concurrency Control"/>
          <p:cNvPicPr>
            <a:picLocks noChangeAspect="1" noChangeArrowheads="1"/>
          </p:cNvPicPr>
          <p:nvPr/>
        </p:nvPicPr>
        <p:blipFill>
          <a:blip r:embed="rId2"/>
          <a:srcRect/>
          <a:stretch>
            <a:fillRect/>
          </a:stretch>
        </p:blipFill>
        <p:spPr bwMode="auto">
          <a:xfrm>
            <a:off x="1752600" y="1752600"/>
            <a:ext cx="5638800" cy="4419600"/>
          </a:xfrm>
          <a:prstGeom prst="rect">
            <a:avLst/>
          </a:prstGeom>
          <a:noFill/>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Dirty Read</a:t>
            </a:r>
          </a:p>
        </p:txBody>
      </p:sp>
      <p:sp>
        <p:nvSpPr>
          <p:cNvPr id="3" name="Content Placeholder 2"/>
          <p:cNvSpPr>
            <a:spLocks noGrp="1"/>
          </p:cNvSpPr>
          <p:nvPr>
            <p:ph idx="1"/>
          </p:nvPr>
        </p:nvSpPr>
        <p:spPr/>
        <p:txBody>
          <a:bodyPr>
            <a:normAutofit fontScale="77500" lnSpcReduction="20000"/>
          </a:bodyPr>
          <a:lstStyle/>
          <a:p>
            <a:r>
              <a:rPr lang="en-US" dirty="0"/>
              <a:t>At time t1, transaction T</a:t>
            </a:r>
            <a:r>
              <a:rPr lang="en-US" baseline="-25000" dirty="0"/>
              <a:t>X</a:t>
            </a:r>
            <a:r>
              <a:rPr lang="en-US" dirty="0"/>
              <a:t> reads the value of account A, i.e., $300.</a:t>
            </a:r>
          </a:p>
          <a:p>
            <a:r>
              <a:rPr lang="en-US" dirty="0"/>
              <a:t>At time t2, transaction T</a:t>
            </a:r>
            <a:r>
              <a:rPr lang="en-US" baseline="-25000" dirty="0"/>
              <a:t>X</a:t>
            </a:r>
            <a:r>
              <a:rPr lang="en-US" dirty="0"/>
              <a:t> adds $50 to account A that becomes $350.</a:t>
            </a:r>
          </a:p>
          <a:p>
            <a:r>
              <a:rPr lang="en-US" dirty="0"/>
              <a:t>At time t3, transaction T</a:t>
            </a:r>
            <a:r>
              <a:rPr lang="en-US" baseline="-25000" dirty="0"/>
              <a:t>X</a:t>
            </a:r>
            <a:r>
              <a:rPr lang="en-US" dirty="0"/>
              <a:t> writes the updated value in account A, i.e., $350.</a:t>
            </a:r>
          </a:p>
          <a:p>
            <a:r>
              <a:rPr lang="en-US" dirty="0"/>
              <a:t>Then at time t4, transaction T</a:t>
            </a:r>
            <a:r>
              <a:rPr lang="en-US" baseline="-25000" dirty="0"/>
              <a:t>Y</a:t>
            </a:r>
            <a:r>
              <a:rPr lang="en-US" dirty="0"/>
              <a:t> reads account A that will be read as $350.</a:t>
            </a:r>
          </a:p>
          <a:p>
            <a:r>
              <a:rPr lang="en-US" dirty="0"/>
              <a:t>Then at time t5, transaction T</a:t>
            </a:r>
            <a:r>
              <a:rPr lang="en-US" baseline="-25000" dirty="0"/>
              <a:t>X</a:t>
            </a:r>
            <a:r>
              <a:rPr lang="en-US" dirty="0"/>
              <a:t> rollbacks due to server problem, and the value changes back to $300 (as initially).</a:t>
            </a:r>
          </a:p>
          <a:p>
            <a:r>
              <a:rPr lang="en-US" dirty="0"/>
              <a:t>But the value for account A remains $350 for transaction T</a:t>
            </a:r>
            <a:r>
              <a:rPr lang="en-US" baseline="-25000" dirty="0"/>
              <a:t>Y</a:t>
            </a:r>
            <a:r>
              <a:rPr lang="en-US" dirty="0"/>
              <a:t> as committed, which is the dirty read and therefore known as the Dirty Read Problem.</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Unrepeatable Read Problem (W-R Conflict)</a:t>
            </a:r>
            <a:br>
              <a:rPr lang="en-US" sz="3600" dirty="0"/>
            </a:br>
            <a:r>
              <a:rPr lang="en-US" i="1" dirty="0"/>
              <a:t> </a:t>
            </a:r>
            <a:r>
              <a:rPr lang="en-US" sz="2200" i="1" dirty="0"/>
              <a:t>Also known as Inconsistent Retrievals Problem that occurs when in a transaction, two different values are read for the same database item.</a:t>
            </a:r>
            <a:endParaRPr lang="en-US" dirty="0"/>
          </a:p>
        </p:txBody>
      </p:sp>
      <p:sp>
        <p:nvSpPr>
          <p:cNvPr id="3" name="Content Placeholder 2"/>
          <p:cNvSpPr>
            <a:spLocks noGrp="1"/>
          </p:cNvSpPr>
          <p:nvPr>
            <p:ph idx="1"/>
          </p:nvPr>
        </p:nvSpPr>
        <p:spPr/>
        <p:txBody>
          <a:bodyPr/>
          <a:lstStyle/>
          <a:p>
            <a:endParaRPr lang="en-US" dirty="0"/>
          </a:p>
        </p:txBody>
      </p:sp>
      <p:pic>
        <p:nvPicPr>
          <p:cNvPr id="17410" name="Picture 2" descr="DBMS Concurrency Control"/>
          <p:cNvPicPr>
            <a:picLocks noChangeAspect="1" noChangeArrowheads="1"/>
          </p:cNvPicPr>
          <p:nvPr/>
        </p:nvPicPr>
        <p:blipFill>
          <a:blip r:embed="rId2"/>
          <a:srcRect/>
          <a:stretch>
            <a:fillRect/>
          </a:stretch>
        </p:blipFill>
        <p:spPr bwMode="auto">
          <a:xfrm>
            <a:off x="990600" y="1781174"/>
            <a:ext cx="7620000" cy="4391026"/>
          </a:xfrm>
          <a:prstGeom prst="rect">
            <a:avLst/>
          </a:prstGeom>
          <a:noFill/>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Unrepeatable Read</a:t>
            </a:r>
          </a:p>
        </p:txBody>
      </p:sp>
      <p:sp>
        <p:nvSpPr>
          <p:cNvPr id="3" name="Content Placeholder 2"/>
          <p:cNvSpPr>
            <a:spLocks noGrp="1"/>
          </p:cNvSpPr>
          <p:nvPr>
            <p:ph idx="1"/>
          </p:nvPr>
        </p:nvSpPr>
        <p:spPr/>
        <p:txBody>
          <a:bodyPr>
            <a:normAutofit fontScale="70000" lnSpcReduction="20000"/>
          </a:bodyPr>
          <a:lstStyle/>
          <a:p>
            <a:r>
              <a:rPr lang="en-US" dirty="0"/>
              <a:t>At time t1, transaction T</a:t>
            </a:r>
            <a:r>
              <a:rPr lang="en-US" baseline="-25000" dirty="0"/>
              <a:t>X</a:t>
            </a:r>
            <a:r>
              <a:rPr lang="en-US" dirty="0"/>
              <a:t> reads the value from account A, i.e., $300.</a:t>
            </a:r>
          </a:p>
          <a:p>
            <a:r>
              <a:rPr lang="en-US" dirty="0"/>
              <a:t>At time t2, transaction T</a:t>
            </a:r>
            <a:r>
              <a:rPr lang="en-US" baseline="-25000" dirty="0"/>
              <a:t>Y</a:t>
            </a:r>
            <a:r>
              <a:rPr lang="en-US" dirty="0"/>
              <a:t> reads the value from account A, i.e., $300.</a:t>
            </a:r>
          </a:p>
          <a:p>
            <a:r>
              <a:rPr lang="en-US" dirty="0"/>
              <a:t>At time t3, transaction T</a:t>
            </a:r>
            <a:r>
              <a:rPr lang="en-US" baseline="-25000" dirty="0"/>
              <a:t>Y</a:t>
            </a:r>
            <a:r>
              <a:rPr lang="en-US" dirty="0"/>
              <a:t> updates the value of account A by adding $100 to the available balance, and then it becomes $400.</a:t>
            </a:r>
          </a:p>
          <a:p>
            <a:r>
              <a:rPr lang="en-US" dirty="0"/>
              <a:t>At time t4, transaction T</a:t>
            </a:r>
            <a:r>
              <a:rPr lang="en-US" baseline="-25000" dirty="0"/>
              <a:t>Y</a:t>
            </a:r>
            <a:r>
              <a:rPr lang="en-US" dirty="0"/>
              <a:t> writes the updated value, i.e., $400.</a:t>
            </a:r>
          </a:p>
          <a:p>
            <a:r>
              <a:rPr lang="en-US" dirty="0"/>
              <a:t>After that, at time t5, transaction T</a:t>
            </a:r>
            <a:r>
              <a:rPr lang="en-US" baseline="-25000" dirty="0"/>
              <a:t>X</a:t>
            </a:r>
            <a:r>
              <a:rPr lang="en-US" dirty="0"/>
              <a:t> reads the available value of account A, and that will be read as $400.</a:t>
            </a:r>
          </a:p>
          <a:p>
            <a:r>
              <a:rPr lang="en-US" dirty="0"/>
              <a:t>It means that within the same transaction T</a:t>
            </a:r>
            <a:r>
              <a:rPr lang="en-US" baseline="-25000" dirty="0"/>
              <a:t>X</a:t>
            </a:r>
            <a:r>
              <a:rPr lang="en-US" dirty="0"/>
              <a:t>, it reads two different values of account A, i.e., $ 300 initially, and after </a:t>
            </a:r>
            <a:r>
              <a:rPr lang="en-US" dirty="0" err="1"/>
              <a:t>updation</a:t>
            </a:r>
            <a:r>
              <a:rPr lang="en-US" dirty="0"/>
              <a:t> made by transaction T</a:t>
            </a:r>
            <a:r>
              <a:rPr lang="en-US" baseline="-25000" dirty="0"/>
              <a:t>Y</a:t>
            </a:r>
            <a:r>
              <a:rPr lang="en-US" dirty="0"/>
              <a:t>, it reads $400. It is an unrepeatable read and is therefore known as the Unrepeatable read problem.</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Control</a:t>
            </a:r>
          </a:p>
        </p:txBody>
      </p:sp>
      <p:sp>
        <p:nvSpPr>
          <p:cNvPr id="3" name="Content Placeholder 2"/>
          <p:cNvSpPr>
            <a:spLocks noGrp="1"/>
          </p:cNvSpPr>
          <p:nvPr>
            <p:ph idx="1"/>
          </p:nvPr>
        </p:nvSpPr>
        <p:spPr/>
        <p:txBody>
          <a:bodyPr/>
          <a:lstStyle/>
          <a:p>
            <a:r>
              <a:rPr lang="en-US" dirty="0"/>
              <a:t> Concurrency control </a:t>
            </a:r>
            <a:r>
              <a:rPr lang="en-US" b="1" dirty="0"/>
              <a:t>manages simultaneous access to a database</a:t>
            </a:r>
            <a:r>
              <a:rPr lang="en-US" dirty="0"/>
              <a:t>. It prevents two users from editing the same record at the same time and also serializes transactions for backup and recovery</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Control Protocols</a:t>
            </a:r>
          </a:p>
        </p:txBody>
      </p:sp>
      <p:sp>
        <p:nvSpPr>
          <p:cNvPr id="3" name="Content Placeholder 2"/>
          <p:cNvSpPr>
            <a:spLocks noGrp="1"/>
          </p:cNvSpPr>
          <p:nvPr>
            <p:ph idx="1"/>
          </p:nvPr>
        </p:nvSpPr>
        <p:spPr/>
        <p:txBody>
          <a:bodyPr/>
          <a:lstStyle/>
          <a:p>
            <a:r>
              <a:rPr lang="en-US" dirty="0"/>
              <a:t>Lock Based Concurrency Control Protocol</a:t>
            </a:r>
          </a:p>
          <a:p>
            <a:r>
              <a:rPr lang="en-US" dirty="0"/>
              <a:t>Time Stamp Concurrency Control Protocol</a:t>
            </a:r>
          </a:p>
          <a:p>
            <a:r>
              <a:rPr lang="en-US" dirty="0"/>
              <a:t>Validation Based Concurrency Control Protocol</a:t>
            </a:r>
          </a:p>
          <a:p>
            <a:endParaRPr 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Based</a:t>
            </a:r>
          </a:p>
        </p:txBody>
      </p:sp>
      <p:sp>
        <p:nvSpPr>
          <p:cNvPr id="3" name="Content Placeholder 2"/>
          <p:cNvSpPr>
            <a:spLocks noGrp="1"/>
          </p:cNvSpPr>
          <p:nvPr>
            <p:ph idx="1"/>
          </p:nvPr>
        </p:nvSpPr>
        <p:spPr/>
        <p:txBody>
          <a:bodyPr>
            <a:normAutofit lnSpcReduction="10000"/>
          </a:bodyPr>
          <a:lstStyle/>
          <a:p>
            <a:r>
              <a:rPr lang="en-US" dirty="0"/>
              <a:t>Shared lock</a:t>
            </a:r>
          </a:p>
          <a:p>
            <a:r>
              <a:rPr lang="en-US" dirty="0"/>
              <a:t>Exclusive Lock</a:t>
            </a:r>
          </a:p>
          <a:p>
            <a:endParaRPr lang="en-US" dirty="0"/>
          </a:p>
          <a:p>
            <a:r>
              <a:rPr lang="en-US" dirty="0"/>
              <a:t>Four Types of Lock Protocols</a:t>
            </a:r>
          </a:p>
          <a:p>
            <a:pPr lvl="1"/>
            <a:r>
              <a:rPr lang="en-US" dirty="0" err="1"/>
              <a:t>Simplisistic</a:t>
            </a:r>
            <a:endParaRPr lang="en-US" dirty="0"/>
          </a:p>
          <a:p>
            <a:pPr lvl="1"/>
            <a:r>
              <a:rPr lang="en-US" dirty="0"/>
              <a:t>Pre-Claiming</a:t>
            </a:r>
          </a:p>
          <a:p>
            <a:pPr lvl="1"/>
            <a:r>
              <a:rPr lang="en-US" dirty="0"/>
              <a:t>2-Phase</a:t>
            </a:r>
          </a:p>
          <a:p>
            <a:pPr lvl="2"/>
            <a:r>
              <a:rPr lang="en-US" dirty="0"/>
              <a:t>Growing Phase</a:t>
            </a:r>
          </a:p>
          <a:p>
            <a:pPr lvl="2"/>
            <a:r>
              <a:rPr lang="en-US" dirty="0"/>
              <a:t>Shrinking Phase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Users</a:t>
            </a:r>
          </a:p>
        </p:txBody>
      </p:sp>
      <p:pic>
        <p:nvPicPr>
          <p:cNvPr id="5" name="Graphic 4">
            <a:extLst>
              <a:ext uri="{FF2B5EF4-FFF2-40B4-BE49-F238E27FC236}">
                <a16:creationId xmlns:a16="http://schemas.microsoft.com/office/drawing/2014/main" id="{64BFA042-22D8-4B76-83F1-7A404E7E236C}"/>
              </a:ext>
            </a:extLst>
          </p:cNvPr>
          <p:cNvPicPr>
            <a:picLocks noChangeAspect="1"/>
          </p:cNvPicPr>
          <p:nvPr/>
        </p:nvPicPr>
        <p:blipFill rotWithShape="1">
          <a:blip/>
          <a:srcRect t="-1" b="46320"/>
          <a:stretch/>
        </p:blipFill>
        <p:spPr>
          <a:xfrm>
            <a:off x="1152940" y="1114976"/>
            <a:ext cx="7291748" cy="562554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RECOVERY SYSTEMS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effectLst>
                  <a:outerShdw blurRad="38100" dist="38100" dir="2700000" algn="tl">
                    <a:srgbClr val="C0C0C0"/>
                  </a:outerShdw>
                </a:effectLst>
              </a:rPr>
              <a:t>Failure Classification</a:t>
            </a:r>
          </a:p>
        </p:txBody>
      </p:sp>
      <p:sp>
        <p:nvSpPr>
          <p:cNvPr id="20482" name="Rectangle 3"/>
          <p:cNvSpPr>
            <a:spLocks noGrp="1" noChangeArrowheads="1"/>
          </p:cNvSpPr>
          <p:nvPr>
            <p:ph type="body" idx="4294967295"/>
          </p:nvPr>
        </p:nvSpPr>
        <p:spPr/>
        <p:txBody>
          <a:bodyPr>
            <a:normAutofit fontScale="70000" lnSpcReduction="20000"/>
          </a:bodyPr>
          <a:lstStyle/>
          <a:p>
            <a:r>
              <a:rPr lang="en-US" b="1"/>
              <a:t>Transaction failure</a:t>
            </a:r>
            <a:r>
              <a:rPr lang="en-US"/>
              <a:t> :</a:t>
            </a:r>
          </a:p>
          <a:p>
            <a:pPr lvl="1"/>
            <a:r>
              <a:rPr lang="en-US" b="1"/>
              <a:t>Logical errors</a:t>
            </a:r>
            <a:r>
              <a:rPr lang="en-US"/>
              <a:t>: transaction cannot complete due to some internal error condition</a:t>
            </a:r>
          </a:p>
          <a:p>
            <a:pPr lvl="1"/>
            <a:r>
              <a:rPr lang="en-US" b="1"/>
              <a:t>System errors</a:t>
            </a:r>
            <a:r>
              <a:rPr lang="en-US"/>
              <a:t>: the database system must terminate an active transaction due to an error condition (e.g., deadlock)</a:t>
            </a:r>
          </a:p>
          <a:p>
            <a:r>
              <a:rPr lang="en-US" b="1"/>
              <a:t>System crash</a:t>
            </a:r>
            <a:r>
              <a:rPr lang="en-US"/>
              <a:t>: a power failure or other hardware or software failure causes the system to crash.</a:t>
            </a:r>
          </a:p>
          <a:p>
            <a:pPr lvl="1"/>
            <a:r>
              <a:rPr lang="en-US" b="1">
                <a:solidFill>
                  <a:srgbClr val="000099"/>
                </a:solidFill>
              </a:rPr>
              <a:t>Fail-stop assumption</a:t>
            </a:r>
            <a:r>
              <a:rPr lang="en-US"/>
              <a:t>: non-volatile storage contents are assumed to not be corrupted by system crash</a:t>
            </a:r>
          </a:p>
          <a:p>
            <a:pPr lvl="2"/>
            <a:r>
              <a:rPr lang="en-US"/>
              <a:t>Database systems have numerous integrity checks to prevent corruption of disk data </a:t>
            </a:r>
          </a:p>
          <a:p>
            <a:r>
              <a:rPr lang="en-US" b="1"/>
              <a:t>Disk failure</a:t>
            </a:r>
            <a:r>
              <a:rPr lang="en-US"/>
              <a:t>: a head crash or similar disk failure destroys all or part of disk storage</a:t>
            </a:r>
          </a:p>
          <a:p>
            <a:pPr lvl="1"/>
            <a:r>
              <a:rPr lang="en-US"/>
              <a:t>Destruction is assumed to be detectable: disk drives use checksums to detect failures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effectLst>
                  <a:outerShdw blurRad="38100" dist="38100" dir="2700000" algn="tl">
                    <a:srgbClr val="C0C0C0"/>
                  </a:outerShdw>
                </a:effectLst>
              </a:rPr>
              <a:t>Storage Structure</a:t>
            </a:r>
          </a:p>
        </p:txBody>
      </p:sp>
      <p:sp>
        <p:nvSpPr>
          <p:cNvPr id="24578" name="Rectangle 3"/>
          <p:cNvSpPr>
            <a:spLocks noGrp="1" noChangeArrowheads="1"/>
          </p:cNvSpPr>
          <p:nvPr>
            <p:ph type="body" idx="4294967295"/>
          </p:nvPr>
        </p:nvSpPr>
        <p:spPr/>
        <p:txBody>
          <a:bodyPr>
            <a:normAutofit fontScale="77500" lnSpcReduction="20000"/>
          </a:bodyPr>
          <a:lstStyle/>
          <a:p>
            <a:r>
              <a:rPr lang="en-US" b="1">
                <a:solidFill>
                  <a:srgbClr val="000099"/>
                </a:solidFill>
              </a:rPr>
              <a:t>Volatile storage</a:t>
            </a:r>
            <a:r>
              <a:rPr lang="en-US"/>
              <a:t>:</a:t>
            </a:r>
          </a:p>
          <a:p>
            <a:pPr lvl="1"/>
            <a:r>
              <a:rPr lang="en-US"/>
              <a:t>does not survive system crashes</a:t>
            </a:r>
          </a:p>
          <a:p>
            <a:pPr lvl="1"/>
            <a:r>
              <a:rPr lang="en-US"/>
              <a:t>examples: main memory, cache memory</a:t>
            </a:r>
          </a:p>
          <a:p>
            <a:r>
              <a:rPr lang="en-US" b="1">
                <a:solidFill>
                  <a:srgbClr val="000099"/>
                </a:solidFill>
              </a:rPr>
              <a:t>Nonvolatile storage</a:t>
            </a:r>
            <a:r>
              <a:rPr lang="en-US"/>
              <a:t>:</a:t>
            </a:r>
          </a:p>
          <a:p>
            <a:pPr lvl="1"/>
            <a:r>
              <a:rPr lang="en-US"/>
              <a:t>survives system crashes</a:t>
            </a:r>
          </a:p>
          <a:p>
            <a:pPr lvl="1"/>
            <a:r>
              <a:rPr lang="en-US"/>
              <a:t>examples: disk, tape, flash memory, </a:t>
            </a:r>
            <a:br>
              <a:rPr lang="en-US"/>
            </a:br>
            <a:r>
              <a:rPr lang="en-US"/>
              <a:t>                  non-volatile (battery backed up) RAM </a:t>
            </a:r>
          </a:p>
          <a:p>
            <a:pPr lvl="1"/>
            <a:r>
              <a:rPr lang="en-US"/>
              <a:t>but may still fail, losing data</a:t>
            </a:r>
          </a:p>
          <a:p>
            <a:r>
              <a:rPr lang="en-US" b="1">
                <a:solidFill>
                  <a:srgbClr val="000099"/>
                </a:solidFill>
              </a:rPr>
              <a:t>Stable storage</a:t>
            </a:r>
            <a:r>
              <a:rPr lang="en-US"/>
              <a:t>:</a:t>
            </a:r>
          </a:p>
          <a:p>
            <a:pPr lvl="1"/>
            <a:r>
              <a:rPr lang="en-US"/>
              <a:t>a mythical form of storage that survives all failures</a:t>
            </a:r>
          </a:p>
          <a:p>
            <a:pPr lvl="1"/>
            <a:r>
              <a:rPr lang="en-US"/>
              <a:t>approximated by maintaining multiple copies on distinct nonvolatile media</a:t>
            </a:r>
          </a:p>
          <a:p>
            <a:pPr lvl="1"/>
            <a:r>
              <a:rPr lang="en-US"/>
              <a:t>See book for more details on how to implement stable storage</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effectLst>
                  <a:outerShdw blurRad="38100" dist="38100" dir="2700000" algn="tl">
                    <a:srgbClr val="C0C0C0"/>
                  </a:outerShdw>
                </a:effectLst>
              </a:rPr>
              <a:t>Recovery and Atomicity</a:t>
            </a:r>
          </a:p>
        </p:txBody>
      </p:sp>
      <p:sp>
        <p:nvSpPr>
          <p:cNvPr id="36866" name="Rectangle 3"/>
          <p:cNvSpPr>
            <a:spLocks noGrp="1" noChangeArrowheads="1"/>
          </p:cNvSpPr>
          <p:nvPr>
            <p:ph type="body" idx="1"/>
          </p:nvPr>
        </p:nvSpPr>
        <p:spPr/>
        <p:txBody>
          <a:bodyPr>
            <a:normAutofit/>
          </a:bodyPr>
          <a:lstStyle/>
          <a:p>
            <a:r>
              <a:rPr lang="en-US" dirty="0"/>
              <a:t>To ensure atomicity despite failures, we first output information describing the modifications to stable storage without modifying the database itself.</a:t>
            </a:r>
          </a:p>
          <a:p>
            <a:r>
              <a:rPr lang="en-US" b="1" dirty="0">
                <a:solidFill>
                  <a:srgbClr val="000099"/>
                </a:solidFill>
              </a:rPr>
              <a:t>log-based recovery</a:t>
            </a:r>
            <a:r>
              <a:rPr lang="en-US" dirty="0"/>
              <a:t> </a:t>
            </a:r>
            <a:r>
              <a:rPr lang="en-US" b="1" dirty="0">
                <a:solidFill>
                  <a:srgbClr val="000099"/>
                </a:solidFill>
              </a:rPr>
              <a:t>mechanisms</a:t>
            </a:r>
            <a:endParaRPr lang="en-US" dirty="0"/>
          </a:p>
        </p:txBody>
      </p:sp>
      <p:pic>
        <p:nvPicPr>
          <p:cNvPr id="36867" name="Picture 1" descr="15-02.gif"/>
          <p:cNvPicPr>
            <a:picLocks noChangeAspect="1"/>
          </p:cNvPicPr>
          <p:nvPr/>
        </p:nvPicPr>
        <p:blipFill>
          <a:blip r:embed="rId3"/>
          <a:srcRect/>
          <a:stretch>
            <a:fillRect/>
          </a:stretch>
        </p:blipFill>
        <p:spPr bwMode="auto">
          <a:xfrm>
            <a:off x="2286000" y="4411662"/>
            <a:ext cx="5081588" cy="2446338"/>
          </a:xfrm>
          <a:prstGeom prst="rect">
            <a:avLst/>
          </a:prstGeom>
          <a:noFill/>
          <a:ln w="9525">
            <a:noFill/>
            <a:miter lim="800000"/>
            <a:headEnd/>
            <a:tailEnd/>
          </a:ln>
        </p:spPr>
      </p:pic>
      <p:sp>
        <p:nvSpPr>
          <p:cNvPr id="36868" name="TextBox 2"/>
          <p:cNvSpPr txBox="1">
            <a:spLocks noChangeArrowheads="1"/>
          </p:cNvSpPr>
          <p:nvPr/>
        </p:nvSpPr>
        <p:spPr bwMode="auto">
          <a:xfrm>
            <a:off x="752475" y="5164138"/>
            <a:ext cx="1495425" cy="338137"/>
          </a:xfrm>
          <a:prstGeom prst="rect">
            <a:avLst/>
          </a:prstGeom>
          <a:noFill/>
          <a:ln w="9525">
            <a:noFill/>
            <a:miter lim="800000"/>
            <a:headEnd/>
            <a:tailEnd/>
          </a:ln>
        </p:spPr>
        <p:txBody>
          <a:bodyPr wrap="none">
            <a:spAutoFit/>
          </a:bodyPr>
          <a:lstStyle/>
          <a:p>
            <a:r>
              <a:rPr lang="en-US" b="1" dirty="0">
                <a:solidFill>
                  <a:srgbClr val="000099"/>
                </a:solidFill>
              </a:rPr>
              <a:t>shadow-copy </a:t>
            </a:r>
            <a:endParaRPr 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effectLst>
                  <a:outerShdw blurRad="38100" dist="38100" dir="2700000" algn="tl">
                    <a:srgbClr val="C0C0C0"/>
                  </a:outerShdw>
                </a:effectLst>
              </a:rPr>
              <a:t>Log-Based Recovery</a:t>
            </a:r>
          </a:p>
        </p:txBody>
      </p:sp>
      <p:sp>
        <p:nvSpPr>
          <p:cNvPr id="38914" name="Rectangle 3"/>
          <p:cNvSpPr>
            <a:spLocks noGrp="1" noChangeArrowheads="1"/>
          </p:cNvSpPr>
          <p:nvPr>
            <p:ph type="body" idx="4294967295"/>
          </p:nvPr>
        </p:nvSpPr>
        <p:spPr>
          <a:xfrm>
            <a:off x="842963" y="1106488"/>
            <a:ext cx="7848600" cy="5029200"/>
          </a:xfrm>
        </p:spPr>
        <p:txBody>
          <a:bodyPr>
            <a:normAutofit fontScale="77500" lnSpcReduction="20000"/>
          </a:bodyPr>
          <a:lstStyle/>
          <a:p>
            <a:pPr>
              <a:lnSpc>
                <a:spcPct val="90000"/>
              </a:lnSpc>
            </a:pPr>
            <a:r>
              <a:rPr lang="en-US" dirty="0"/>
              <a:t>A  </a:t>
            </a:r>
            <a:r>
              <a:rPr lang="en-US" b="1" dirty="0">
                <a:solidFill>
                  <a:srgbClr val="000099"/>
                </a:solidFill>
              </a:rPr>
              <a:t>log</a:t>
            </a:r>
            <a:r>
              <a:rPr lang="en-US" dirty="0"/>
              <a:t> is kept on stable storage. </a:t>
            </a:r>
          </a:p>
          <a:p>
            <a:pPr lvl="1">
              <a:lnSpc>
                <a:spcPct val="90000"/>
              </a:lnSpc>
            </a:pPr>
            <a:r>
              <a:rPr lang="en-US" dirty="0">
                <a:highlight>
                  <a:srgbClr val="FFFF00"/>
                </a:highlight>
              </a:rPr>
              <a:t>The log is a sequence of </a:t>
            </a:r>
            <a:r>
              <a:rPr lang="en-US" b="1" dirty="0">
                <a:solidFill>
                  <a:srgbClr val="000099"/>
                </a:solidFill>
                <a:highlight>
                  <a:srgbClr val="FFFF00"/>
                </a:highlight>
              </a:rPr>
              <a:t>log records</a:t>
            </a:r>
            <a:r>
              <a:rPr lang="en-US" dirty="0">
                <a:highlight>
                  <a:srgbClr val="FFFF00"/>
                </a:highlight>
              </a:rPr>
              <a:t>, and maintains a record of update activities on the database</a:t>
            </a:r>
            <a:r>
              <a:rPr lang="en-US" dirty="0"/>
              <a:t>.</a:t>
            </a:r>
          </a:p>
          <a:p>
            <a:pPr>
              <a:lnSpc>
                <a:spcPct val="90000"/>
              </a:lnSpc>
            </a:pPr>
            <a:r>
              <a:rPr lang="en-US" dirty="0"/>
              <a:t>When transaction </a:t>
            </a:r>
            <a:r>
              <a:rPr lang="en-US" i="1" dirty="0" err="1"/>
              <a:t>T</a:t>
            </a:r>
            <a:r>
              <a:rPr lang="en-US" i="1" baseline="-25000" dirty="0" err="1"/>
              <a:t>i</a:t>
            </a:r>
            <a:r>
              <a:rPr lang="en-US" i="1" dirty="0"/>
              <a:t> </a:t>
            </a:r>
            <a:r>
              <a:rPr lang="en-US" dirty="0"/>
              <a:t>starts, it registers itself by writing a </a:t>
            </a:r>
            <a:br>
              <a:rPr lang="en-US" dirty="0"/>
            </a:br>
            <a:r>
              <a:rPr lang="en-US" dirty="0"/>
              <a:t>       </a:t>
            </a:r>
            <a:r>
              <a:rPr lang="en-US" i="1" dirty="0"/>
              <a:t>&lt;</a:t>
            </a:r>
            <a:r>
              <a:rPr lang="en-US" i="1" dirty="0" err="1"/>
              <a:t>T</a:t>
            </a:r>
            <a:r>
              <a:rPr lang="en-US" i="1" baseline="-25000" dirty="0" err="1"/>
              <a:t>i</a:t>
            </a:r>
            <a:r>
              <a:rPr lang="en-US" i="1" baseline="-25000" dirty="0"/>
              <a:t>  </a:t>
            </a:r>
            <a:r>
              <a:rPr lang="en-US" b="1" dirty="0"/>
              <a:t>start</a:t>
            </a:r>
            <a:r>
              <a:rPr lang="en-US" dirty="0"/>
              <a:t>&gt;log record</a:t>
            </a:r>
          </a:p>
          <a:p>
            <a:pPr>
              <a:lnSpc>
                <a:spcPct val="90000"/>
              </a:lnSpc>
            </a:pPr>
            <a:r>
              <a:rPr lang="en-US" i="1" dirty="0"/>
              <a:t>Before </a:t>
            </a:r>
            <a:r>
              <a:rPr lang="en-US" i="1" dirty="0" err="1"/>
              <a:t>T</a:t>
            </a:r>
            <a:r>
              <a:rPr lang="en-US" i="1" baseline="-25000" dirty="0" err="1"/>
              <a:t>i</a:t>
            </a:r>
            <a:r>
              <a:rPr lang="en-US" i="1" dirty="0"/>
              <a:t> </a:t>
            </a:r>
            <a:r>
              <a:rPr lang="en-US" dirty="0"/>
              <a:t>executes </a:t>
            </a:r>
            <a:r>
              <a:rPr lang="en-US" b="1" dirty="0"/>
              <a:t>write</a:t>
            </a:r>
            <a:r>
              <a:rPr lang="en-US" dirty="0"/>
              <a:t>(</a:t>
            </a:r>
            <a:r>
              <a:rPr lang="en-US" i="1" dirty="0"/>
              <a:t>X</a:t>
            </a:r>
            <a:r>
              <a:rPr lang="en-US" dirty="0"/>
              <a:t>), a log record </a:t>
            </a:r>
            <a:br>
              <a:rPr lang="en-US" dirty="0"/>
            </a:br>
            <a:r>
              <a:rPr lang="en-US" dirty="0"/>
              <a:t>         </a:t>
            </a:r>
            <a:r>
              <a:rPr lang="en-US" i="1" dirty="0"/>
              <a:t>&lt;</a:t>
            </a:r>
            <a:r>
              <a:rPr lang="en-US" i="1" dirty="0" err="1"/>
              <a:t>T</a:t>
            </a:r>
            <a:r>
              <a:rPr lang="en-US" i="1" baseline="-25000" dirty="0" err="1"/>
              <a:t>i</a:t>
            </a:r>
            <a:r>
              <a:rPr lang="en-US" i="1" dirty="0"/>
              <a:t>, X,  V</a:t>
            </a:r>
            <a:r>
              <a:rPr lang="en-US" i="1" baseline="-25000" dirty="0"/>
              <a:t>1</a:t>
            </a:r>
            <a:r>
              <a:rPr lang="en-US" i="1" dirty="0"/>
              <a:t>,  V</a:t>
            </a:r>
            <a:r>
              <a:rPr lang="en-US" i="1" baseline="-25000" dirty="0"/>
              <a:t>2</a:t>
            </a:r>
            <a:r>
              <a:rPr lang="en-US" i="1" dirty="0"/>
              <a:t>&gt; </a:t>
            </a:r>
            <a:br>
              <a:rPr lang="en-US" i="1" dirty="0"/>
            </a:br>
            <a:r>
              <a:rPr lang="en-US" dirty="0"/>
              <a:t>is written, where</a:t>
            </a:r>
            <a:r>
              <a:rPr lang="en-US" i="1" dirty="0"/>
              <a:t> V</a:t>
            </a:r>
            <a:r>
              <a:rPr lang="en-US" i="1" baseline="-25000" dirty="0"/>
              <a:t>1</a:t>
            </a:r>
            <a:r>
              <a:rPr lang="en-US" dirty="0"/>
              <a:t> is the value of </a:t>
            </a:r>
            <a:r>
              <a:rPr lang="en-US" i="1" dirty="0"/>
              <a:t>X</a:t>
            </a:r>
            <a:r>
              <a:rPr lang="en-US" dirty="0"/>
              <a:t>  before the write (the </a:t>
            </a:r>
            <a:r>
              <a:rPr lang="en-US" b="1" dirty="0">
                <a:solidFill>
                  <a:srgbClr val="000099"/>
                </a:solidFill>
              </a:rPr>
              <a:t>old value</a:t>
            </a:r>
            <a:r>
              <a:rPr lang="en-US" dirty="0"/>
              <a:t>)</a:t>
            </a:r>
            <a:r>
              <a:rPr lang="en-US" b="1" dirty="0"/>
              <a:t>,</a:t>
            </a:r>
            <a:r>
              <a:rPr lang="en-US" dirty="0"/>
              <a:t> and </a:t>
            </a:r>
            <a:r>
              <a:rPr lang="en-US" i="1" dirty="0"/>
              <a:t>V</a:t>
            </a:r>
            <a:r>
              <a:rPr lang="en-US" i="1" baseline="-25000" dirty="0"/>
              <a:t>2</a:t>
            </a:r>
            <a:r>
              <a:rPr lang="en-US" i="1" dirty="0"/>
              <a:t> </a:t>
            </a:r>
            <a:r>
              <a:rPr lang="en-US" dirty="0"/>
              <a:t>is the value to be written to </a:t>
            </a:r>
            <a:r>
              <a:rPr lang="en-US" i="1" dirty="0"/>
              <a:t>X </a:t>
            </a:r>
            <a:r>
              <a:rPr lang="en-US" dirty="0"/>
              <a:t>(the </a:t>
            </a:r>
            <a:r>
              <a:rPr lang="en-US" b="1" dirty="0">
                <a:solidFill>
                  <a:srgbClr val="000099"/>
                </a:solidFill>
              </a:rPr>
              <a:t>new value</a:t>
            </a:r>
            <a:r>
              <a:rPr lang="en-US" b="1" dirty="0"/>
              <a:t>)</a:t>
            </a:r>
            <a:r>
              <a:rPr lang="en-US" dirty="0"/>
              <a:t>. </a:t>
            </a:r>
          </a:p>
          <a:p>
            <a:pPr>
              <a:lnSpc>
                <a:spcPct val="90000"/>
              </a:lnSpc>
            </a:pPr>
            <a:r>
              <a:rPr lang="en-US" dirty="0"/>
              <a:t>When </a:t>
            </a:r>
            <a:r>
              <a:rPr lang="en-US" i="1" dirty="0" err="1"/>
              <a:t>T</a:t>
            </a:r>
            <a:r>
              <a:rPr lang="en-US" i="1" baseline="-25000" dirty="0" err="1"/>
              <a:t>i</a:t>
            </a:r>
            <a:r>
              <a:rPr lang="en-US" dirty="0"/>
              <a:t> finishes it last statement, the log record &lt;</a:t>
            </a:r>
            <a:r>
              <a:rPr lang="en-US" i="1" dirty="0" err="1"/>
              <a:t>T</a:t>
            </a:r>
            <a:r>
              <a:rPr lang="en-US" i="1" baseline="-25000" dirty="0" err="1"/>
              <a:t>i</a:t>
            </a:r>
            <a:r>
              <a:rPr lang="en-US" i="1" dirty="0"/>
              <a:t> </a:t>
            </a:r>
            <a:r>
              <a:rPr lang="en-US" b="1" i="1" dirty="0"/>
              <a:t> </a:t>
            </a:r>
            <a:r>
              <a:rPr lang="en-US" b="1" dirty="0"/>
              <a:t>commi</a:t>
            </a:r>
            <a:r>
              <a:rPr lang="en-US" dirty="0"/>
              <a:t>t&gt; is written. </a:t>
            </a:r>
          </a:p>
          <a:p>
            <a:pPr>
              <a:lnSpc>
                <a:spcPct val="90000"/>
              </a:lnSpc>
            </a:pPr>
            <a:r>
              <a:rPr lang="en-US" dirty="0"/>
              <a:t>Two approaches using logs</a:t>
            </a:r>
          </a:p>
          <a:p>
            <a:pPr lvl="1">
              <a:lnSpc>
                <a:spcPct val="90000"/>
              </a:lnSpc>
            </a:pPr>
            <a:r>
              <a:rPr lang="en-US" dirty="0"/>
              <a:t>Deferred database modification</a:t>
            </a:r>
          </a:p>
          <a:p>
            <a:pPr lvl="1">
              <a:lnSpc>
                <a:spcPct val="90000"/>
              </a:lnSpc>
            </a:pPr>
            <a:r>
              <a:rPr lang="en-US" dirty="0"/>
              <a:t>Immediate database modification</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effectLst>
                  <a:outerShdw blurRad="38100" dist="38100" dir="2700000" algn="tl">
                    <a:srgbClr val="C0C0C0"/>
                  </a:outerShdw>
                </a:effectLst>
              </a:rPr>
              <a:t>Immediate Database Modification</a:t>
            </a:r>
          </a:p>
        </p:txBody>
      </p:sp>
      <p:sp>
        <p:nvSpPr>
          <p:cNvPr id="40962" name="Rectangle 3"/>
          <p:cNvSpPr>
            <a:spLocks noGrp="1" noChangeArrowheads="1"/>
          </p:cNvSpPr>
          <p:nvPr>
            <p:ph type="body" idx="4294967295"/>
          </p:nvPr>
        </p:nvSpPr>
        <p:spPr/>
        <p:txBody>
          <a:bodyPr>
            <a:normAutofit fontScale="70000" lnSpcReduction="20000"/>
          </a:bodyPr>
          <a:lstStyle/>
          <a:p>
            <a:pPr>
              <a:lnSpc>
                <a:spcPct val="90000"/>
              </a:lnSpc>
            </a:pPr>
            <a:r>
              <a:rPr lang="en-US"/>
              <a:t>The </a:t>
            </a:r>
            <a:r>
              <a:rPr lang="en-US" b="1">
                <a:solidFill>
                  <a:srgbClr val="000099"/>
                </a:solidFill>
              </a:rPr>
              <a:t>immediate-modification</a:t>
            </a:r>
            <a:r>
              <a:rPr lang="en-US"/>
              <a:t> scheme allows updates of an uncommitted transaction to be made to the buffer, or the disk itself, before the transaction commits</a:t>
            </a:r>
          </a:p>
          <a:p>
            <a:pPr>
              <a:lnSpc>
                <a:spcPct val="90000"/>
              </a:lnSpc>
            </a:pPr>
            <a:r>
              <a:rPr lang="en-US"/>
              <a:t>Update log record must be written </a:t>
            </a:r>
            <a:r>
              <a:rPr lang="en-US" i="1"/>
              <a:t>before</a:t>
            </a:r>
            <a:r>
              <a:rPr lang="en-US"/>
              <a:t> database item is written</a:t>
            </a:r>
          </a:p>
          <a:p>
            <a:pPr lvl="1">
              <a:lnSpc>
                <a:spcPct val="90000"/>
              </a:lnSpc>
            </a:pPr>
            <a:r>
              <a:rPr lang="en-US"/>
              <a:t>We assume that the log record is output directly to stable storage</a:t>
            </a:r>
          </a:p>
          <a:p>
            <a:pPr lvl="1">
              <a:lnSpc>
                <a:spcPct val="90000"/>
              </a:lnSpc>
            </a:pPr>
            <a:r>
              <a:rPr lang="en-US"/>
              <a:t>(Will see later that how to postpone log record output to some extent)</a:t>
            </a:r>
          </a:p>
          <a:p>
            <a:pPr>
              <a:lnSpc>
                <a:spcPct val="90000"/>
              </a:lnSpc>
            </a:pPr>
            <a:r>
              <a:rPr lang="en-US"/>
              <a:t>Output of updated blocks to stable storage can take place at any time before or  after transaction commit</a:t>
            </a:r>
          </a:p>
          <a:p>
            <a:pPr>
              <a:lnSpc>
                <a:spcPct val="90000"/>
              </a:lnSpc>
            </a:pPr>
            <a:r>
              <a:rPr lang="en-US"/>
              <a:t>Order in which blocks are output can be different from the order in which they are written.</a:t>
            </a:r>
          </a:p>
          <a:p>
            <a:pPr>
              <a:lnSpc>
                <a:spcPct val="90000"/>
              </a:lnSpc>
            </a:pPr>
            <a:r>
              <a:rPr lang="en-US"/>
              <a:t>The </a:t>
            </a:r>
            <a:r>
              <a:rPr lang="en-US" b="1">
                <a:solidFill>
                  <a:srgbClr val="000099"/>
                </a:solidFill>
              </a:rPr>
              <a:t>deferred-modification</a:t>
            </a:r>
            <a:r>
              <a:rPr lang="en-US"/>
              <a:t> scheme performs updates to buffer/disk only at the time of transaction commit</a:t>
            </a:r>
          </a:p>
          <a:p>
            <a:pPr lvl="1">
              <a:lnSpc>
                <a:spcPct val="90000"/>
              </a:lnSpc>
            </a:pPr>
            <a:r>
              <a:rPr lang="en-US"/>
              <a:t>Simplifies some aspects of recovery</a:t>
            </a:r>
          </a:p>
          <a:p>
            <a:pPr lvl="1">
              <a:lnSpc>
                <a:spcPct val="90000"/>
              </a:lnSpc>
            </a:pPr>
            <a:r>
              <a:rPr lang="en-US"/>
              <a:t>But has overhead of storing local copy</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noFill/>
        </p:spPr>
        <p:txBody>
          <a:bodyPr/>
          <a:lstStyle/>
          <a:p>
            <a:r>
              <a:rPr lang="en-US">
                <a:effectLst/>
              </a:rPr>
              <a:t>Transaction Commit</a:t>
            </a:r>
          </a:p>
        </p:txBody>
      </p:sp>
      <p:sp>
        <p:nvSpPr>
          <p:cNvPr id="43010" name="Rectangle 3"/>
          <p:cNvSpPr>
            <a:spLocks noGrp="1" noChangeArrowheads="1"/>
          </p:cNvSpPr>
          <p:nvPr>
            <p:ph type="body" idx="1"/>
          </p:nvPr>
        </p:nvSpPr>
        <p:spPr/>
        <p:txBody>
          <a:bodyPr/>
          <a:lstStyle/>
          <a:p>
            <a:r>
              <a:rPr lang="en-US"/>
              <a:t>A transaction is said to have committed when its commit log record is output to stable storage </a:t>
            </a:r>
          </a:p>
          <a:p>
            <a:pPr lvl="1"/>
            <a:r>
              <a:rPr lang="en-US"/>
              <a:t>all previous log records of the transaction must have been output already </a:t>
            </a:r>
          </a:p>
          <a:p>
            <a:r>
              <a:rPr lang="en-US"/>
              <a:t>Writes performed by a transaction may still be in the buffer when the transaction commits, and may be output later</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noFill/>
        </p:spPr>
        <p:txBody>
          <a:bodyPr/>
          <a:lstStyle/>
          <a:p>
            <a:r>
              <a:rPr lang="en-US">
                <a:effectLst/>
              </a:rPr>
              <a:t>Undo and Redo Operations</a:t>
            </a:r>
          </a:p>
        </p:txBody>
      </p:sp>
      <p:sp>
        <p:nvSpPr>
          <p:cNvPr id="47106" name="Rectangle 3"/>
          <p:cNvSpPr>
            <a:spLocks noGrp="1" noChangeArrowheads="1"/>
          </p:cNvSpPr>
          <p:nvPr>
            <p:ph type="body" idx="1"/>
          </p:nvPr>
        </p:nvSpPr>
        <p:spPr/>
        <p:txBody>
          <a:bodyPr>
            <a:normAutofit fontScale="77500" lnSpcReduction="20000"/>
          </a:bodyPr>
          <a:lstStyle/>
          <a:p>
            <a:r>
              <a:rPr lang="en-US" b="1">
                <a:solidFill>
                  <a:srgbClr val="000099"/>
                </a:solidFill>
              </a:rPr>
              <a:t>Undo</a:t>
            </a:r>
            <a:r>
              <a:rPr lang="en-US"/>
              <a:t> of a log record </a:t>
            </a:r>
            <a:r>
              <a:rPr lang="en-US" i="1"/>
              <a:t>&lt;T</a:t>
            </a:r>
            <a:r>
              <a:rPr lang="en-US" i="1" baseline="-25000"/>
              <a:t>i</a:t>
            </a:r>
            <a:r>
              <a:rPr lang="en-US" i="1"/>
              <a:t>, X,  V</a:t>
            </a:r>
            <a:r>
              <a:rPr lang="en-US" i="1" baseline="-25000"/>
              <a:t>1</a:t>
            </a:r>
            <a:r>
              <a:rPr lang="en-US" i="1"/>
              <a:t>,  V</a:t>
            </a:r>
            <a:r>
              <a:rPr lang="en-US" i="1" baseline="-25000"/>
              <a:t>2</a:t>
            </a:r>
            <a:r>
              <a:rPr lang="en-US" i="1"/>
              <a:t>&gt; </a:t>
            </a:r>
            <a:r>
              <a:rPr lang="en-US"/>
              <a:t>writes the </a:t>
            </a:r>
            <a:r>
              <a:rPr lang="en-US" b="1"/>
              <a:t>old</a:t>
            </a:r>
            <a:r>
              <a:rPr lang="en-US"/>
              <a:t> value </a:t>
            </a:r>
            <a:r>
              <a:rPr lang="en-US" i="1"/>
              <a:t>V</a:t>
            </a:r>
            <a:r>
              <a:rPr lang="en-US" i="1" baseline="-25000"/>
              <a:t>1</a:t>
            </a:r>
            <a:r>
              <a:rPr lang="en-US" i="1"/>
              <a:t> </a:t>
            </a:r>
            <a:r>
              <a:rPr lang="en-US"/>
              <a:t>to</a:t>
            </a:r>
            <a:r>
              <a:rPr lang="en-US" i="1"/>
              <a:t> X</a:t>
            </a:r>
          </a:p>
          <a:p>
            <a:r>
              <a:rPr lang="en-US" b="1">
                <a:solidFill>
                  <a:srgbClr val="000099"/>
                </a:solidFill>
              </a:rPr>
              <a:t>Redo</a:t>
            </a:r>
            <a:r>
              <a:rPr lang="en-US"/>
              <a:t> of a log record </a:t>
            </a:r>
            <a:r>
              <a:rPr lang="en-US" i="1"/>
              <a:t>&lt;T</a:t>
            </a:r>
            <a:r>
              <a:rPr lang="en-US" i="1" baseline="-25000"/>
              <a:t>i</a:t>
            </a:r>
            <a:r>
              <a:rPr lang="en-US" i="1"/>
              <a:t>, X,  V</a:t>
            </a:r>
            <a:r>
              <a:rPr lang="en-US" i="1" baseline="-25000"/>
              <a:t>1</a:t>
            </a:r>
            <a:r>
              <a:rPr lang="en-US" i="1"/>
              <a:t>,  V</a:t>
            </a:r>
            <a:r>
              <a:rPr lang="en-US" i="1" baseline="-25000"/>
              <a:t>2</a:t>
            </a:r>
            <a:r>
              <a:rPr lang="en-US" i="1"/>
              <a:t>&gt; </a:t>
            </a:r>
            <a:r>
              <a:rPr lang="en-US"/>
              <a:t>writes the </a:t>
            </a:r>
            <a:r>
              <a:rPr lang="en-US" b="1"/>
              <a:t>new</a:t>
            </a:r>
            <a:r>
              <a:rPr lang="en-US"/>
              <a:t> value </a:t>
            </a:r>
            <a:r>
              <a:rPr lang="en-US" i="1"/>
              <a:t>V</a:t>
            </a:r>
            <a:r>
              <a:rPr lang="en-US" i="1" baseline="-25000"/>
              <a:t>2</a:t>
            </a:r>
            <a:r>
              <a:rPr lang="en-US" i="1"/>
              <a:t> </a:t>
            </a:r>
            <a:r>
              <a:rPr lang="en-US"/>
              <a:t>to</a:t>
            </a:r>
            <a:r>
              <a:rPr lang="en-US" i="1"/>
              <a:t> X</a:t>
            </a:r>
          </a:p>
          <a:p>
            <a:r>
              <a:rPr lang="en-US" b="1">
                <a:solidFill>
                  <a:srgbClr val="000099"/>
                </a:solidFill>
              </a:rPr>
              <a:t>Undo and Redo of Transactions</a:t>
            </a:r>
          </a:p>
          <a:p>
            <a:pPr lvl="1"/>
            <a:r>
              <a:rPr lang="en-US" b="1"/>
              <a:t>undo</a:t>
            </a:r>
            <a:r>
              <a:rPr lang="en-US"/>
              <a:t>(</a:t>
            </a:r>
            <a:r>
              <a:rPr lang="en-US" i="1"/>
              <a:t>T</a:t>
            </a:r>
            <a:r>
              <a:rPr lang="en-US" baseline="-25000"/>
              <a:t>i</a:t>
            </a:r>
            <a:r>
              <a:rPr lang="en-US"/>
              <a:t>) restores the value of all data items updated by </a:t>
            </a:r>
            <a:r>
              <a:rPr lang="en-US" i="1"/>
              <a:t>T</a:t>
            </a:r>
            <a:r>
              <a:rPr lang="en-US" i="1" baseline="-25000"/>
              <a:t>i</a:t>
            </a:r>
            <a:r>
              <a:rPr lang="en-US"/>
              <a:t> to their old values, going backwards from the last log record for </a:t>
            </a:r>
            <a:r>
              <a:rPr lang="en-US" i="1"/>
              <a:t>T</a:t>
            </a:r>
            <a:r>
              <a:rPr lang="en-US" i="1" baseline="-25000"/>
              <a:t>i</a:t>
            </a:r>
            <a:endParaRPr lang="en-US" i="1"/>
          </a:p>
          <a:p>
            <a:pPr lvl="2"/>
            <a:r>
              <a:rPr lang="en-US"/>
              <a:t>each time a data item X is restored to its old value V a special  log record </a:t>
            </a:r>
            <a:r>
              <a:rPr lang="en-US" i="1"/>
              <a:t>&lt;T</a:t>
            </a:r>
            <a:r>
              <a:rPr lang="en-US" i="1" baseline="-25000"/>
              <a:t>i</a:t>
            </a:r>
            <a:r>
              <a:rPr lang="en-US" i="1"/>
              <a:t> , X, V&gt; </a:t>
            </a:r>
            <a:r>
              <a:rPr lang="en-US"/>
              <a:t>is written out</a:t>
            </a:r>
          </a:p>
          <a:p>
            <a:pPr lvl="2"/>
            <a:r>
              <a:rPr lang="en-US"/>
              <a:t>when undo of a transaction is complete, a log record </a:t>
            </a:r>
            <a:br>
              <a:rPr lang="en-US"/>
            </a:br>
            <a:r>
              <a:rPr lang="en-US" i="1"/>
              <a:t>&lt;T</a:t>
            </a:r>
            <a:r>
              <a:rPr lang="en-US" i="1" baseline="-25000"/>
              <a:t>i</a:t>
            </a:r>
            <a:r>
              <a:rPr lang="en-US" i="1"/>
              <a:t> </a:t>
            </a:r>
            <a:r>
              <a:rPr lang="en-US" b="1"/>
              <a:t>abort</a:t>
            </a:r>
            <a:r>
              <a:rPr lang="en-US" i="1"/>
              <a:t>&gt; </a:t>
            </a:r>
            <a:r>
              <a:rPr lang="en-US"/>
              <a:t>is written out.</a:t>
            </a:r>
          </a:p>
          <a:p>
            <a:pPr lvl="1"/>
            <a:r>
              <a:rPr lang="en-US" b="1"/>
              <a:t>redo</a:t>
            </a:r>
            <a:r>
              <a:rPr lang="en-US"/>
              <a:t>(</a:t>
            </a:r>
            <a:r>
              <a:rPr lang="en-US" i="1"/>
              <a:t>T</a:t>
            </a:r>
            <a:r>
              <a:rPr lang="en-US" baseline="-25000"/>
              <a:t>i</a:t>
            </a:r>
            <a:r>
              <a:rPr lang="en-US"/>
              <a:t>) sets the value of all data items updated by </a:t>
            </a:r>
            <a:r>
              <a:rPr lang="en-US" i="1"/>
              <a:t>T</a:t>
            </a:r>
            <a:r>
              <a:rPr lang="en-US" i="1" baseline="-25000"/>
              <a:t>i</a:t>
            </a:r>
            <a:r>
              <a:rPr lang="en-US" i="1"/>
              <a:t> </a:t>
            </a:r>
            <a:r>
              <a:rPr lang="en-US"/>
              <a:t>to the new values, going forward from the first log record for </a:t>
            </a:r>
            <a:r>
              <a:rPr lang="en-US" i="1"/>
              <a:t>T</a:t>
            </a:r>
            <a:r>
              <a:rPr lang="en-US" i="1" baseline="-25000"/>
              <a:t>i</a:t>
            </a:r>
            <a:endParaRPr lang="en-US" b="1">
              <a:solidFill>
                <a:schemeClr val="tx2"/>
              </a:solidFill>
            </a:endParaRPr>
          </a:p>
          <a:p>
            <a:pPr lvl="2"/>
            <a:r>
              <a:rPr lang="en-US"/>
              <a:t>No logging is done in this case</a:t>
            </a:r>
          </a:p>
          <a:p>
            <a:endParaRPr lang="en-US" i="1"/>
          </a:p>
          <a:p>
            <a:endParaRPr lang="en-US" i="1" baseline="-2500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effectLst>
                  <a:outerShdw blurRad="38100" dist="38100" dir="2700000" algn="tl">
                    <a:srgbClr val="C0C0C0"/>
                  </a:outerShdw>
                </a:effectLst>
              </a:rPr>
              <a:t>Checkpoints</a:t>
            </a:r>
          </a:p>
        </p:txBody>
      </p:sp>
      <p:sp>
        <p:nvSpPr>
          <p:cNvPr id="52226" name="Rectangle 3"/>
          <p:cNvSpPr>
            <a:spLocks noGrp="1" noChangeArrowheads="1"/>
          </p:cNvSpPr>
          <p:nvPr>
            <p:ph type="body" idx="4294967295"/>
          </p:nvPr>
        </p:nvSpPr>
        <p:spPr/>
        <p:txBody>
          <a:bodyPr>
            <a:normAutofit fontScale="77500" lnSpcReduction="20000"/>
          </a:bodyPr>
          <a:lstStyle/>
          <a:p>
            <a:pPr marL="381000" indent="-381000"/>
            <a:r>
              <a:rPr lang="en-US"/>
              <a:t>Redoing/undoing all transactions recorded in the log can be very slow </a:t>
            </a:r>
          </a:p>
          <a:p>
            <a:pPr marL="800100" lvl="1" indent="-342900">
              <a:buFont typeface="Monotype Sorts" charset="2"/>
              <a:buAutoNum type="arabicPeriod"/>
            </a:pPr>
            <a:r>
              <a:rPr lang="en-US"/>
              <a:t>processing the entire log is time-consuming if the system has run for a long time</a:t>
            </a:r>
          </a:p>
          <a:p>
            <a:pPr marL="800100" lvl="1" indent="-342900">
              <a:buFont typeface="Monotype Sorts" charset="2"/>
              <a:buAutoNum type="arabicPeriod"/>
            </a:pPr>
            <a:r>
              <a:rPr lang="en-US"/>
              <a:t>we might unnecessarily redo transactions which have already output their updates to the database.</a:t>
            </a:r>
          </a:p>
          <a:p>
            <a:pPr marL="381000" indent="-381000"/>
            <a:r>
              <a:rPr lang="en-US"/>
              <a:t>Streamline recovery procedure by periodically performing </a:t>
            </a:r>
            <a:r>
              <a:rPr lang="en-US" b="1">
                <a:solidFill>
                  <a:srgbClr val="000099"/>
                </a:solidFill>
              </a:rPr>
              <a:t>checkpointing</a:t>
            </a:r>
            <a:r>
              <a:rPr lang="en-US"/>
              <a:t> </a:t>
            </a:r>
          </a:p>
          <a:p>
            <a:pPr marL="800100" lvl="1" indent="-342900">
              <a:buFont typeface="Monotype Sorts" charset="2"/>
              <a:buAutoNum type="arabicPeriod"/>
            </a:pPr>
            <a:r>
              <a:rPr lang="en-US"/>
              <a:t>Output all log records currently residing in main memory onto stable storage.</a:t>
            </a:r>
          </a:p>
          <a:p>
            <a:pPr marL="800100" lvl="1" indent="-342900">
              <a:buFont typeface="Monotype Sorts" charset="2"/>
              <a:buAutoNum type="arabicPeriod"/>
            </a:pPr>
            <a:r>
              <a:rPr lang="en-US"/>
              <a:t>Output all modified buffer blocks to the disk.</a:t>
            </a:r>
          </a:p>
          <a:p>
            <a:pPr marL="800100" lvl="1" indent="-342900">
              <a:buFont typeface="Monotype Sorts" charset="2"/>
              <a:buAutoNum type="arabicPeriod"/>
            </a:pPr>
            <a:r>
              <a:rPr lang="en-US"/>
              <a:t>Write a log record &lt;</a:t>
            </a:r>
            <a:r>
              <a:rPr lang="en-US" b="1"/>
              <a:t> checkpoint </a:t>
            </a:r>
            <a:r>
              <a:rPr lang="en-US" i="1"/>
              <a:t>L</a:t>
            </a:r>
            <a:r>
              <a:rPr lang="en-US"/>
              <a:t>&gt; onto stable storage where </a:t>
            </a:r>
            <a:r>
              <a:rPr lang="en-US" i="1"/>
              <a:t>L</a:t>
            </a:r>
            <a:r>
              <a:rPr lang="en-US"/>
              <a:t> is a list of all transactions active at the time of checkpoint.</a:t>
            </a:r>
          </a:p>
          <a:p>
            <a:pPr marL="800100" lvl="1" indent="-342900"/>
            <a:r>
              <a:rPr lang="en-US"/>
              <a:t>All updates are stopped while doing checkpointing</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effectLst>
                  <a:outerShdw blurRad="38100" dist="38100" dir="2700000" algn="tl">
                    <a:srgbClr val="C0C0C0"/>
                  </a:outerShdw>
                </a:effectLst>
              </a:rPr>
              <a:t>Example of Checkpoints</a:t>
            </a:r>
          </a:p>
        </p:txBody>
      </p:sp>
      <p:sp>
        <p:nvSpPr>
          <p:cNvPr id="56322" name="Rectangle 3"/>
          <p:cNvSpPr>
            <a:spLocks noGrp="1" noChangeArrowheads="1"/>
          </p:cNvSpPr>
          <p:nvPr>
            <p:ph type="body" idx="4294967295"/>
          </p:nvPr>
        </p:nvSpPr>
        <p:spPr>
          <a:xfrm>
            <a:off x="876300" y="1263650"/>
            <a:ext cx="8267700" cy="5000625"/>
          </a:xfrm>
        </p:spPr>
        <p:txBody>
          <a:bodyPr>
            <a:normAutofit fontScale="85000" lnSpcReduction="20000"/>
          </a:bodyPr>
          <a:lstStyle/>
          <a:p>
            <a:endParaRPr lang="en-US"/>
          </a:p>
          <a:p>
            <a:endParaRPr lang="en-US"/>
          </a:p>
          <a:p>
            <a:endParaRPr lang="en-US"/>
          </a:p>
          <a:p>
            <a:endParaRPr lang="en-US"/>
          </a:p>
          <a:p>
            <a:endParaRPr lang="en-US"/>
          </a:p>
          <a:p>
            <a:endParaRPr lang="en-US"/>
          </a:p>
          <a:p>
            <a:endParaRPr lang="en-US"/>
          </a:p>
          <a:p>
            <a:endParaRPr lang="en-US"/>
          </a:p>
          <a:p>
            <a:r>
              <a:rPr lang="en-US" i="1"/>
              <a:t>T</a:t>
            </a:r>
            <a:r>
              <a:rPr lang="en-US" baseline="-25000"/>
              <a:t>1</a:t>
            </a:r>
            <a:r>
              <a:rPr lang="en-US"/>
              <a:t> can be ignored (updates already output to disk due to checkpoint)</a:t>
            </a:r>
          </a:p>
          <a:p>
            <a:r>
              <a:rPr lang="en-US" i="1"/>
              <a:t>T</a:t>
            </a:r>
            <a:r>
              <a:rPr lang="en-US" baseline="-25000"/>
              <a:t>2</a:t>
            </a:r>
            <a:r>
              <a:rPr lang="en-US"/>
              <a:t> and </a:t>
            </a:r>
            <a:r>
              <a:rPr lang="en-US" i="1"/>
              <a:t>T</a:t>
            </a:r>
            <a:r>
              <a:rPr lang="en-US" baseline="-25000"/>
              <a:t>3</a:t>
            </a:r>
            <a:r>
              <a:rPr lang="en-US"/>
              <a:t> redone.</a:t>
            </a:r>
          </a:p>
          <a:p>
            <a:r>
              <a:rPr lang="en-US" i="1"/>
              <a:t>T</a:t>
            </a:r>
            <a:r>
              <a:rPr lang="en-US" baseline="-25000"/>
              <a:t>4</a:t>
            </a:r>
            <a:r>
              <a:rPr lang="en-US"/>
              <a:t> undone</a:t>
            </a:r>
          </a:p>
        </p:txBody>
      </p:sp>
      <p:sp>
        <p:nvSpPr>
          <p:cNvPr id="56323" name="Line 4"/>
          <p:cNvSpPr>
            <a:spLocks noChangeShapeType="1"/>
          </p:cNvSpPr>
          <p:nvPr/>
        </p:nvSpPr>
        <p:spPr bwMode="auto">
          <a:xfrm>
            <a:off x="1600200" y="1600200"/>
            <a:ext cx="5638800" cy="0"/>
          </a:xfrm>
          <a:prstGeom prst="line">
            <a:avLst/>
          </a:prstGeom>
          <a:noFill/>
          <a:ln w="9525">
            <a:solidFill>
              <a:schemeClr val="tx1"/>
            </a:solidFill>
            <a:round/>
            <a:headEnd/>
            <a:tailEnd type="triangle" w="med" len="med"/>
          </a:ln>
        </p:spPr>
        <p:txBody>
          <a:bodyPr wrap="none" anchor="ctr"/>
          <a:lstStyle/>
          <a:p>
            <a:endParaRPr lang="en-US"/>
          </a:p>
        </p:txBody>
      </p:sp>
      <p:sp>
        <p:nvSpPr>
          <p:cNvPr id="56324" name="Line 5"/>
          <p:cNvSpPr>
            <a:spLocks noChangeShapeType="1"/>
          </p:cNvSpPr>
          <p:nvPr/>
        </p:nvSpPr>
        <p:spPr bwMode="auto">
          <a:xfrm>
            <a:off x="2895600" y="1600200"/>
            <a:ext cx="0" cy="2209800"/>
          </a:xfrm>
          <a:prstGeom prst="line">
            <a:avLst/>
          </a:prstGeom>
          <a:noFill/>
          <a:ln w="9525">
            <a:solidFill>
              <a:schemeClr val="tx1"/>
            </a:solidFill>
            <a:round/>
            <a:headEnd/>
            <a:tailEnd/>
          </a:ln>
        </p:spPr>
        <p:txBody>
          <a:bodyPr wrap="none" anchor="ctr"/>
          <a:lstStyle/>
          <a:p>
            <a:endParaRPr lang="en-US"/>
          </a:p>
        </p:txBody>
      </p:sp>
      <p:sp>
        <p:nvSpPr>
          <p:cNvPr id="56325" name="Line 6"/>
          <p:cNvSpPr>
            <a:spLocks noChangeShapeType="1"/>
          </p:cNvSpPr>
          <p:nvPr/>
        </p:nvSpPr>
        <p:spPr bwMode="auto">
          <a:xfrm>
            <a:off x="5867400" y="1600200"/>
            <a:ext cx="0" cy="2209800"/>
          </a:xfrm>
          <a:prstGeom prst="line">
            <a:avLst/>
          </a:prstGeom>
          <a:noFill/>
          <a:ln w="9525">
            <a:solidFill>
              <a:schemeClr val="tx1"/>
            </a:solidFill>
            <a:round/>
            <a:headEnd/>
            <a:tailEnd/>
          </a:ln>
        </p:spPr>
        <p:txBody>
          <a:bodyPr wrap="none" anchor="ctr"/>
          <a:lstStyle/>
          <a:p>
            <a:endParaRPr lang="en-US"/>
          </a:p>
        </p:txBody>
      </p:sp>
      <p:sp>
        <p:nvSpPr>
          <p:cNvPr id="56326" name="Text Box 7"/>
          <p:cNvSpPr txBox="1">
            <a:spLocks noChangeArrowheads="1"/>
          </p:cNvSpPr>
          <p:nvPr/>
        </p:nvSpPr>
        <p:spPr bwMode="auto">
          <a:xfrm>
            <a:off x="2803525" y="1230313"/>
            <a:ext cx="422275" cy="396875"/>
          </a:xfrm>
          <a:prstGeom prst="rect">
            <a:avLst/>
          </a:prstGeom>
          <a:noFill/>
          <a:ln w="9525">
            <a:noFill/>
            <a:miter lim="800000"/>
            <a:headEnd/>
            <a:tailEnd/>
          </a:ln>
        </p:spPr>
        <p:txBody>
          <a:bodyPr wrap="none">
            <a:spAutoFit/>
          </a:bodyPr>
          <a:lstStyle/>
          <a:p>
            <a:r>
              <a:rPr lang="en-US" sz="2000" i="1"/>
              <a:t>T</a:t>
            </a:r>
            <a:r>
              <a:rPr lang="en-US" sz="2000" i="1" baseline="-25000"/>
              <a:t>c</a:t>
            </a:r>
            <a:endParaRPr lang="en-US" sz="2000" i="1"/>
          </a:p>
        </p:txBody>
      </p:sp>
      <p:sp>
        <p:nvSpPr>
          <p:cNvPr id="56327" name="Text Box 8"/>
          <p:cNvSpPr txBox="1">
            <a:spLocks noChangeArrowheads="1"/>
          </p:cNvSpPr>
          <p:nvPr/>
        </p:nvSpPr>
        <p:spPr bwMode="auto">
          <a:xfrm>
            <a:off x="5645150" y="1206500"/>
            <a:ext cx="385763" cy="396875"/>
          </a:xfrm>
          <a:prstGeom prst="rect">
            <a:avLst/>
          </a:prstGeom>
          <a:noFill/>
          <a:ln w="9525">
            <a:noFill/>
            <a:miter lim="800000"/>
            <a:headEnd/>
            <a:tailEnd/>
          </a:ln>
        </p:spPr>
        <p:txBody>
          <a:bodyPr wrap="none">
            <a:spAutoFit/>
          </a:bodyPr>
          <a:lstStyle/>
          <a:p>
            <a:r>
              <a:rPr lang="en-US" sz="2000" i="1"/>
              <a:t>T</a:t>
            </a:r>
            <a:r>
              <a:rPr lang="en-US" sz="2000" baseline="-25000"/>
              <a:t>f</a:t>
            </a:r>
            <a:endParaRPr lang="en-US" sz="2000" i="1"/>
          </a:p>
        </p:txBody>
      </p:sp>
      <p:sp>
        <p:nvSpPr>
          <p:cNvPr id="56328" name="Line 9"/>
          <p:cNvSpPr>
            <a:spLocks noChangeShapeType="1"/>
          </p:cNvSpPr>
          <p:nvPr/>
        </p:nvSpPr>
        <p:spPr bwMode="auto">
          <a:xfrm>
            <a:off x="1676400" y="1981200"/>
            <a:ext cx="0" cy="152400"/>
          </a:xfrm>
          <a:prstGeom prst="line">
            <a:avLst/>
          </a:prstGeom>
          <a:noFill/>
          <a:ln w="9525">
            <a:solidFill>
              <a:schemeClr val="tx1"/>
            </a:solidFill>
            <a:round/>
            <a:headEnd/>
            <a:tailEnd/>
          </a:ln>
        </p:spPr>
        <p:txBody>
          <a:bodyPr wrap="none" anchor="ctr"/>
          <a:lstStyle/>
          <a:p>
            <a:endParaRPr lang="en-US"/>
          </a:p>
        </p:txBody>
      </p:sp>
      <p:sp>
        <p:nvSpPr>
          <p:cNvPr id="56329" name="Line 10"/>
          <p:cNvSpPr>
            <a:spLocks noChangeShapeType="1"/>
          </p:cNvSpPr>
          <p:nvPr/>
        </p:nvSpPr>
        <p:spPr bwMode="auto">
          <a:xfrm>
            <a:off x="1676400" y="2057400"/>
            <a:ext cx="762000" cy="0"/>
          </a:xfrm>
          <a:prstGeom prst="line">
            <a:avLst/>
          </a:prstGeom>
          <a:noFill/>
          <a:ln w="9525">
            <a:solidFill>
              <a:schemeClr val="tx1"/>
            </a:solidFill>
            <a:round/>
            <a:headEnd/>
            <a:tailEnd/>
          </a:ln>
        </p:spPr>
        <p:txBody>
          <a:bodyPr wrap="none" anchor="ctr"/>
          <a:lstStyle/>
          <a:p>
            <a:endParaRPr lang="en-US"/>
          </a:p>
        </p:txBody>
      </p:sp>
      <p:sp>
        <p:nvSpPr>
          <p:cNvPr id="56330" name="Line 11"/>
          <p:cNvSpPr>
            <a:spLocks noChangeShapeType="1"/>
          </p:cNvSpPr>
          <p:nvPr/>
        </p:nvSpPr>
        <p:spPr bwMode="auto">
          <a:xfrm>
            <a:off x="2438400" y="1981200"/>
            <a:ext cx="0" cy="152400"/>
          </a:xfrm>
          <a:prstGeom prst="line">
            <a:avLst/>
          </a:prstGeom>
          <a:noFill/>
          <a:ln w="9525">
            <a:solidFill>
              <a:schemeClr val="tx1"/>
            </a:solidFill>
            <a:round/>
            <a:headEnd/>
            <a:tailEnd/>
          </a:ln>
        </p:spPr>
        <p:txBody>
          <a:bodyPr wrap="none" anchor="ctr"/>
          <a:lstStyle/>
          <a:p>
            <a:endParaRPr lang="en-US"/>
          </a:p>
        </p:txBody>
      </p:sp>
      <p:sp>
        <p:nvSpPr>
          <p:cNvPr id="56331" name="Line 12"/>
          <p:cNvSpPr>
            <a:spLocks noChangeShapeType="1"/>
          </p:cNvSpPr>
          <p:nvPr/>
        </p:nvSpPr>
        <p:spPr bwMode="auto">
          <a:xfrm>
            <a:off x="2743200" y="2362200"/>
            <a:ext cx="0" cy="152400"/>
          </a:xfrm>
          <a:prstGeom prst="line">
            <a:avLst/>
          </a:prstGeom>
          <a:noFill/>
          <a:ln w="9525">
            <a:solidFill>
              <a:schemeClr val="tx1"/>
            </a:solidFill>
            <a:round/>
            <a:headEnd/>
            <a:tailEnd/>
          </a:ln>
        </p:spPr>
        <p:txBody>
          <a:bodyPr wrap="none" anchor="ctr"/>
          <a:lstStyle/>
          <a:p>
            <a:endParaRPr lang="en-US"/>
          </a:p>
        </p:txBody>
      </p:sp>
      <p:sp>
        <p:nvSpPr>
          <p:cNvPr id="56332" name="Line 13"/>
          <p:cNvSpPr>
            <a:spLocks noChangeShapeType="1"/>
          </p:cNvSpPr>
          <p:nvPr/>
        </p:nvSpPr>
        <p:spPr bwMode="auto">
          <a:xfrm>
            <a:off x="2743200" y="2438400"/>
            <a:ext cx="762000" cy="0"/>
          </a:xfrm>
          <a:prstGeom prst="line">
            <a:avLst/>
          </a:prstGeom>
          <a:noFill/>
          <a:ln w="9525">
            <a:solidFill>
              <a:schemeClr val="tx1"/>
            </a:solidFill>
            <a:round/>
            <a:headEnd/>
            <a:tailEnd/>
          </a:ln>
        </p:spPr>
        <p:txBody>
          <a:bodyPr wrap="none" anchor="ctr"/>
          <a:lstStyle/>
          <a:p>
            <a:endParaRPr lang="en-US"/>
          </a:p>
        </p:txBody>
      </p:sp>
      <p:sp>
        <p:nvSpPr>
          <p:cNvPr id="56333" name="Line 14"/>
          <p:cNvSpPr>
            <a:spLocks noChangeShapeType="1"/>
          </p:cNvSpPr>
          <p:nvPr/>
        </p:nvSpPr>
        <p:spPr bwMode="auto">
          <a:xfrm>
            <a:off x="3505200" y="2362200"/>
            <a:ext cx="0" cy="152400"/>
          </a:xfrm>
          <a:prstGeom prst="line">
            <a:avLst/>
          </a:prstGeom>
          <a:noFill/>
          <a:ln w="9525">
            <a:solidFill>
              <a:schemeClr val="tx1"/>
            </a:solidFill>
            <a:round/>
            <a:headEnd/>
            <a:tailEnd/>
          </a:ln>
        </p:spPr>
        <p:txBody>
          <a:bodyPr wrap="none" anchor="ctr"/>
          <a:lstStyle/>
          <a:p>
            <a:endParaRPr lang="en-US"/>
          </a:p>
        </p:txBody>
      </p:sp>
      <p:sp>
        <p:nvSpPr>
          <p:cNvPr id="56334" name="Line 15"/>
          <p:cNvSpPr>
            <a:spLocks noChangeShapeType="1"/>
          </p:cNvSpPr>
          <p:nvPr/>
        </p:nvSpPr>
        <p:spPr bwMode="auto">
          <a:xfrm>
            <a:off x="3962400" y="2743200"/>
            <a:ext cx="0" cy="152400"/>
          </a:xfrm>
          <a:prstGeom prst="line">
            <a:avLst/>
          </a:prstGeom>
          <a:noFill/>
          <a:ln w="9525">
            <a:solidFill>
              <a:schemeClr val="tx1"/>
            </a:solidFill>
            <a:round/>
            <a:headEnd/>
            <a:tailEnd/>
          </a:ln>
        </p:spPr>
        <p:txBody>
          <a:bodyPr wrap="none" anchor="ctr"/>
          <a:lstStyle/>
          <a:p>
            <a:endParaRPr lang="en-US"/>
          </a:p>
        </p:txBody>
      </p:sp>
      <p:sp>
        <p:nvSpPr>
          <p:cNvPr id="56335" name="Line 16"/>
          <p:cNvSpPr>
            <a:spLocks noChangeShapeType="1"/>
          </p:cNvSpPr>
          <p:nvPr/>
        </p:nvSpPr>
        <p:spPr bwMode="auto">
          <a:xfrm>
            <a:off x="3962400" y="2819400"/>
            <a:ext cx="762000" cy="0"/>
          </a:xfrm>
          <a:prstGeom prst="line">
            <a:avLst/>
          </a:prstGeom>
          <a:noFill/>
          <a:ln w="9525">
            <a:solidFill>
              <a:schemeClr val="tx1"/>
            </a:solidFill>
            <a:round/>
            <a:headEnd/>
            <a:tailEnd/>
          </a:ln>
        </p:spPr>
        <p:txBody>
          <a:bodyPr wrap="none" anchor="ctr"/>
          <a:lstStyle/>
          <a:p>
            <a:endParaRPr lang="en-US"/>
          </a:p>
        </p:txBody>
      </p:sp>
      <p:sp>
        <p:nvSpPr>
          <p:cNvPr id="56336" name="Line 17"/>
          <p:cNvSpPr>
            <a:spLocks noChangeShapeType="1"/>
          </p:cNvSpPr>
          <p:nvPr/>
        </p:nvSpPr>
        <p:spPr bwMode="auto">
          <a:xfrm>
            <a:off x="4724400" y="2743200"/>
            <a:ext cx="0" cy="152400"/>
          </a:xfrm>
          <a:prstGeom prst="line">
            <a:avLst/>
          </a:prstGeom>
          <a:noFill/>
          <a:ln w="9525">
            <a:solidFill>
              <a:schemeClr val="tx1"/>
            </a:solidFill>
            <a:round/>
            <a:headEnd/>
            <a:tailEnd/>
          </a:ln>
        </p:spPr>
        <p:txBody>
          <a:bodyPr wrap="none" anchor="ctr"/>
          <a:lstStyle/>
          <a:p>
            <a:endParaRPr lang="en-US"/>
          </a:p>
        </p:txBody>
      </p:sp>
      <p:sp>
        <p:nvSpPr>
          <p:cNvPr id="56337" name="Line 18"/>
          <p:cNvSpPr>
            <a:spLocks noChangeShapeType="1"/>
          </p:cNvSpPr>
          <p:nvPr/>
        </p:nvSpPr>
        <p:spPr bwMode="auto">
          <a:xfrm>
            <a:off x="5105400" y="3200400"/>
            <a:ext cx="0" cy="152400"/>
          </a:xfrm>
          <a:prstGeom prst="line">
            <a:avLst/>
          </a:prstGeom>
          <a:noFill/>
          <a:ln w="9525">
            <a:solidFill>
              <a:schemeClr val="tx1"/>
            </a:solidFill>
            <a:round/>
            <a:headEnd/>
            <a:tailEnd/>
          </a:ln>
        </p:spPr>
        <p:txBody>
          <a:bodyPr wrap="none" anchor="ctr"/>
          <a:lstStyle/>
          <a:p>
            <a:endParaRPr lang="en-US"/>
          </a:p>
        </p:txBody>
      </p:sp>
      <p:sp>
        <p:nvSpPr>
          <p:cNvPr id="56338" name="Line 19"/>
          <p:cNvSpPr>
            <a:spLocks noChangeShapeType="1"/>
          </p:cNvSpPr>
          <p:nvPr/>
        </p:nvSpPr>
        <p:spPr bwMode="auto">
          <a:xfrm>
            <a:off x="5105400" y="3276600"/>
            <a:ext cx="762000" cy="0"/>
          </a:xfrm>
          <a:prstGeom prst="line">
            <a:avLst/>
          </a:prstGeom>
          <a:noFill/>
          <a:ln w="9525">
            <a:solidFill>
              <a:schemeClr val="tx1"/>
            </a:solidFill>
            <a:round/>
            <a:headEnd/>
            <a:tailEnd/>
          </a:ln>
        </p:spPr>
        <p:txBody>
          <a:bodyPr wrap="none" anchor="ctr"/>
          <a:lstStyle/>
          <a:p>
            <a:endParaRPr lang="en-US"/>
          </a:p>
        </p:txBody>
      </p:sp>
      <p:sp>
        <p:nvSpPr>
          <p:cNvPr id="56339" name="Line 20"/>
          <p:cNvSpPr>
            <a:spLocks noChangeShapeType="1"/>
          </p:cNvSpPr>
          <p:nvPr/>
        </p:nvSpPr>
        <p:spPr bwMode="auto">
          <a:xfrm>
            <a:off x="5867400" y="3200400"/>
            <a:ext cx="0" cy="152400"/>
          </a:xfrm>
          <a:prstGeom prst="line">
            <a:avLst/>
          </a:prstGeom>
          <a:noFill/>
          <a:ln w="9525">
            <a:solidFill>
              <a:schemeClr val="tx1"/>
            </a:solidFill>
            <a:round/>
            <a:headEnd/>
            <a:tailEnd/>
          </a:ln>
        </p:spPr>
        <p:txBody>
          <a:bodyPr wrap="none" anchor="ctr"/>
          <a:lstStyle/>
          <a:p>
            <a:endParaRPr lang="en-US"/>
          </a:p>
        </p:txBody>
      </p:sp>
      <p:sp>
        <p:nvSpPr>
          <p:cNvPr id="56340" name="Text Box 21"/>
          <p:cNvSpPr txBox="1">
            <a:spLocks noChangeArrowheads="1"/>
          </p:cNvSpPr>
          <p:nvPr/>
        </p:nvSpPr>
        <p:spPr bwMode="auto">
          <a:xfrm>
            <a:off x="1965325" y="1687513"/>
            <a:ext cx="431800" cy="396875"/>
          </a:xfrm>
          <a:prstGeom prst="rect">
            <a:avLst/>
          </a:prstGeom>
          <a:noFill/>
          <a:ln w="9525">
            <a:noFill/>
            <a:miter lim="800000"/>
            <a:headEnd/>
            <a:tailEnd/>
          </a:ln>
        </p:spPr>
        <p:txBody>
          <a:bodyPr wrap="none">
            <a:spAutoFit/>
          </a:bodyPr>
          <a:lstStyle/>
          <a:p>
            <a:r>
              <a:rPr lang="en-US" sz="2000" i="1"/>
              <a:t>T</a:t>
            </a:r>
            <a:r>
              <a:rPr lang="en-US" sz="2000" baseline="-25000"/>
              <a:t>1</a:t>
            </a:r>
            <a:endParaRPr lang="en-US" sz="2000" i="1"/>
          </a:p>
        </p:txBody>
      </p:sp>
      <p:sp>
        <p:nvSpPr>
          <p:cNvPr id="56341" name="Text Box 22"/>
          <p:cNvSpPr txBox="1">
            <a:spLocks noChangeArrowheads="1"/>
          </p:cNvSpPr>
          <p:nvPr/>
        </p:nvSpPr>
        <p:spPr bwMode="auto">
          <a:xfrm>
            <a:off x="2898775" y="2051050"/>
            <a:ext cx="431800" cy="396875"/>
          </a:xfrm>
          <a:prstGeom prst="rect">
            <a:avLst/>
          </a:prstGeom>
          <a:noFill/>
          <a:ln w="9525">
            <a:noFill/>
            <a:miter lim="800000"/>
            <a:headEnd/>
            <a:tailEnd/>
          </a:ln>
        </p:spPr>
        <p:txBody>
          <a:bodyPr wrap="none">
            <a:spAutoFit/>
          </a:bodyPr>
          <a:lstStyle/>
          <a:p>
            <a:r>
              <a:rPr lang="en-US" sz="2000" i="1"/>
              <a:t>T</a:t>
            </a:r>
            <a:r>
              <a:rPr lang="en-US" sz="2000" baseline="-25000"/>
              <a:t>2</a:t>
            </a:r>
            <a:endParaRPr lang="en-US" sz="2000" i="1"/>
          </a:p>
        </p:txBody>
      </p:sp>
      <p:sp>
        <p:nvSpPr>
          <p:cNvPr id="56342" name="Text Box 23"/>
          <p:cNvSpPr txBox="1">
            <a:spLocks noChangeArrowheads="1"/>
          </p:cNvSpPr>
          <p:nvPr/>
        </p:nvSpPr>
        <p:spPr bwMode="auto">
          <a:xfrm>
            <a:off x="4117975" y="2432050"/>
            <a:ext cx="431800" cy="396875"/>
          </a:xfrm>
          <a:prstGeom prst="rect">
            <a:avLst/>
          </a:prstGeom>
          <a:noFill/>
          <a:ln w="9525">
            <a:noFill/>
            <a:miter lim="800000"/>
            <a:headEnd/>
            <a:tailEnd/>
          </a:ln>
        </p:spPr>
        <p:txBody>
          <a:bodyPr wrap="none">
            <a:spAutoFit/>
          </a:bodyPr>
          <a:lstStyle/>
          <a:p>
            <a:r>
              <a:rPr lang="en-US" sz="2000" i="1"/>
              <a:t>T</a:t>
            </a:r>
            <a:r>
              <a:rPr lang="en-US" sz="2000" baseline="-25000"/>
              <a:t>3</a:t>
            </a:r>
            <a:endParaRPr lang="en-US" sz="2000" i="1"/>
          </a:p>
        </p:txBody>
      </p:sp>
      <p:sp>
        <p:nvSpPr>
          <p:cNvPr id="56343" name="Text Box 24"/>
          <p:cNvSpPr txBox="1">
            <a:spLocks noChangeArrowheads="1"/>
          </p:cNvSpPr>
          <p:nvPr/>
        </p:nvSpPr>
        <p:spPr bwMode="auto">
          <a:xfrm>
            <a:off x="5337175" y="2889250"/>
            <a:ext cx="431800" cy="396875"/>
          </a:xfrm>
          <a:prstGeom prst="rect">
            <a:avLst/>
          </a:prstGeom>
          <a:noFill/>
          <a:ln w="9525">
            <a:noFill/>
            <a:miter lim="800000"/>
            <a:headEnd/>
            <a:tailEnd/>
          </a:ln>
        </p:spPr>
        <p:txBody>
          <a:bodyPr wrap="none">
            <a:spAutoFit/>
          </a:bodyPr>
          <a:lstStyle/>
          <a:p>
            <a:r>
              <a:rPr lang="en-US" sz="2000" i="1"/>
              <a:t>T</a:t>
            </a:r>
            <a:r>
              <a:rPr lang="en-US" sz="2000" baseline="-25000"/>
              <a:t>4</a:t>
            </a:r>
            <a:endParaRPr lang="en-US" sz="2000" i="1"/>
          </a:p>
        </p:txBody>
      </p:sp>
      <p:sp>
        <p:nvSpPr>
          <p:cNvPr id="56344" name="Text Box 25"/>
          <p:cNvSpPr txBox="1">
            <a:spLocks noChangeArrowheads="1"/>
          </p:cNvSpPr>
          <p:nvPr/>
        </p:nvSpPr>
        <p:spPr bwMode="auto">
          <a:xfrm>
            <a:off x="2362200" y="3821113"/>
            <a:ext cx="1398588" cy="396875"/>
          </a:xfrm>
          <a:prstGeom prst="rect">
            <a:avLst/>
          </a:prstGeom>
          <a:noFill/>
          <a:ln w="9525">
            <a:noFill/>
            <a:miter lim="800000"/>
            <a:headEnd/>
            <a:tailEnd/>
          </a:ln>
        </p:spPr>
        <p:txBody>
          <a:bodyPr wrap="none">
            <a:spAutoFit/>
          </a:bodyPr>
          <a:lstStyle/>
          <a:p>
            <a:r>
              <a:rPr lang="en-US" sz="2000"/>
              <a:t>checkpoint</a:t>
            </a:r>
          </a:p>
        </p:txBody>
      </p:sp>
      <p:sp>
        <p:nvSpPr>
          <p:cNvPr id="56345" name="Text Box 26"/>
          <p:cNvSpPr txBox="1">
            <a:spLocks noChangeArrowheads="1"/>
          </p:cNvSpPr>
          <p:nvPr/>
        </p:nvSpPr>
        <p:spPr bwMode="auto">
          <a:xfrm>
            <a:off x="5105400" y="3797300"/>
            <a:ext cx="1749425" cy="396875"/>
          </a:xfrm>
          <a:prstGeom prst="rect">
            <a:avLst/>
          </a:prstGeom>
          <a:noFill/>
          <a:ln w="9525">
            <a:noFill/>
            <a:miter lim="800000"/>
            <a:headEnd/>
            <a:tailEnd/>
          </a:ln>
        </p:spPr>
        <p:txBody>
          <a:bodyPr wrap="none">
            <a:spAutoFit/>
          </a:bodyPr>
          <a:lstStyle/>
          <a:p>
            <a:r>
              <a:rPr lang="en-US" sz="2000"/>
              <a:t>system failure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Administrator</a:t>
            </a:r>
          </a:p>
        </p:txBody>
      </p:sp>
      <p:sp>
        <p:nvSpPr>
          <p:cNvPr id="61442" name="Rectangle 3"/>
          <p:cNvSpPr>
            <a:spLocks noGrp="1" noChangeArrowheads="1"/>
          </p:cNvSpPr>
          <p:nvPr>
            <p:ph idx="1"/>
          </p:nvPr>
        </p:nvSpPr>
        <p:spPr>
          <a:xfrm>
            <a:off x="976545" y="1799577"/>
            <a:ext cx="7301824" cy="4059456"/>
          </a:xfrm>
          <a:ln>
            <a:solidFill>
              <a:schemeClr val="accent1"/>
            </a:solidFill>
          </a:ln>
        </p:spPr>
        <p:txBody>
          <a:bodyPr/>
          <a:lstStyle/>
          <a:p>
            <a:r>
              <a:rPr lang="en-US" altLang="en-US" sz="1700" dirty="0"/>
              <a:t>Schema definition</a:t>
            </a:r>
          </a:p>
          <a:p>
            <a:r>
              <a:rPr lang="en-US" altLang="en-US" sz="1700" dirty="0"/>
              <a:t>Storage structure and access-method definition</a:t>
            </a:r>
          </a:p>
          <a:p>
            <a:r>
              <a:rPr lang="en-US" altLang="en-US" sz="1700" dirty="0"/>
              <a:t>Schema and physical-organization modification</a:t>
            </a:r>
          </a:p>
          <a:p>
            <a:r>
              <a:rPr lang="en-US" altLang="en-US" sz="1700" dirty="0"/>
              <a:t>Granting of authorization for data access</a:t>
            </a:r>
          </a:p>
          <a:p>
            <a:r>
              <a:rPr lang="en-US" altLang="en-US" sz="1700" dirty="0"/>
              <a:t>Routine maintenance</a:t>
            </a:r>
          </a:p>
          <a:p>
            <a:r>
              <a:rPr lang="en-US" altLang="en-US" sz="1700" dirty="0"/>
              <a:t>Periodically backing up the database</a:t>
            </a:r>
          </a:p>
          <a:p>
            <a:r>
              <a:rPr lang="en-US" altLang="en-US" sz="1700" dirty="0"/>
              <a:t>Ensuring that enough free disk space is available for normal operations, and upgrading disk space as required</a:t>
            </a:r>
          </a:p>
          <a:p>
            <a:r>
              <a:rPr lang="en-US" altLang="en-US" sz="1700" dirty="0"/>
              <a:t>Monitoring jobs running on the database</a:t>
            </a:r>
          </a:p>
        </p:txBody>
      </p:sp>
      <p:sp>
        <p:nvSpPr>
          <p:cNvPr id="5" name="Rectangle 4"/>
          <p:cNvSpPr/>
          <p:nvPr/>
        </p:nvSpPr>
        <p:spPr>
          <a:xfrm>
            <a:off x="768351" y="1135533"/>
            <a:ext cx="7510018" cy="615553"/>
          </a:xfrm>
          <a:prstGeom prst="rect">
            <a:avLst/>
          </a:prstGeom>
        </p:spPr>
        <p:txBody>
          <a:bodyPr wrap="square">
            <a:spAutoFit/>
          </a:bodyPr>
          <a:lstStyle/>
          <a:p>
            <a:r>
              <a:rPr lang="en-US" sz="1700" dirty="0"/>
              <a:t>A person who has central control over the system is called a </a:t>
            </a:r>
            <a:r>
              <a:rPr lang="en-US" sz="1700" b="1" dirty="0">
                <a:solidFill>
                  <a:srgbClr val="002060"/>
                </a:solidFill>
              </a:rPr>
              <a:t>database administrator </a:t>
            </a:r>
            <a:r>
              <a:rPr lang="en-US" sz="1700" b="1" dirty="0"/>
              <a:t>(</a:t>
            </a:r>
            <a:r>
              <a:rPr lang="en-US" sz="1700" b="1" dirty="0">
                <a:solidFill>
                  <a:srgbClr val="002060"/>
                </a:solidFill>
              </a:rPr>
              <a:t>DBA</a:t>
            </a:r>
            <a:r>
              <a:rPr lang="en-US" sz="1700" b="1" dirty="0"/>
              <a:t>).  </a:t>
            </a:r>
            <a:r>
              <a:rPr lang="en-US" sz="1700" dirty="0"/>
              <a:t>Functions of a DBA include:</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Self Study on Recently used Algorithm in Industries</a:t>
            </a:r>
            <a:br>
              <a:rPr lang="en-US" dirty="0"/>
            </a:br>
            <a:endParaRPr lang="en-US" dirty="0"/>
          </a:p>
        </p:txBody>
      </p:sp>
      <p:sp>
        <p:nvSpPr>
          <p:cNvPr id="3" name="Content Placeholder 2"/>
          <p:cNvSpPr>
            <a:spLocks noGrp="1"/>
          </p:cNvSpPr>
          <p:nvPr>
            <p:ph idx="1"/>
          </p:nvPr>
        </p:nvSpPr>
        <p:spPr/>
        <p:txBody>
          <a:bodyPr>
            <a:normAutofit/>
          </a:bodyPr>
          <a:lstStyle/>
          <a:p>
            <a:pPr algn="ctr">
              <a:buNone/>
            </a:pPr>
            <a:r>
              <a:rPr lang="en-US" sz="4400" dirty="0"/>
              <a:t>ARIES Algorithm</a:t>
            </a:r>
          </a:p>
          <a:p>
            <a:pPr algn="ctr">
              <a:buNone/>
            </a:pPr>
            <a:r>
              <a:rPr lang="en-US" sz="4400" dirty="0"/>
              <a:t>[Algorithm for Recovery and Isolation Exploiting Semantics]</a:t>
            </a:r>
            <a:endParaRPr lang="en-US" sz="4400" dirty="0">
              <a:hlinkClick r:id="rId2"/>
            </a:endParaRPr>
          </a:p>
          <a:p>
            <a:pPr algn="ctr">
              <a:buNone/>
            </a:pPr>
            <a:r>
              <a:rPr lang="en-US" sz="4400" dirty="0"/>
              <a:t> </a:t>
            </a:r>
          </a:p>
          <a:p>
            <a:pPr algn="ctr">
              <a:buNone/>
            </a:pPr>
            <a:r>
              <a:rPr lang="en-US" sz="4400" dirty="0"/>
              <a:t>Uses Log Sequence Number [LSN]</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pPr algn="ctr">
              <a:buNone/>
            </a:pPr>
            <a:r>
              <a:rPr lang="en-US" sz="3600" b="1" dirty="0"/>
              <a:t>End of Module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History of Database Systems</a:t>
            </a:r>
          </a:p>
        </p:txBody>
      </p:sp>
      <p:sp>
        <p:nvSpPr>
          <p:cNvPr id="63490" name="Rectangle 3"/>
          <p:cNvSpPr>
            <a:spLocks noGrp="1" noChangeArrowheads="1"/>
          </p:cNvSpPr>
          <p:nvPr>
            <p:ph idx="1"/>
          </p:nvPr>
        </p:nvSpPr>
        <p:spPr>
          <a:xfrm>
            <a:off x="768351" y="1121664"/>
            <a:ext cx="7692068" cy="4900777"/>
          </a:xfrm>
        </p:spPr>
        <p:txBody>
          <a:bodyPr/>
          <a:lstStyle/>
          <a:p>
            <a:r>
              <a:rPr lang="en-US" altLang="en-US" sz="1700" dirty="0"/>
              <a:t>1950s and early 1960s:</a:t>
            </a:r>
          </a:p>
          <a:p>
            <a:pPr lvl="1"/>
            <a:r>
              <a:rPr lang="en-US" altLang="en-US" sz="1700" dirty="0"/>
              <a:t>Data processing using magnetic tapes for storage</a:t>
            </a:r>
          </a:p>
          <a:p>
            <a:pPr lvl="2"/>
            <a:r>
              <a:rPr lang="en-US" altLang="en-US" sz="1700" dirty="0"/>
              <a:t>Tapes provided only sequential access</a:t>
            </a:r>
          </a:p>
          <a:p>
            <a:pPr lvl="1"/>
            <a:r>
              <a:rPr lang="en-US" altLang="en-US" sz="1700" dirty="0"/>
              <a:t>Punched cards for input</a:t>
            </a:r>
          </a:p>
          <a:p>
            <a:r>
              <a:rPr lang="en-US" altLang="en-US" sz="1700" dirty="0"/>
              <a:t>Late 1960s and 1970s:</a:t>
            </a:r>
          </a:p>
          <a:p>
            <a:pPr lvl="1"/>
            <a:r>
              <a:rPr lang="en-US" altLang="en-US" sz="1700" dirty="0"/>
              <a:t>Hard disks allowed direct access to data</a:t>
            </a:r>
          </a:p>
          <a:p>
            <a:pPr lvl="1"/>
            <a:r>
              <a:rPr lang="en-US" altLang="en-US" sz="1700" dirty="0"/>
              <a:t>Network and hierarchical data models in widespread use</a:t>
            </a:r>
          </a:p>
          <a:p>
            <a:pPr lvl="1"/>
            <a:r>
              <a:rPr lang="en-US" altLang="en-US" sz="1700" dirty="0"/>
              <a:t>Ted </a:t>
            </a:r>
            <a:r>
              <a:rPr lang="en-US" altLang="en-US" sz="1700" dirty="0" err="1"/>
              <a:t>Codd</a:t>
            </a:r>
            <a:r>
              <a:rPr lang="en-US" altLang="en-US" sz="1700" dirty="0"/>
              <a:t> defines the relational data model</a:t>
            </a:r>
          </a:p>
          <a:p>
            <a:pPr lvl="2"/>
            <a:r>
              <a:rPr lang="en-US" altLang="en-US" sz="1700" dirty="0"/>
              <a:t>IBM Research begins System R prototype</a:t>
            </a:r>
          </a:p>
          <a:p>
            <a:pPr lvl="2"/>
            <a:r>
              <a:rPr lang="en-US" altLang="en-US" sz="1700" dirty="0"/>
              <a:t>UC Berkeley (Michael </a:t>
            </a:r>
            <a:r>
              <a:rPr lang="en-US" altLang="en-US" sz="1700" dirty="0" err="1"/>
              <a:t>Stonebraker</a:t>
            </a:r>
            <a:r>
              <a:rPr lang="en-US" altLang="en-US" sz="1700" dirty="0"/>
              <a:t>) begins Ingres prototype</a:t>
            </a:r>
          </a:p>
          <a:p>
            <a:pPr lvl="2"/>
            <a:r>
              <a:rPr lang="en-US" altLang="en-US" sz="1700" dirty="0"/>
              <a:t>Oracle releases first commercial relational database</a:t>
            </a:r>
          </a:p>
          <a:p>
            <a:pPr lvl="1"/>
            <a:r>
              <a:rPr lang="en-US" altLang="en-US" sz="1700" dirty="0"/>
              <a:t>High-performance (for the era) transaction processing</a:t>
            </a:r>
          </a:p>
          <a:p>
            <a:pPr>
              <a:buFont typeface="Monotype Sorts"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History of Database Systems (Cont.)</a:t>
            </a:r>
          </a:p>
        </p:txBody>
      </p:sp>
      <p:sp>
        <p:nvSpPr>
          <p:cNvPr id="65538" name="Rectangle 3"/>
          <p:cNvSpPr>
            <a:spLocks noGrp="1" noChangeArrowheads="1"/>
          </p:cNvSpPr>
          <p:nvPr>
            <p:ph idx="1"/>
          </p:nvPr>
        </p:nvSpPr>
        <p:spPr>
          <a:xfrm>
            <a:off x="768350" y="1191326"/>
            <a:ext cx="7621047" cy="4903787"/>
          </a:xfrm>
        </p:spPr>
        <p:txBody>
          <a:bodyPr/>
          <a:lstStyle/>
          <a:p>
            <a:pPr>
              <a:lnSpc>
                <a:spcPct val="90000"/>
              </a:lnSpc>
            </a:pPr>
            <a:r>
              <a:rPr lang="en-US" altLang="en-US" sz="1700" dirty="0"/>
              <a:t>1980s:</a:t>
            </a:r>
          </a:p>
          <a:p>
            <a:pPr lvl="1">
              <a:lnSpc>
                <a:spcPct val="90000"/>
              </a:lnSpc>
            </a:pPr>
            <a:r>
              <a:rPr lang="en-US" altLang="en-US" sz="1700" dirty="0"/>
              <a:t>Research relational prototypes evolve into commercial systems</a:t>
            </a:r>
          </a:p>
          <a:p>
            <a:pPr lvl="2">
              <a:lnSpc>
                <a:spcPct val="90000"/>
              </a:lnSpc>
            </a:pPr>
            <a:r>
              <a:rPr lang="en-US" altLang="en-US" sz="1700" dirty="0"/>
              <a:t>SQL becomes industrial standard</a:t>
            </a:r>
          </a:p>
          <a:p>
            <a:pPr lvl="1">
              <a:lnSpc>
                <a:spcPct val="90000"/>
              </a:lnSpc>
            </a:pPr>
            <a:r>
              <a:rPr lang="en-US" altLang="en-US" sz="1700" dirty="0"/>
              <a:t>Parallel and distributed database systems</a:t>
            </a:r>
          </a:p>
          <a:p>
            <a:pPr lvl="2">
              <a:lnSpc>
                <a:spcPct val="90000"/>
              </a:lnSpc>
            </a:pPr>
            <a:r>
              <a:rPr lang="en-US" altLang="en-US" sz="1700" dirty="0" err="1"/>
              <a:t>Teradata</a:t>
            </a:r>
            <a:endParaRPr lang="en-US" altLang="en-US" sz="1700" dirty="0"/>
          </a:p>
          <a:p>
            <a:pPr lvl="1">
              <a:lnSpc>
                <a:spcPct val="90000"/>
              </a:lnSpc>
            </a:pPr>
            <a:r>
              <a:rPr lang="en-US" altLang="en-US" sz="1700" dirty="0"/>
              <a:t>Object-oriented database systems</a:t>
            </a:r>
          </a:p>
          <a:p>
            <a:pPr>
              <a:lnSpc>
                <a:spcPct val="90000"/>
              </a:lnSpc>
            </a:pPr>
            <a:r>
              <a:rPr lang="en-US" altLang="en-US" sz="1700" dirty="0"/>
              <a:t>1990s:</a:t>
            </a:r>
          </a:p>
          <a:p>
            <a:pPr lvl="1">
              <a:lnSpc>
                <a:spcPct val="90000"/>
              </a:lnSpc>
            </a:pPr>
            <a:r>
              <a:rPr lang="en-US" altLang="en-US" sz="1700" dirty="0"/>
              <a:t>Large decision support and data-mining applications</a:t>
            </a:r>
          </a:p>
          <a:p>
            <a:pPr lvl="1">
              <a:lnSpc>
                <a:spcPct val="90000"/>
              </a:lnSpc>
            </a:pPr>
            <a:r>
              <a:rPr lang="en-US" altLang="en-US" sz="1700" dirty="0"/>
              <a:t>Large multi-terabyte data warehouses</a:t>
            </a:r>
          </a:p>
          <a:p>
            <a:pPr lvl="1">
              <a:lnSpc>
                <a:spcPct val="90000"/>
              </a:lnSpc>
            </a:pPr>
            <a:r>
              <a:rPr lang="en-US" altLang="en-US" sz="1700" dirty="0"/>
              <a:t>Emergence of Web commerce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History of Database Systems (Cont.)</a:t>
            </a:r>
          </a:p>
        </p:txBody>
      </p:sp>
      <p:sp>
        <p:nvSpPr>
          <p:cNvPr id="67586" name="Rectangle 3"/>
          <p:cNvSpPr>
            <a:spLocks noGrp="1" noChangeArrowheads="1"/>
          </p:cNvSpPr>
          <p:nvPr>
            <p:ph idx="1"/>
          </p:nvPr>
        </p:nvSpPr>
        <p:spPr>
          <a:xfrm>
            <a:off x="768350" y="1179135"/>
            <a:ext cx="7665435" cy="4892482"/>
          </a:xfrm>
        </p:spPr>
        <p:txBody>
          <a:bodyPr/>
          <a:lstStyle/>
          <a:p>
            <a:pPr>
              <a:lnSpc>
                <a:spcPct val="90000"/>
              </a:lnSpc>
            </a:pPr>
            <a:r>
              <a:rPr lang="en-US" altLang="en-US" sz="1700" dirty="0"/>
              <a:t>2000s</a:t>
            </a:r>
          </a:p>
          <a:p>
            <a:pPr lvl="1">
              <a:lnSpc>
                <a:spcPct val="90000"/>
              </a:lnSpc>
            </a:pPr>
            <a:r>
              <a:rPr lang="en-US" altLang="en-US" sz="1700" dirty="0"/>
              <a:t>Big data storage systems</a:t>
            </a:r>
          </a:p>
          <a:p>
            <a:pPr lvl="2">
              <a:lnSpc>
                <a:spcPct val="90000"/>
              </a:lnSpc>
            </a:pPr>
            <a:r>
              <a:rPr lang="en-US" altLang="en-US" sz="1700" dirty="0"/>
              <a:t>Google </a:t>
            </a:r>
            <a:r>
              <a:rPr lang="en-US" altLang="en-US" sz="1700" dirty="0" err="1"/>
              <a:t>BigTable</a:t>
            </a:r>
            <a:r>
              <a:rPr lang="en-US" altLang="en-US" sz="1700" dirty="0"/>
              <a:t>, Yahoo </a:t>
            </a:r>
            <a:r>
              <a:rPr lang="en-US" altLang="en-US" sz="1700" dirty="0" err="1"/>
              <a:t>PNuts</a:t>
            </a:r>
            <a:r>
              <a:rPr lang="en-US" altLang="en-US" sz="1700" dirty="0"/>
              <a:t>, Amazon, </a:t>
            </a:r>
          </a:p>
          <a:p>
            <a:pPr lvl="2">
              <a:lnSpc>
                <a:spcPct val="90000"/>
              </a:lnSpc>
            </a:pPr>
            <a:r>
              <a:rPr lang="en-US" altLang="en-US" sz="1700" dirty="0"/>
              <a:t>“</a:t>
            </a:r>
            <a:r>
              <a:rPr lang="en-US" altLang="ja-JP" sz="1700" dirty="0"/>
              <a:t>NoSQL</a:t>
            </a:r>
            <a:r>
              <a:rPr lang="en-US" altLang="en-US" sz="1700" dirty="0"/>
              <a:t>”</a:t>
            </a:r>
            <a:r>
              <a:rPr lang="en-US" altLang="ja-JP" sz="1700" dirty="0"/>
              <a:t> systems.</a:t>
            </a:r>
          </a:p>
          <a:p>
            <a:pPr lvl="1">
              <a:lnSpc>
                <a:spcPct val="90000"/>
              </a:lnSpc>
            </a:pPr>
            <a:r>
              <a:rPr lang="en-US" altLang="en-US" sz="1700" dirty="0"/>
              <a:t>Big data analysis: beyond SQL</a:t>
            </a:r>
          </a:p>
          <a:p>
            <a:pPr lvl="2">
              <a:lnSpc>
                <a:spcPct val="90000"/>
              </a:lnSpc>
            </a:pPr>
            <a:r>
              <a:rPr lang="en-US" altLang="en-US" sz="1700" dirty="0"/>
              <a:t>Map reduce and friends</a:t>
            </a:r>
          </a:p>
          <a:p>
            <a:pPr>
              <a:lnSpc>
                <a:spcPct val="90000"/>
              </a:lnSpc>
            </a:pPr>
            <a:r>
              <a:rPr lang="en-US" altLang="en-US" sz="1700" dirty="0"/>
              <a:t>2010s</a:t>
            </a:r>
          </a:p>
          <a:p>
            <a:pPr lvl="1">
              <a:lnSpc>
                <a:spcPct val="90000"/>
              </a:lnSpc>
            </a:pPr>
            <a:r>
              <a:rPr lang="en-US" altLang="en-US" sz="1700" dirty="0"/>
              <a:t>SQL reloaded</a:t>
            </a:r>
          </a:p>
          <a:p>
            <a:pPr lvl="2">
              <a:lnSpc>
                <a:spcPct val="90000"/>
              </a:lnSpc>
            </a:pPr>
            <a:r>
              <a:rPr lang="en-US" altLang="en-US" sz="1700" dirty="0"/>
              <a:t>SQL front end to Map Reduce systems</a:t>
            </a:r>
          </a:p>
          <a:p>
            <a:pPr lvl="2">
              <a:lnSpc>
                <a:spcPct val="90000"/>
              </a:lnSpc>
            </a:pPr>
            <a:r>
              <a:rPr lang="en-US" altLang="en-US" sz="1700" dirty="0"/>
              <a:t>Massively parallel database systems</a:t>
            </a:r>
          </a:p>
          <a:p>
            <a:pPr lvl="2">
              <a:lnSpc>
                <a:spcPct val="90000"/>
              </a:lnSpc>
            </a:pPr>
            <a:r>
              <a:rPr lang="en-US" altLang="en-US" sz="1700" dirty="0"/>
              <a:t>Multi-core main-memory databases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ER Diagram Tools</a:t>
            </a:r>
          </a:p>
        </p:txBody>
      </p:sp>
      <p:sp>
        <p:nvSpPr>
          <p:cNvPr id="3" name="Content Placeholder 2"/>
          <p:cNvSpPr>
            <a:spLocks noGrp="1"/>
          </p:cNvSpPr>
          <p:nvPr>
            <p:ph idx="1"/>
          </p:nvPr>
        </p:nvSpPr>
        <p:spPr/>
        <p:txBody>
          <a:bodyPr>
            <a:normAutofit fontScale="70000" lnSpcReduction="20000"/>
          </a:bodyPr>
          <a:lstStyle/>
          <a:p>
            <a:r>
              <a:rPr lang="en-US" dirty="0" err="1">
                <a:hlinkClick r:id="rId2"/>
              </a:rPr>
              <a:t>GitMind</a:t>
            </a:r>
            <a:endParaRPr lang="en-US" dirty="0"/>
          </a:p>
          <a:p>
            <a:r>
              <a:rPr lang="en-US" dirty="0" err="1">
                <a:hlinkClick r:id="rId2"/>
              </a:rPr>
              <a:t>Gliffy</a:t>
            </a:r>
            <a:endParaRPr lang="en-US" dirty="0"/>
          </a:p>
          <a:p>
            <a:r>
              <a:rPr lang="en-US" dirty="0">
                <a:hlinkClick r:id="rId2"/>
              </a:rPr>
              <a:t>Visual Paradigm</a:t>
            </a:r>
            <a:endParaRPr lang="en-US" dirty="0"/>
          </a:p>
          <a:p>
            <a:r>
              <a:rPr lang="en-US" dirty="0">
                <a:hlinkClick r:id="rId2"/>
              </a:rPr>
              <a:t>Draw.io</a:t>
            </a:r>
            <a:endParaRPr lang="en-US" dirty="0"/>
          </a:p>
          <a:p>
            <a:r>
              <a:rPr lang="en-US" dirty="0" err="1">
                <a:hlinkClick r:id="rId2"/>
              </a:rPr>
              <a:t>Lucidchart</a:t>
            </a:r>
            <a:endParaRPr lang="en-US" dirty="0"/>
          </a:p>
          <a:p>
            <a:r>
              <a:rPr lang="en-US" dirty="0" err="1">
                <a:hlinkClick r:id="rId2"/>
              </a:rPr>
              <a:t>SqlDBM</a:t>
            </a:r>
            <a:endParaRPr lang="en-US" dirty="0"/>
          </a:p>
          <a:p>
            <a:r>
              <a:rPr lang="en-US" dirty="0">
                <a:hlinkClick r:id="rId2"/>
              </a:rPr>
              <a:t>DBDiagram.io</a:t>
            </a:r>
            <a:endParaRPr lang="en-US" dirty="0"/>
          </a:p>
          <a:p>
            <a:r>
              <a:rPr lang="en-US" dirty="0" err="1">
                <a:hlinkClick r:id="rId2"/>
              </a:rPr>
              <a:t>QuickDBD</a:t>
            </a:r>
            <a:endParaRPr lang="en-US" dirty="0"/>
          </a:p>
          <a:p>
            <a:r>
              <a:rPr lang="en-US" dirty="0" err="1">
                <a:hlinkClick r:id="rId2"/>
              </a:rPr>
              <a:t>Creately</a:t>
            </a:r>
            <a:endParaRPr lang="en-US" dirty="0"/>
          </a:p>
          <a:p>
            <a:r>
              <a:rPr lang="en-US" dirty="0" err="1">
                <a:hlinkClick r:id="rId2"/>
              </a:rPr>
              <a:t>ERDPlus</a:t>
            </a:r>
            <a:endParaRPr lang="en-US" dirty="0"/>
          </a:p>
          <a:p>
            <a:r>
              <a:rPr lang="en-US" dirty="0" err="1"/>
              <a:t>EdrawMax</a:t>
            </a:r>
            <a:endParaRPr lang="en-US" dirty="0"/>
          </a:p>
          <a:p>
            <a:r>
              <a:rPr lang="en-US" dirty="0"/>
              <a:t>Microsoft Visio</a:t>
            </a:r>
          </a:p>
          <a:p>
            <a:r>
              <a:rPr lang="en-US" dirty="0" err="1"/>
              <a:t>Figma</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221254FA-53E7-4856-974D-365CB8FB5332}"/>
              </a:ext>
            </a:extLst>
          </p:cNvPr>
          <p:cNvSpPr>
            <a:spLocks noGrp="1" noChangeArrowheads="1"/>
          </p:cNvSpPr>
          <p:nvPr>
            <p:ph type="title"/>
          </p:nvPr>
        </p:nvSpPr>
        <p:spPr/>
        <p:txBody>
          <a:bodyPr/>
          <a:lstStyle/>
          <a:p>
            <a:pPr>
              <a:defRPr/>
            </a:pPr>
            <a:r>
              <a:rPr lang="en-US" sz="3600" dirty="0">
                <a:latin typeface="+mn-lt"/>
              </a:rPr>
              <a:t>Data Model</a:t>
            </a:r>
          </a:p>
        </p:txBody>
      </p:sp>
      <p:sp>
        <p:nvSpPr>
          <p:cNvPr id="9219" name="Rectangle 5"/>
          <p:cNvSpPr>
            <a:spLocks noGrp="1" noChangeArrowheads="1"/>
          </p:cNvSpPr>
          <p:nvPr>
            <p:ph type="body" idx="1"/>
          </p:nvPr>
        </p:nvSpPr>
        <p:spPr>
          <a:xfrm>
            <a:off x="914400" y="1981200"/>
            <a:ext cx="7467600" cy="4114800"/>
          </a:xfrm>
        </p:spPr>
        <p:txBody>
          <a:bodyPr/>
          <a:lstStyle/>
          <a:p>
            <a:r>
              <a:rPr lang="en-US" altLang="en-US" sz="2800"/>
              <a:t>Model: an abstraction of a real-world object or event</a:t>
            </a:r>
          </a:p>
          <a:p>
            <a:pPr lvl="1"/>
            <a:r>
              <a:rPr lang="en-US" altLang="en-US" sz="2400"/>
              <a:t>Useful in understanding complexities of the real-world environment</a:t>
            </a:r>
          </a:p>
          <a:p>
            <a:r>
              <a:rPr lang="en-US" altLang="en-US" sz="2800"/>
              <a:t>Data model </a:t>
            </a:r>
          </a:p>
          <a:p>
            <a:pPr lvl="1"/>
            <a:r>
              <a:rPr lang="en-US" altLang="en-US" sz="2400"/>
              <a:t>A diagram that displays a set of tables and the relationships between them</a:t>
            </a:r>
          </a:p>
          <a:p>
            <a:pPr lvl="1"/>
            <a:r>
              <a:rPr lang="en-US" altLang="en-US" sz="2400">
                <a:solidFill>
                  <a:srgbClr val="0070C0"/>
                </a:solidFill>
              </a:rPr>
              <a:t>Next Slide: </a:t>
            </a:r>
            <a:r>
              <a:rPr lang="en-US" altLang="en-US" sz="2400"/>
              <a:t>“Restaurant” Access data model using Entity Relationship Diagram (ERD)</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35CCB3F-080E-456D-9A0D-AB8A81ECA924}"/>
              </a:ext>
            </a:extLst>
          </p:cNvPr>
          <p:cNvSpPr>
            <a:spLocks noGrp="1"/>
          </p:cNvSpPr>
          <p:nvPr>
            <p:ph type="title"/>
          </p:nvPr>
        </p:nvSpPr>
        <p:spPr/>
        <p:txBody>
          <a:bodyPr/>
          <a:lstStyle/>
          <a:p>
            <a:pPr>
              <a:defRPr/>
            </a:pPr>
            <a:r>
              <a:rPr lang="en-US" sz="3600" dirty="0">
                <a:latin typeface="+mn-lt"/>
              </a:rPr>
              <a:t>Access Data Model using ERD</a:t>
            </a:r>
          </a:p>
        </p:txBody>
      </p:sp>
      <p:sp>
        <p:nvSpPr>
          <p:cNvPr id="11267" name="Slide Number Placeholder 2"/>
          <p:cNvSpPr>
            <a:spLocks noGrp="1"/>
          </p:cNvSpPr>
          <p:nvPr>
            <p:ph type="sldNum" sz="quarter" idx="10"/>
          </p:nvPr>
        </p:nvSpPr>
        <p:spPr>
          <a:noFill/>
        </p:spPr>
        <p:txBody>
          <a:bodyPr/>
          <a:lstStyle/>
          <a:p>
            <a:fld id="{16AFA7BE-612D-459F-9FC8-8D7C847DAA07}" type="slidenum">
              <a:rPr lang="en-US" altLang="en-US"/>
              <a:pPr/>
              <a:t>39</a:t>
            </a:fld>
            <a:endParaRPr lang="en-US" altLang="en-US"/>
          </a:p>
        </p:txBody>
      </p:sp>
      <p:pic>
        <p:nvPicPr>
          <p:cNvPr id="11268" name="Picture 2"/>
          <p:cNvPicPr>
            <a:picLocks noChangeAspect="1" noChangeArrowheads="1"/>
          </p:cNvPicPr>
          <p:nvPr/>
        </p:nvPicPr>
        <p:blipFill>
          <a:blip r:embed="rId2"/>
          <a:srcRect/>
          <a:stretch>
            <a:fillRect/>
          </a:stretch>
        </p:blipFill>
        <p:spPr bwMode="auto">
          <a:xfrm>
            <a:off x="990600" y="1295400"/>
            <a:ext cx="7521575" cy="4687888"/>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Database Systems</a:t>
            </a:r>
            <a:endParaRPr lang="en-US" altLang="en-US" sz="3200" dirty="0">
              <a:effectLst/>
            </a:endParaRPr>
          </a:p>
        </p:txBody>
      </p:sp>
      <p:sp>
        <p:nvSpPr>
          <p:cNvPr id="9218" name="Rectangle 3"/>
          <p:cNvSpPr>
            <a:spLocks noGrp="1" noChangeArrowheads="1"/>
          </p:cNvSpPr>
          <p:nvPr>
            <p:ph idx="1"/>
          </p:nvPr>
        </p:nvSpPr>
        <p:spPr>
          <a:xfrm>
            <a:off x="768351" y="1118174"/>
            <a:ext cx="7400290" cy="4903787"/>
          </a:xfrm>
        </p:spPr>
        <p:txBody>
          <a:bodyPr/>
          <a:lstStyle/>
          <a:p>
            <a:pPr indent="-365760"/>
            <a:r>
              <a:rPr lang="en-US" altLang="en-US" sz="1700" dirty="0"/>
              <a:t>DBMS contains information about a particular enterprise</a:t>
            </a:r>
          </a:p>
          <a:p>
            <a:pPr lvl="1"/>
            <a:r>
              <a:rPr lang="en-US" altLang="en-US" sz="1700" dirty="0"/>
              <a:t>Collection of interrelated data</a:t>
            </a:r>
          </a:p>
          <a:p>
            <a:pPr lvl="1"/>
            <a:r>
              <a:rPr lang="en-US" altLang="en-US" sz="1700" dirty="0"/>
              <a:t>Set of programs to access the data </a:t>
            </a:r>
          </a:p>
          <a:p>
            <a:pPr lvl="1"/>
            <a:r>
              <a:rPr lang="en-US" altLang="en-US" sz="1700" dirty="0"/>
              <a:t>An environment that is both </a:t>
            </a:r>
            <a:r>
              <a:rPr lang="en-US" altLang="en-US" sz="1700" i="1" dirty="0"/>
              <a:t>convenient</a:t>
            </a:r>
            <a:r>
              <a:rPr lang="en-US" altLang="en-US" sz="1700" dirty="0"/>
              <a:t> and </a:t>
            </a:r>
            <a:r>
              <a:rPr lang="en-US" altLang="en-US" sz="1700" i="1" dirty="0"/>
              <a:t>efficient</a:t>
            </a:r>
            <a:r>
              <a:rPr lang="en-US" altLang="en-US" sz="1700" dirty="0"/>
              <a:t> to use</a:t>
            </a:r>
          </a:p>
          <a:p>
            <a:pPr indent="-365760"/>
            <a:r>
              <a:rPr lang="en-US" altLang="en-US" sz="1700" dirty="0"/>
              <a:t>Database systems are used to manage collections of data that are:</a:t>
            </a:r>
          </a:p>
          <a:p>
            <a:pPr lvl="1"/>
            <a:r>
              <a:rPr lang="en-US" altLang="en-US" sz="1700" dirty="0"/>
              <a:t>Highly valuable</a:t>
            </a:r>
          </a:p>
          <a:p>
            <a:pPr lvl="1"/>
            <a:r>
              <a:rPr lang="en-US" altLang="en-US" sz="1700" dirty="0"/>
              <a:t>Relatively large</a:t>
            </a:r>
          </a:p>
          <a:p>
            <a:pPr lvl="1"/>
            <a:r>
              <a:rPr lang="en-US" altLang="en-US" sz="1700" dirty="0"/>
              <a:t>Accessed by multiple users and applications, often at the same time.</a:t>
            </a:r>
          </a:p>
          <a:p>
            <a:pPr marL="365760" indent="-365760"/>
            <a:r>
              <a:rPr lang="en-US" altLang="en-US" sz="1700" dirty="0"/>
              <a:t>A modern database system is a complex software system whose task is to manage a large, complex collection of data.</a:t>
            </a:r>
          </a:p>
          <a:p>
            <a:pPr indent="-365760"/>
            <a:r>
              <a:rPr lang="en-US" sz="1700" dirty="0">
                <a:ea typeface="ＭＳ Ｐゴシック" pitchFamily="34" charset="-128"/>
              </a:rPr>
              <a:t>Databases touch all aspects of our lives</a:t>
            </a:r>
          </a:p>
          <a:p>
            <a:endParaRPr lang="en-US" altLang="en-US" dirty="0"/>
          </a:p>
          <a:p>
            <a:pPr>
              <a:buNone/>
            </a:pPr>
            <a:endParaRPr lang="en-US" altLang="en-US" dirty="0"/>
          </a:p>
          <a:p>
            <a:endParaRPr lang="en-US" altLang="en-US" dirty="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DD93336-4F6A-4E62-813B-033B9804AD15}"/>
              </a:ext>
            </a:extLst>
          </p:cNvPr>
          <p:cNvSpPr>
            <a:spLocks noGrp="1" noChangeArrowheads="1"/>
          </p:cNvSpPr>
          <p:nvPr>
            <p:ph type="title"/>
          </p:nvPr>
        </p:nvSpPr>
        <p:spPr/>
        <p:txBody>
          <a:bodyPr>
            <a:normAutofit fontScale="90000"/>
          </a:bodyPr>
          <a:lstStyle/>
          <a:p>
            <a:pPr>
              <a:defRPr/>
            </a:pPr>
            <a:r>
              <a:rPr lang="en-US" altLang="en-US" sz="3600" dirty="0">
                <a:latin typeface="+mn-lt"/>
              </a:rPr>
              <a:t>What is an Entity Relationship Diagram (ERD)?</a:t>
            </a:r>
          </a:p>
        </p:txBody>
      </p:sp>
      <p:sp>
        <p:nvSpPr>
          <p:cNvPr id="12291" name="Content Placeholder 2"/>
          <p:cNvSpPr>
            <a:spLocks noGrp="1" noChangeArrowheads="1"/>
          </p:cNvSpPr>
          <p:nvPr>
            <p:ph idx="1"/>
          </p:nvPr>
        </p:nvSpPr>
        <p:spPr/>
        <p:txBody>
          <a:bodyPr/>
          <a:lstStyle/>
          <a:p>
            <a:r>
              <a:rPr lang="en-US" altLang="en-US" sz="2800" dirty="0"/>
              <a:t>ERD is a data modeling technique used in software engineering to produce a conceptual data model of an information system. </a:t>
            </a:r>
          </a:p>
          <a:p>
            <a:r>
              <a:rPr lang="en-US" altLang="en-US" sz="2800" dirty="0"/>
              <a:t>So, ERDs illustrate the logical structure of databases.</a:t>
            </a:r>
          </a:p>
          <a:p>
            <a:r>
              <a:rPr lang="en-US" altLang="en-US" dirty="0">
                <a:solidFill>
                  <a:srgbClr val="0099FF"/>
                </a:solidFill>
                <a:hlinkClick r:id="rId2" action="ppaction://hlinkfile"/>
              </a:rPr>
              <a:t>ERD development using a CASE tool</a:t>
            </a:r>
            <a:r>
              <a:rPr lang="en-US" altLang="en-US" dirty="0">
                <a:solidFill>
                  <a:srgbClr val="0099FF"/>
                </a:solidFill>
              </a:rPr>
              <a:t> </a:t>
            </a:r>
          </a:p>
          <a:p>
            <a:pPr lvl="1"/>
            <a:r>
              <a:rPr lang="en-US" altLang="en-US" sz="2400" dirty="0" err="1">
                <a:hlinkClick r:id="rId3"/>
              </a:rPr>
              <a:t>Powerdesigner</a:t>
            </a:r>
            <a:r>
              <a:rPr lang="en-US" altLang="en-US" sz="2400" dirty="0">
                <a:hlinkClick r:id="rId3"/>
              </a:rPr>
              <a:t> by SAP</a:t>
            </a:r>
            <a:endParaRPr lang="en-US" altLang="en-US" sz="2400" dirty="0"/>
          </a:p>
        </p:txBody>
      </p:sp>
      <p:sp>
        <p:nvSpPr>
          <p:cNvPr id="12292" name="Slide Number Placeholder 3"/>
          <p:cNvSpPr>
            <a:spLocks noGrp="1"/>
          </p:cNvSpPr>
          <p:nvPr>
            <p:ph type="sldNum" sz="quarter" idx="10"/>
          </p:nvPr>
        </p:nvSpPr>
        <p:spPr>
          <a:noFill/>
        </p:spPr>
        <p:txBody>
          <a:bodyPr/>
          <a:lstStyle/>
          <a:p>
            <a:fld id="{85039BC2-F7D0-4394-8ECC-A0518C0730EF}" type="slidenum">
              <a:rPr lang="en-US" altLang="en-US"/>
              <a:pPr/>
              <a:t>40</a:t>
            </a:fld>
            <a:endParaRPr lang="en-US"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1D7B388-2C92-4AAB-B640-D508D735E64B}"/>
              </a:ext>
            </a:extLst>
          </p:cNvPr>
          <p:cNvSpPr>
            <a:spLocks noGrp="1" noChangeArrowheads="1"/>
          </p:cNvSpPr>
          <p:nvPr>
            <p:ph type="title"/>
          </p:nvPr>
        </p:nvSpPr>
        <p:spPr/>
        <p:txBody>
          <a:bodyPr/>
          <a:lstStyle/>
          <a:p>
            <a:pPr>
              <a:defRPr/>
            </a:pPr>
            <a:r>
              <a:rPr lang="en-US" sz="3600" dirty="0">
                <a:latin typeface="+mn-lt"/>
              </a:rPr>
              <a:t>The Importance of Data Model</a:t>
            </a:r>
          </a:p>
        </p:txBody>
      </p:sp>
      <p:sp>
        <p:nvSpPr>
          <p:cNvPr id="13315" name="Rectangle 3"/>
          <p:cNvSpPr>
            <a:spLocks noGrp="1" noChangeArrowheads="1"/>
          </p:cNvSpPr>
          <p:nvPr>
            <p:ph type="body" idx="1"/>
          </p:nvPr>
        </p:nvSpPr>
        <p:spPr>
          <a:xfrm>
            <a:off x="990600" y="1905000"/>
            <a:ext cx="8001000" cy="4114800"/>
          </a:xfrm>
        </p:spPr>
        <p:txBody>
          <a:bodyPr/>
          <a:lstStyle/>
          <a:p>
            <a:pPr>
              <a:spcBef>
                <a:spcPts val="600"/>
              </a:spcBef>
            </a:pPr>
            <a:r>
              <a:rPr lang="en-US" altLang="en-US" sz="2800" b="1">
                <a:solidFill>
                  <a:srgbClr val="0070C0"/>
                </a:solidFill>
              </a:rPr>
              <a:t>Blue print: </a:t>
            </a:r>
            <a:r>
              <a:rPr lang="en-US" altLang="en-US" sz="2800"/>
              <a:t>official documentation</a:t>
            </a:r>
          </a:p>
          <a:p>
            <a:pPr lvl="1">
              <a:spcBef>
                <a:spcPts val="600"/>
              </a:spcBef>
            </a:pPr>
            <a:r>
              <a:rPr lang="en-US" altLang="en-US" sz="2400"/>
              <a:t>Blue print of house</a:t>
            </a:r>
          </a:p>
          <a:p>
            <a:pPr>
              <a:spcBef>
                <a:spcPts val="600"/>
              </a:spcBef>
            </a:pPr>
            <a:r>
              <a:rPr lang="en-US" altLang="en-US" sz="2800"/>
              <a:t>Employee’s w/o DB knowledge can understand </a:t>
            </a:r>
          </a:p>
          <a:p>
            <a:pPr lvl="1">
              <a:spcBef>
                <a:spcPts val="600"/>
              </a:spcBef>
            </a:pPr>
            <a:r>
              <a:rPr lang="en-US" altLang="en-US" sz="2400"/>
              <a:t>a data model diagram vs. a list of tables</a:t>
            </a:r>
          </a:p>
          <a:p>
            <a:pPr lvl="1" eaLnBrk="1" hangingPunct="1">
              <a:spcBef>
                <a:spcPts val="600"/>
              </a:spcBef>
            </a:pPr>
            <a:r>
              <a:rPr lang="en-US" altLang="en-US" sz="2400"/>
              <a:t>Used as an effective Communication Tool</a:t>
            </a:r>
          </a:p>
          <a:p>
            <a:pPr lvl="1" eaLnBrk="1" hangingPunct="1">
              <a:spcBef>
                <a:spcPts val="600"/>
              </a:spcBef>
            </a:pPr>
            <a:r>
              <a:rPr lang="en-US" altLang="en-US" sz="2400"/>
              <a:t>Improve interaction among the managers, the designers, and the end users</a:t>
            </a:r>
          </a:p>
          <a:p>
            <a:pPr eaLnBrk="1" hangingPunct="1">
              <a:spcBef>
                <a:spcPts val="600"/>
              </a:spcBef>
            </a:pPr>
            <a:r>
              <a:rPr lang="en-US" altLang="en-US" sz="2800"/>
              <a:t>Independence from a particular DBMS</a:t>
            </a:r>
          </a:p>
          <a:p>
            <a:pPr lvl="1" eaLnBrk="1" hangingPunct="1">
              <a:spcBef>
                <a:spcPts val="600"/>
              </a:spcBef>
            </a:pPr>
            <a:r>
              <a:rPr lang="en-US" altLang="en-US" sz="2400"/>
              <a:t>Network DB, Object-oriented DB, etc.  </a:t>
            </a:r>
          </a:p>
          <a:p>
            <a:pPr>
              <a:spcBef>
                <a:spcPts val="600"/>
              </a:spcBef>
              <a:spcAft>
                <a:spcPts val="600"/>
              </a:spcAft>
            </a:pPr>
            <a:endParaRPr lang="en-US" alt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66165E0A-036F-4FC1-B24E-72FED98BE161}" type="slidenum">
              <a:rPr lang="en-US" altLang="en-US"/>
              <a:pPr/>
              <a:t>42</a:t>
            </a:fld>
            <a:endParaRPr lang="en-US" altLang="en-US"/>
          </a:p>
        </p:txBody>
      </p:sp>
      <p:sp>
        <p:nvSpPr>
          <p:cNvPr id="15363" name="Rectangle 3"/>
          <p:cNvSpPr>
            <a:spLocks noGrp="1" noChangeArrowheads="1"/>
          </p:cNvSpPr>
          <p:nvPr>
            <p:ph type="body" idx="1"/>
          </p:nvPr>
        </p:nvSpPr>
        <p:spPr>
          <a:xfrm>
            <a:off x="609600" y="1905000"/>
            <a:ext cx="8077200" cy="4038600"/>
          </a:xfrm>
          <a:noFill/>
        </p:spPr>
        <p:txBody>
          <a:bodyPr lIns="90488" tIns="44450" rIns="90488" bIns="44450"/>
          <a:lstStyle/>
          <a:p>
            <a:pPr eaLnBrk="1" hangingPunct="1">
              <a:lnSpc>
                <a:spcPct val="90000"/>
              </a:lnSpc>
              <a:spcBef>
                <a:spcPts val="600"/>
              </a:spcBef>
              <a:spcAft>
                <a:spcPts val="600"/>
              </a:spcAft>
            </a:pPr>
            <a:r>
              <a:rPr lang="en-US" altLang="en-US" sz="2800"/>
              <a:t>The data modeling revolves around discovering and analyzing </a:t>
            </a:r>
            <a:r>
              <a:rPr lang="en-US" altLang="en-US" sz="2800">
                <a:solidFill>
                  <a:schemeClr val="folHlink"/>
                </a:solidFill>
              </a:rPr>
              <a:t>organizational and users data requirements.</a:t>
            </a:r>
          </a:p>
          <a:p>
            <a:pPr eaLnBrk="1" hangingPunct="1">
              <a:lnSpc>
                <a:spcPct val="90000"/>
              </a:lnSpc>
              <a:spcBef>
                <a:spcPts val="600"/>
              </a:spcBef>
              <a:spcAft>
                <a:spcPts val="600"/>
              </a:spcAft>
            </a:pPr>
            <a:r>
              <a:rPr lang="en-US" altLang="en-US" sz="2800">
                <a:solidFill>
                  <a:schemeClr val="folHlink"/>
                </a:solidFill>
              </a:rPr>
              <a:t>Requirements based on policies, meetings, procedures, system specifications, etc.   </a:t>
            </a:r>
          </a:p>
          <a:p>
            <a:pPr lvl="1" eaLnBrk="1" hangingPunct="1">
              <a:lnSpc>
                <a:spcPct val="90000"/>
              </a:lnSpc>
              <a:spcBef>
                <a:spcPts val="600"/>
              </a:spcBef>
              <a:spcAft>
                <a:spcPts val="600"/>
              </a:spcAft>
            </a:pPr>
            <a:r>
              <a:rPr lang="en-US" altLang="en-US" sz="2400"/>
              <a:t>Identify what data is important</a:t>
            </a:r>
          </a:p>
          <a:p>
            <a:pPr lvl="1" eaLnBrk="1" hangingPunct="1">
              <a:lnSpc>
                <a:spcPct val="90000"/>
              </a:lnSpc>
              <a:spcBef>
                <a:spcPts val="600"/>
              </a:spcBef>
              <a:spcAft>
                <a:spcPts val="600"/>
              </a:spcAft>
            </a:pPr>
            <a:r>
              <a:rPr lang="en-US" altLang="en-US" sz="2400"/>
              <a:t>Identify what data should be maintained</a:t>
            </a:r>
          </a:p>
        </p:txBody>
      </p:sp>
      <p:sp>
        <p:nvSpPr>
          <p:cNvPr id="6" name="Rectangle 4">
            <a:extLst>
              <a:ext uri="{FF2B5EF4-FFF2-40B4-BE49-F238E27FC236}">
                <a16:creationId xmlns:a16="http://schemas.microsoft.com/office/drawing/2014/main" id="{FD987C4F-C24A-46F3-B4EB-41D1E4577AA0}"/>
              </a:ext>
            </a:extLst>
          </p:cNvPr>
          <p:cNvSpPr>
            <a:spLocks noGrp="1" noChangeArrowheads="1"/>
          </p:cNvSpPr>
          <p:nvPr>
            <p:ph type="title"/>
          </p:nvPr>
        </p:nvSpPr>
        <p:spPr/>
        <p:txBody>
          <a:bodyPr/>
          <a:lstStyle/>
          <a:p>
            <a:pPr>
              <a:defRPr/>
            </a:pPr>
            <a:r>
              <a:rPr lang="en-US" sz="3600" dirty="0">
                <a:latin typeface="+mn-lt"/>
              </a:rPr>
              <a:t>Data Model </a:t>
            </a:r>
            <a:r>
              <a:rPr lang="en-US" sz="2400" dirty="0">
                <a:latin typeface="+mn-lt"/>
              </a:rPr>
              <a:t>(</a:t>
            </a:r>
            <a:r>
              <a:rPr lang="en-US" sz="2400" dirty="0" err="1">
                <a:latin typeface="+mn-lt"/>
              </a:rPr>
              <a:t>con’t</a:t>
            </a:r>
            <a:r>
              <a:rPr lang="en-US" sz="2400" dirty="0">
                <a:latin typeface="+mn-lt"/>
              </a:rPr>
              <a:t>)</a:t>
            </a:r>
            <a:endParaRPr lang="en-US" sz="3600" dirty="0">
              <a:latin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90AD1DA9-8263-4546-A61C-2129C87CDD6A}" type="slidenum">
              <a:rPr lang="en-US" altLang="en-US"/>
              <a:pPr/>
              <a:t>43</a:t>
            </a:fld>
            <a:endParaRPr lang="en-US" altLang="en-US"/>
          </a:p>
        </p:txBody>
      </p:sp>
      <p:sp>
        <p:nvSpPr>
          <p:cNvPr id="17411" name="Rectangle 3"/>
          <p:cNvSpPr>
            <a:spLocks noGrp="1" noChangeArrowheads="1"/>
          </p:cNvSpPr>
          <p:nvPr>
            <p:ph type="body" idx="1"/>
          </p:nvPr>
        </p:nvSpPr>
        <p:spPr>
          <a:xfrm>
            <a:off x="609600" y="1905000"/>
            <a:ext cx="8077200" cy="4038600"/>
          </a:xfrm>
          <a:noFill/>
        </p:spPr>
        <p:txBody>
          <a:bodyPr lIns="90488" tIns="44450" rIns="90488" bIns="44450">
            <a:normAutofit/>
          </a:bodyPr>
          <a:lstStyle/>
          <a:p>
            <a:pPr eaLnBrk="1" hangingPunct="1">
              <a:lnSpc>
                <a:spcPct val="90000"/>
              </a:lnSpc>
              <a:spcBef>
                <a:spcPts val="600"/>
              </a:spcBef>
              <a:spcAft>
                <a:spcPts val="600"/>
              </a:spcAft>
            </a:pPr>
            <a:r>
              <a:rPr lang="en-US" altLang="en-US" sz="2800" dirty="0"/>
              <a:t>The major activity of this phase is identifying </a:t>
            </a:r>
            <a:r>
              <a:rPr lang="en-US" altLang="en-US" sz="2800" dirty="0">
                <a:solidFill>
                  <a:srgbClr val="CC0000"/>
                </a:solidFill>
              </a:rPr>
              <a:t>entities</a:t>
            </a:r>
            <a:r>
              <a:rPr lang="en-US" altLang="en-US" sz="2800" dirty="0"/>
              <a:t>, </a:t>
            </a:r>
            <a:r>
              <a:rPr lang="en-US" altLang="en-US" sz="2800" dirty="0">
                <a:solidFill>
                  <a:srgbClr val="CC0000"/>
                </a:solidFill>
              </a:rPr>
              <a:t>attributes</a:t>
            </a:r>
            <a:r>
              <a:rPr lang="en-US" altLang="en-US" sz="2800" dirty="0"/>
              <a:t>, and </a:t>
            </a:r>
            <a:r>
              <a:rPr lang="en-US" altLang="en-US" sz="2800" dirty="0">
                <a:solidFill>
                  <a:srgbClr val="CC0000"/>
                </a:solidFill>
              </a:rPr>
              <a:t>their relationships</a:t>
            </a:r>
            <a:r>
              <a:rPr lang="en-US" altLang="en-US" sz="2800" dirty="0"/>
              <a:t> to construct model using the </a:t>
            </a:r>
            <a:r>
              <a:rPr lang="en-US" altLang="ko-KR" sz="2800" dirty="0">
                <a:solidFill>
                  <a:srgbClr val="FF0000"/>
                </a:solidFill>
                <a:ea typeface="Gulim" pitchFamily="34" charset="-127"/>
              </a:rPr>
              <a:t>Entity Relationship Diagram</a:t>
            </a:r>
            <a:r>
              <a:rPr lang="en-US" altLang="en-US" sz="2800" dirty="0"/>
              <a:t>. </a:t>
            </a:r>
          </a:p>
          <a:p>
            <a:pPr lvl="1" eaLnBrk="1" hangingPunct="1">
              <a:lnSpc>
                <a:spcPct val="90000"/>
              </a:lnSpc>
              <a:spcBef>
                <a:spcPts val="600"/>
              </a:spcBef>
              <a:spcAft>
                <a:spcPts val="600"/>
              </a:spcAft>
            </a:pPr>
            <a:r>
              <a:rPr lang="en-US" altLang="en-US" sz="2400" dirty="0">
                <a:highlight>
                  <a:srgbClr val="FFFF00"/>
                </a:highlight>
              </a:rPr>
              <a:t>Entity </a:t>
            </a:r>
            <a:r>
              <a:rPr lang="en-US" altLang="en-US" sz="2400" dirty="0">
                <a:highlight>
                  <a:srgbClr val="FFFF00"/>
                </a:highlight>
                <a:sym typeface="Wingdings" pitchFamily="2" charset="2"/>
              </a:rPr>
              <a:t> table</a:t>
            </a:r>
          </a:p>
          <a:p>
            <a:pPr lvl="1" eaLnBrk="1" hangingPunct="1">
              <a:lnSpc>
                <a:spcPct val="90000"/>
              </a:lnSpc>
              <a:spcBef>
                <a:spcPts val="600"/>
              </a:spcBef>
              <a:spcAft>
                <a:spcPts val="600"/>
              </a:spcAft>
            </a:pPr>
            <a:r>
              <a:rPr lang="en-US" altLang="en-US" sz="2400" dirty="0">
                <a:highlight>
                  <a:srgbClr val="FFFF00"/>
                </a:highlight>
                <a:sym typeface="Wingdings" pitchFamily="2" charset="2"/>
              </a:rPr>
              <a:t>Attribute  column</a:t>
            </a:r>
          </a:p>
          <a:p>
            <a:pPr lvl="1" eaLnBrk="1" hangingPunct="1">
              <a:lnSpc>
                <a:spcPct val="90000"/>
              </a:lnSpc>
              <a:spcBef>
                <a:spcPts val="600"/>
              </a:spcBef>
              <a:spcAft>
                <a:spcPts val="600"/>
              </a:spcAft>
            </a:pPr>
            <a:r>
              <a:rPr lang="en-US" altLang="en-US" sz="2400" dirty="0">
                <a:highlight>
                  <a:srgbClr val="FFFF00"/>
                </a:highlight>
                <a:sym typeface="Wingdings" pitchFamily="2" charset="2"/>
              </a:rPr>
              <a:t>Relationship  line</a:t>
            </a:r>
          </a:p>
          <a:p>
            <a:pPr lvl="1" eaLnBrk="1" hangingPunct="1">
              <a:lnSpc>
                <a:spcPct val="90000"/>
              </a:lnSpc>
              <a:spcBef>
                <a:spcPts val="600"/>
              </a:spcBef>
              <a:spcAft>
                <a:spcPts val="600"/>
              </a:spcAft>
              <a:buNone/>
            </a:pPr>
            <a:endParaRPr lang="en-US" altLang="en-US" sz="2400" dirty="0"/>
          </a:p>
        </p:txBody>
      </p:sp>
      <p:sp>
        <p:nvSpPr>
          <p:cNvPr id="6" name="Rectangle 4">
            <a:extLst>
              <a:ext uri="{FF2B5EF4-FFF2-40B4-BE49-F238E27FC236}">
                <a16:creationId xmlns:a16="http://schemas.microsoft.com/office/drawing/2014/main" id="{FD987C4F-C24A-46F3-B4EB-41D1E4577AA0}"/>
              </a:ext>
            </a:extLst>
          </p:cNvPr>
          <p:cNvSpPr>
            <a:spLocks noGrp="1" noChangeArrowheads="1"/>
          </p:cNvSpPr>
          <p:nvPr>
            <p:ph type="title"/>
          </p:nvPr>
        </p:nvSpPr>
        <p:spPr/>
        <p:txBody>
          <a:bodyPr/>
          <a:lstStyle/>
          <a:p>
            <a:pPr>
              <a:defRPr/>
            </a:pPr>
            <a:r>
              <a:rPr lang="en-US" sz="3600" dirty="0">
                <a:latin typeface="+mn-lt"/>
              </a:rPr>
              <a:t>ERD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6AE1FDAF-D187-4285-8C3D-A221219B1C11}" type="slidenum">
              <a:rPr lang="en-US" altLang="en-US"/>
              <a:pPr/>
              <a:t>44</a:t>
            </a:fld>
            <a:endParaRPr lang="en-US" altLang="en-US"/>
          </a:p>
        </p:txBody>
      </p:sp>
      <p:sp>
        <p:nvSpPr>
          <p:cNvPr id="19459" name="Rectangle 2"/>
          <p:cNvSpPr>
            <a:spLocks noGrp="1" noChangeArrowheads="1"/>
          </p:cNvSpPr>
          <p:nvPr>
            <p:ph type="title"/>
          </p:nvPr>
        </p:nvSpPr>
        <p:spPr/>
        <p:txBody>
          <a:bodyPr/>
          <a:lstStyle/>
          <a:p>
            <a:pPr eaLnBrk="1" hangingPunct="1"/>
            <a:r>
              <a:rPr lang="en-US" altLang="en-US">
                <a:latin typeface="Tahoma" pitchFamily="34" charset="0"/>
              </a:rPr>
              <a:t>How to find entities?</a:t>
            </a:r>
          </a:p>
        </p:txBody>
      </p:sp>
      <p:sp>
        <p:nvSpPr>
          <p:cNvPr id="19460" name="Rectangle 3"/>
          <p:cNvSpPr>
            <a:spLocks noGrp="1" noChangeArrowheads="1"/>
          </p:cNvSpPr>
          <p:nvPr>
            <p:ph type="body" idx="1"/>
          </p:nvPr>
        </p:nvSpPr>
        <p:spPr>
          <a:xfrm>
            <a:off x="685800" y="1981200"/>
            <a:ext cx="8229600" cy="4343400"/>
          </a:xfrm>
        </p:spPr>
        <p:txBody>
          <a:bodyPr/>
          <a:lstStyle/>
          <a:p>
            <a:pPr eaLnBrk="1" hangingPunct="1">
              <a:lnSpc>
                <a:spcPct val="90000"/>
              </a:lnSpc>
            </a:pPr>
            <a:r>
              <a:rPr lang="en-US" altLang="en-US" sz="2800"/>
              <a:t>Entity: </a:t>
            </a:r>
          </a:p>
          <a:p>
            <a:pPr lvl="1" eaLnBrk="1" hangingPunct="1">
              <a:lnSpc>
                <a:spcPct val="90000"/>
              </a:lnSpc>
            </a:pPr>
            <a:r>
              <a:rPr lang="en-US" altLang="en-US" sz="2400"/>
              <a:t>"...</a:t>
            </a:r>
            <a:r>
              <a:rPr lang="en-US" altLang="en-US" sz="2400">
                <a:solidFill>
                  <a:srgbClr val="0070C0"/>
                </a:solidFill>
              </a:rPr>
              <a:t>anything</a:t>
            </a:r>
            <a:r>
              <a:rPr lang="en-US" altLang="en-US" sz="2400"/>
              <a:t> (people, places, objects, events, etc.) </a:t>
            </a:r>
            <a:r>
              <a:rPr lang="en-US" altLang="en-US" sz="2400">
                <a:solidFill>
                  <a:srgbClr val="0070C0"/>
                </a:solidFill>
              </a:rPr>
              <a:t>about which we store information </a:t>
            </a:r>
            <a:r>
              <a:rPr lang="en-US" altLang="en-US" sz="2400"/>
              <a:t>(e.g. supplier, machine tool, employee, utility pole, airline seat, etc.).”</a:t>
            </a:r>
          </a:p>
          <a:p>
            <a:pPr lvl="1" eaLnBrk="1" hangingPunct="1">
              <a:lnSpc>
                <a:spcPct val="90000"/>
              </a:lnSpc>
            </a:pPr>
            <a:r>
              <a:rPr lang="en-US" altLang="en-US" sz="2400"/>
              <a:t>Tangible: customer, product</a:t>
            </a:r>
          </a:p>
          <a:p>
            <a:pPr lvl="1" eaLnBrk="1" hangingPunct="1">
              <a:lnSpc>
                <a:spcPct val="90000"/>
              </a:lnSpc>
            </a:pPr>
            <a:r>
              <a:rPr lang="en-US" altLang="en-US" sz="2400"/>
              <a:t>Intangible: order, accounting receivable </a:t>
            </a:r>
          </a:p>
          <a:p>
            <a:pPr lvl="1" eaLnBrk="1" hangingPunct="1">
              <a:lnSpc>
                <a:spcPct val="90000"/>
              </a:lnSpc>
            </a:pPr>
            <a:r>
              <a:rPr lang="en-US" altLang="en-US" sz="2400"/>
              <a:t>Look for singular nouns (beginner) </a:t>
            </a:r>
          </a:p>
          <a:p>
            <a:pPr lvl="1" eaLnBrk="1" hangingPunct="1">
              <a:lnSpc>
                <a:spcPct val="90000"/>
              </a:lnSpc>
            </a:pPr>
            <a:r>
              <a:rPr lang="en-US" altLang="en-US" sz="2400"/>
              <a:t>BUT </a:t>
            </a:r>
            <a:r>
              <a:rPr lang="en-US" altLang="en-US" sz="2400" u="sng"/>
              <a:t>a proper noun is not a good candidate</a:t>
            </a:r>
            <a:r>
              <a:rPr lang="en-US" altLang="en-US" sz="2400"/>
              <a: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1A7324D8-4A35-4538-9F87-A29933864437}" type="slidenum">
              <a:rPr lang="en-US" altLang="en-US"/>
              <a:pPr/>
              <a:t>45</a:t>
            </a:fld>
            <a:endParaRPr lang="en-US" altLang="en-US"/>
          </a:p>
        </p:txBody>
      </p:sp>
      <p:sp>
        <p:nvSpPr>
          <p:cNvPr id="21507" name="Rectangle 2"/>
          <p:cNvSpPr>
            <a:spLocks noGrp="1" noChangeArrowheads="1"/>
          </p:cNvSpPr>
          <p:nvPr>
            <p:ph type="title"/>
          </p:nvPr>
        </p:nvSpPr>
        <p:spPr>
          <a:xfrm>
            <a:off x="1219200" y="914400"/>
            <a:ext cx="3608388" cy="838200"/>
          </a:xfrm>
          <a:noFill/>
        </p:spPr>
        <p:txBody>
          <a:bodyPr/>
          <a:lstStyle/>
          <a:p>
            <a:pPr eaLnBrk="1" hangingPunct="1"/>
            <a:r>
              <a:rPr lang="en-US" altLang="en-US" sz="3600">
                <a:latin typeface="Tahoma" pitchFamily="34" charset="0"/>
              </a:rPr>
              <a:t>Entity Instance</a:t>
            </a:r>
          </a:p>
        </p:txBody>
      </p:sp>
      <p:sp>
        <p:nvSpPr>
          <p:cNvPr id="21508" name="Rectangle 3"/>
          <p:cNvSpPr>
            <a:spLocks noGrp="1" noChangeArrowheads="1"/>
          </p:cNvSpPr>
          <p:nvPr>
            <p:ph type="body" idx="1"/>
          </p:nvPr>
        </p:nvSpPr>
        <p:spPr>
          <a:xfrm>
            <a:off x="1219200" y="1828800"/>
            <a:ext cx="7924800" cy="685800"/>
          </a:xfrm>
        </p:spPr>
        <p:txBody>
          <a:bodyPr/>
          <a:lstStyle/>
          <a:p>
            <a:pPr eaLnBrk="1" hangingPunct="1">
              <a:lnSpc>
                <a:spcPct val="90000"/>
              </a:lnSpc>
              <a:buFont typeface="Wingdings" pitchFamily="2" charset="2"/>
              <a:buNone/>
            </a:pPr>
            <a:r>
              <a:rPr lang="en-US" altLang="en-US" sz="2000"/>
              <a:t>Entity instance: a single occurrence of an entity. </a:t>
            </a:r>
          </a:p>
          <a:p>
            <a:pPr lvl="1" eaLnBrk="1" hangingPunct="1">
              <a:lnSpc>
                <a:spcPct val="90000"/>
              </a:lnSpc>
            </a:pPr>
            <a:r>
              <a:rPr lang="en-US" altLang="en-US" sz="1800" b="1"/>
              <a:t>6 instances</a:t>
            </a:r>
          </a:p>
        </p:txBody>
      </p:sp>
      <p:graphicFrame>
        <p:nvGraphicFramePr>
          <p:cNvPr id="577578" name="Group 42">
            <a:extLst>
              <a:ext uri="{FF2B5EF4-FFF2-40B4-BE49-F238E27FC236}">
                <a16:creationId xmlns:a16="http://schemas.microsoft.com/office/drawing/2014/main" id="{9E1EA717-16C6-45D6-AF7C-BCEA2180C756}"/>
              </a:ext>
            </a:extLst>
          </p:cNvPr>
          <p:cNvGraphicFramePr>
            <a:graphicFrameLocks noGrp="1"/>
          </p:cNvGraphicFramePr>
          <p:nvPr/>
        </p:nvGraphicFramePr>
        <p:xfrm>
          <a:off x="3886200" y="2667000"/>
          <a:ext cx="4953000" cy="3783013"/>
        </p:xfrm>
        <a:graphic>
          <a:graphicData uri="http://schemas.openxmlformats.org/drawingml/2006/table">
            <a:tbl>
              <a:tblPr/>
              <a:tblGrid>
                <a:gridCol w="1630363">
                  <a:extLst>
                    <a:ext uri="{9D8B030D-6E8A-4147-A177-3AD203B41FA5}">
                      <a16:colId xmlns:a16="http://schemas.microsoft.com/office/drawing/2014/main" val="20000"/>
                    </a:ext>
                  </a:extLst>
                </a:gridCol>
                <a:gridCol w="1646237">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82294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dirty="0">
                          <a:ln>
                            <a:noFill/>
                          </a:ln>
                          <a:solidFill>
                            <a:schemeClr val="accent1"/>
                          </a:solidFill>
                          <a:effectLst/>
                          <a:latin typeface="Tahoma" pitchFamily="34" charset="0"/>
                          <a:cs typeface="Times New Roman" pitchFamily="18" charset="0"/>
                        </a:rPr>
                        <a:t>Student ID</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accent1"/>
                          </a:solidFill>
                          <a:effectLst/>
                          <a:latin typeface="Tahoma" pitchFamily="34" charset="0"/>
                          <a:cs typeface="Times New Roman" pitchFamily="18" charset="0"/>
                        </a:rPr>
                        <a:t>Last Name</a:t>
                      </a: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accent1"/>
                          </a:solidFill>
                          <a:effectLst/>
                          <a:latin typeface="Tahoma" pitchFamily="34" charset="0"/>
                          <a:cs typeface="Times New Roman" pitchFamily="18" charset="0"/>
                        </a:rPr>
                        <a:t>First Name</a:t>
                      </a: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1"/>
                    </a:solidFill>
                  </a:tcPr>
                </a:tc>
                <a:extLst>
                  <a:ext uri="{0D108BD9-81ED-4DB2-BD59-A6C34878D82A}">
                    <a16:rowId xmlns:a16="http://schemas.microsoft.com/office/drawing/2014/main" val="10000"/>
                  </a:ext>
                </a:extLst>
              </a:tr>
              <a:tr h="49202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2144</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Ganesh</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Narayanan</a:t>
                      </a: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1"/>
                  </a:ext>
                </a:extLst>
              </a:tr>
              <a:tr h="4936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a:ln>
                            <a:noFill/>
                          </a:ln>
                          <a:solidFill>
                            <a:schemeClr val="tx1"/>
                          </a:solidFill>
                          <a:effectLst/>
                          <a:latin typeface="Tahoma" pitchFamily="34" charset="0"/>
                          <a:cs typeface="Times New Roman" pitchFamily="18" charset="0"/>
                        </a:rPr>
                        <a:t>3122</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a:ln>
                            <a:noFill/>
                          </a:ln>
                          <a:solidFill>
                            <a:schemeClr val="tx1"/>
                          </a:solidFill>
                          <a:effectLst/>
                          <a:latin typeface="Tahoma" pitchFamily="34" charset="0"/>
                          <a:cs typeface="Times New Roman" pitchFamily="18" charset="0"/>
                        </a:rPr>
                        <a:t>Taylor</a:t>
                      </a: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John</a:t>
                      </a: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2"/>
                  </a:ext>
                </a:extLst>
              </a:tr>
              <a:tr h="49519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a:ln>
                            <a:noFill/>
                          </a:ln>
                          <a:solidFill>
                            <a:schemeClr val="tx1"/>
                          </a:solidFill>
                          <a:effectLst/>
                          <a:latin typeface="Tahoma" pitchFamily="34" charset="0"/>
                          <a:cs typeface="Times New Roman" pitchFamily="18" charset="0"/>
                        </a:rPr>
                        <a:t>3843</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Ram</a:t>
                      </a: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Sam</a:t>
                      </a: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3"/>
                  </a:ext>
                </a:extLst>
              </a:tr>
              <a:tr h="4936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a:ln>
                            <a:noFill/>
                          </a:ln>
                          <a:solidFill>
                            <a:schemeClr val="tx1"/>
                          </a:solidFill>
                          <a:effectLst/>
                          <a:latin typeface="Tahoma" pitchFamily="34" charset="0"/>
                          <a:cs typeface="Times New Roman" pitchFamily="18" charset="0"/>
                        </a:rPr>
                        <a:t>9844</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Vikram</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Kamal</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4"/>
                  </a:ext>
                </a:extLst>
              </a:tr>
              <a:tr h="49202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2837</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Simbu</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Arasan</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5"/>
                  </a:ext>
                </a:extLst>
              </a:tr>
              <a:tr h="4936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a:ln>
                            <a:noFill/>
                          </a:ln>
                          <a:solidFill>
                            <a:schemeClr val="tx1"/>
                          </a:solidFill>
                          <a:effectLst/>
                          <a:latin typeface="Tahoma" pitchFamily="34" charset="0"/>
                          <a:cs typeface="Times New Roman" pitchFamily="18" charset="0"/>
                        </a:rPr>
                        <a:t>2293</a:t>
                      </a:r>
                    </a:p>
                  </a:txBody>
                  <a:tcPr marT="45711" marB="4571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cs typeface="Times New Roman" pitchFamily="18" charset="0"/>
                        </a:rPr>
                        <a:t>Legend</a:t>
                      </a:r>
                    </a:p>
                  </a:txBody>
                  <a:tcPr marT="45711" marB="4571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err="1">
                          <a:ln>
                            <a:noFill/>
                          </a:ln>
                          <a:solidFill>
                            <a:schemeClr val="tx1"/>
                          </a:solidFill>
                          <a:effectLst/>
                          <a:latin typeface="Tahoma" pitchFamily="34" charset="0"/>
                          <a:cs typeface="Times New Roman" pitchFamily="18" charset="0"/>
                        </a:rPr>
                        <a:t>Saravanan</a:t>
                      </a:r>
                      <a:endParaRPr kumimoji="0" lang="en-US" sz="2400" b="0" i="0" u="none" strike="noStrike" cap="none" normalizeH="0" baseline="0" dirty="0">
                        <a:ln>
                          <a:noFill/>
                        </a:ln>
                        <a:solidFill>
                          <a:schemeClr val="tx1"/>
                        </a:solidFill>
                        <a:effectLst/>
                        <a:latin typeface="Tahoma" pitchFamily="34" charset="0"/>
                        <a:cs typeface="Times New Roman" pitchFamily="18" charset="0"/>
                      </a:endParaRPr>
                    </a:p>
                  </a:txBody>
                  <a:tcPr marT="45711" marB="4571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21543" name="AutoShape 41"/>
          <p:cNvSpPr>
            <a:spLocks/>
          </p:cNvSpPr>
          <p:nvPr/>
        </p:nvSpPr>
        <p:spPr bwMode="auto">
          <a:xfrm>
            <a:off x="304800" y="2743200"/>
            <a:ext cx="2286000" cy="473075"/>
          </a:xfrm>
          <a:prstGeom prst="borderCallout2">
            <a:avLst>
              <a:gd name="adj1" fmla="val 24162"/>
              <a:gd name="adj2" fmla="val 103333"/>
              <a:gd name="adj3" fmla="val 24162"/>
              <a:gd name="adj4" fmla="val 128819"/>
              <a:gd name="adj5" fmla="val 17787"/>
              <a:gd name="adj6" fmla="val 155139"/>
            </a:avLst>
          </a:prstGeom>
          <a:solidFill>
            <a:srgbClr val="FEF0A2"/>
          </a:solidFill>
          <a:ln w="12700">
            <a:solidFill>
              <a:schemeClr val="tx1"/>
            </a:solidFill>
            <a:miter lim="800000"/>
            <a:headEnd type="none" w="sm" len="sm"/>
            <a:tailEnd type="none" w="sm" len="sm"/>
          </a:ln>
        </p:spPr>
        <p:txBody>
          <a:bodyPr/>
          <a:lstStyle/>
          <a:p>
            <a:pPr algn="ctr"/>
            <a:r>
              <a:rPr lang="en-US" altLang="en-US" sz="2400" b="1">
                <a:latin typeface="Times New Roman" pitchFamily="18" charset="0"/>
              </a:rPr>
              <a:t>Entity: student</a:t>
            </a:r>
          </a:p>
        </p:txBody>
      </p:sp>
      <p:sp>
        <p:nvSpPr>
          <p:cNvPr id="21544" name="AutoShape 43"/>
          <p:cNvSpPr>
            <a:spLocks/>
          </p:cNvSpPr>
          <p:nvPr/>
        </p:nvSpPr>
        <p:spPr bwMode="auto">
          <a:xfrm>
            <a:off x="685800" y="4800600"/>
            <a:ext cx="1393825" cy="458788"/>
          </a:xfrm>
          <a:prstGeom prst="borderCallout2">
            <a:avLst>
              <a:gd name="adj1" fmla="val 24912"/>
              <a:gd name="adj2" fmla="val 105468"/>
              <a:gd name="adj3" fmla="val 24912"/>
              <a:gd name="adj4" fmla="val 165032"/>
              <a:gd name="adj5" fmla="val -25259"/>
              <a:gd name="adj6" fmla="val 227106"/>
            </a:avLst>
          </a:prstGeom>
          <a:solidFill>
            <a:srgbClr val="FEF0A2"/>
          </a:solidFill>
          <a:ln w="12700">
            <a:solidFill>
              <a:schemeClr val="tx1"/>
            </a:solidFill>
            <a:miter lim="800000"/>
            <a:headEnd type="none" w="sm" len="sm"/>
            <a:tailEnd type="none" w="sm" len="sm"/>
          </a:ln>
        </p:spPr>
        <p:txBody>
          <a:bodyPr/>
          <a:lstStyle/>
          <a:p>
            <a:pPr algn="ctr"/>
            <a:r>
              <a:rPr lang="en-US" altLang="en-US" sz="2400" b="1">
                <a:latin typeface="Times New Roman" pitchFamily="18" charset="0"/>
              </a:rPr>
              <a:t>instance</a:t>
            </a:r>
          </a:p>
        </p:txBody>
      </p:sp>
      <p:sp>
        <p:nvSpPr>
          <p:cNvPr id="21545" name="Text Box 45"/>
          <p:cNvSpPr txBox="1">
            <a:spLocks noChangeArrowheads="1"/>
          </p:cNvSpPr>
          <p:nvPr/>
        </p:nvSpPr>
        <p:spPr bwMode="auto">
          <a:xfrm>
            <a:off x="6308725" y="2678113"/>
            <a:ext cx="184150" cy="396875"/>
          </a:xfrm>
          <a:prstGeom prst="rect">
            <a:avLst/>
          </a:prstGeom>
          <a:noFill/>
          <a:ln w="9525">
            <a:noFill/>
            <a:miter lim="800000"/>
            <a:headEnd/>
            <a:tailEnd/>
          </a:ln>
        </p:spPr>
        <p:txBody>
          <a:bodyPr wrap="none">
            <a:spAutoFit/>
          </a:bodyPr>
          <a:lstStyle/>
          <a:p>
            <a:pPr algn="ctr"/>
            <a:endParaRPr lang="en-US"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F5513787-62B0-4D6B-9E54-B70A1B0E9D72}" type="slidenum">
              <a:rPr lang="en-US" altLang="en-US"/>
              <a:pPr/>
              <a:t>46</a:t>
            </a:fld>
            <a:endParaRPr lang="en-US" altLang="en-US"/>
          </a:p>
        </p:txBody>
      </p:sp>
      <p:sp>
        <p:nvSpPr>
          <p:cNvPr id="23555" name="Rectangle 2"/>
          <p:cNvSpPr>
            <a:spLocks noGrp="1" noChangeArrowheads="1"/>
          </p:cNvSpPr>
          <p:nvPr>
            <p:ph type="title"/>
          </p:nvPr>
        </p:nvSpPr>
        <p:spPr/>
        <p:txBody>
          <a:bodyPr/>
          <a:lstStyle/>
          <a:p>
            <a:pPr eaLnBrk="1" hangingPunct="1"/>
            <a:r>
              <a:rPr lang="en-US" altLang="en-US">
                <a:latin typeface="Tahoma" pitchFamily="34" charset="0"/>
              </a:rPr>
              <a:t>How to find attributes?</a:t>
            </a:r>
          </a:p>
        </p:txBody>
      </p:sp>
      <p:sp>
        <p:nvSpPr>
          <p:cNvPr id="23556" name="Rectangle 3"/>
          <p:cNvSpPr>
            <a:spLocks noGrp="1" noChangeArrowheads="1"/>
          </p:cNvSpPr>
          <p:nvPr>
            <p:ph type="body" idx="1"/>
          </p:nvPr>
        </p:nvSpPr>
        <p:spPr>
          <a:xfrm>
            <a:off x="685800" y="1981200"/>
            <a:ext cx="8001000" cy="3733800"/>
          </a:xfrm>
        </p:spPr>
        <p:txBody>
          <a:bodyPr/>
          <a:lstStyle/>
          <a:p>
            <a:pPr eaLnBrk="1" hangingPunct="1">
              <a:lnSpc>
                <a:spcPct val="90000"/>
              </a:lnSpc>
            </a:pPr>
            <a:r>
              <a:rPr lang="en-US" altLang="en-US" sz="2800"/>
              <a:t>Attribute: </a:t>
            </a:r>
          </a:p>
          <a:p>
            <a:pPr lvl="1" eaLnBrk="1" hangingPunct="1">
              <a:lnSpc>
                <a:spcPct val="90000"/>
              </a:lnSpc>
            </a:pPr>
            <a:r>
              <a:rPr lang="en-US" altLang="en-US" sz="2400"/>
              <a:t>Attributes are data objects that either identify or describe entities (property of an entity).</a:t>
            </a:r>
          </a:p>
          <a:p>
            <a:pPr lvl="1" eaLnBrk="1" hangingPunct="1">
              <a:lnSpc>
                <a:spcPct val="90000"/>
              </a:lnSpc>
            </a:pPr>
            <a:r>
              <a:rPr lang="en-US" altLang="en-US" sz="2400"/>
              <a:t>In other words, it is a descriptor whose values are associated with individual entities of a specific entity type</a:t>
            </a:r>
          </a:p>
          <a:p>
            <a:pPr lvl="2" eaLnBrk="1" hangingPunct="1">
              <a:lnSpc>
                <a:spcPct val="90000"/>
              </a:lnSpc>
            </a:pPr>
            <a:r>
              <a:rPr lang="en-US" altLang="en-US" sz="2000"/>
              <a:t>The process for identifying attributes is similar except now you want to look for and extract those names that appear to be descriptive noun phrases.</a:t>
            </a:r>
          </a:p>
          <a:p>
            <a:pPr lvl="1" eaLnBrk="1" hangingPunct="1">
              <a:lnSpc>
                <a:spcPct val="90000"/>
              </a:lnSpc>
            </a:pPr>
            <a:endParaRPr lang="en-US" altLang="en-US" sz="240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fld id="{6A60C599-3290-4AEF-AFD3-76D4C46CAF51}" type="slidenum">
              <a:rPr lang="en-US" altLang="en-US"/>
              <a:pPr/>
              <a:t>47</a:t>
            </a:fld>
            <a:endParaRPr lang="en-US" altLang="en-US"/>
          </a:p>
        </p:txBody>
      </p:sp>
      <p:sp>
        <p:nvSpPr>
          <p:cNvPr id="25603" name="Rectangle 2"/>
          <p:cNvSpPr>
            <a:spLocks noGrp="1" noChangeArrowheads="1"/>
          </p:cNvSpPr>
          <p:nvPr>
            <p:ph type="title"/>
          </p:nvPr>
        </p:nvSpPr>
        <p:spPr/>
        <p:txBody>
          <a:bodyPr/>
          <a:lstStyle/>
          <a:p>
            <a:pPr eaLnBrk="1" hangingPunct="1"/>
            <a:r>
              <a:rPr lang="en-US" altLang="en-US">
                <a:latin typeface="Tahoma" pitchFamily="34" charset="0"/>
              </a:rPr>
              <a:t>How to find relationships?</a:t>
            </a:r>
          </a:p>
        </p:txBody>
      </p:sp>
      <p:sp>
        <p:nvSpPr>
          <p:cNvPr id="25604" name="Rectangle 3"/>
          <p:cNvSpPr>
            <a:spLocks noGrp="1" noChangeArrowheads="1"/>
          </p:cNvSpPr>
          <p:nvPr>
            <p:ph type="body" idx="1"/>
          </p:nvPr>
        </p:nvSpPr>
        <p:spPr>
          <a:xfrm>
            <a:off x="685800" y="1981200"/>
            <a:ext cx="8001000" cy="3733800"/>
          </a:xfrm>
        </p:spPr>
        <p:txBody>
          <a:bodyPr/>
          <a:lstStyle/>
          <a:p>
            <a:pPr eaLnBrk="1" hangingPunct="1">
              <a:lnSpc>
                <a:spcPct val="90000"/>
              </a:lnSpc>
            </a:pPr>
            <a:r>
              <a:rPr lang="en-US" altLang="en-US" sz="2800"/>
              <a:t>Relationship: </a:t>
            </a:r>
          </a:p>
          <a:p>
            <a:pPr lvl="1" eaLnBrk="1" hangingPunct="1">
              <a:lnSpc>
                <a:spcPct val="90000"/>
              </a:lnSpc>
            </a:pPr>
            <a:r>
              <a:rPr lang="en-US" altLang="en-US" sz="2400"/>
              <a:t>Relationships are associations between entities.</a:t>
            </a:r>
          </a:p>
          <a:p>
            <a:pPr lvl="1" eaLnBrk="1" hangingPunct="1">
              <a:lnSpc>
                <a:spcPct val="90000"/>
              </a:lnSpc>
            </a:pPr>
            <a:r>
              <a:rPr lang="en-US" altLang="en-US" sz="2400"/>
              <a:t>Typically, a relationship is indicated by a verb connecting two or more entities. </a:t>
            </a:r>
          </a:p>
          <a:p>
            <a:pPr lvl="1" eaLnBrk="1" hangingPunct="1">
              <a:lnSpc>
                <a:spcPct val="90000"/>
              </a:lnSpc>
            </a:pPr>
            <a:r>
              <a:rPr lang="en-US" altLang="en-US" sz="2400"/>
              <a:t>Employees </a:t>
            </a:r>
            <a:r>
              <a:rPr lang="en-US" altLang="en-US" sz="2400">
                <a:solidFill>
                  <a:srgbClr val="FF0000"/>
                </a:solidFill>
              </a:rPr>
              <a:t>are assigned </a:t>
            </a:r>
            <a:r>
              <a:rPr lang="en-US" altLang="en-US" sz="2400"/>
              <a:t>to projects</a:t>
            </a:r>
          </a:p>
          <a:p>
            <a:pPr lvl="1" eaLnBrk="1" hangingPunct="1">
              <a:lnSpc>
                <a:spcPct val="90000"/>
              </a:lnSpc>
            </a:pPr>
            <a:r>
              <a:rPr lang="en-US" altLang="en-US" sz="2400"/>
              <a:t>Relationships should be classified in terms of cardinality. </a:t>
            </a:r>
          </a:p>
          <a:p>
            <a:pPr lvl="2" eaLnBrk="1" hangingPunct="1">
              <a:lnSpc>
                <a:spcPct val="90000"/>
              </a:lnSpc>
            </a:pPr>
            <a:r>
              <a:rPr lang="en-US" altLang="en-US" sz="2000"/>
              <a:t>One-to-one, one-to-many, etc. </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D735F981-E85C-4393-9B40-3CD578F5B429}" type="slidenum">
              <a:rPr lang="en-US" altLang="en-US"/>
              <a:pPr/>
              <a:t>48</a:t>
            </a:fld>
            <a:endParaRPr lang="en-US" altLang="en-US"/>
          </a:p>
        </p:txBody>
      </p:sp>
      <p:sp>
        <p:nvSpPr>
          <p:cNvPr id="27651" name="Rectangle 2"/>
          <p:cNvSpPr>
            <a:spLocks noGrp="1" noChangeArrowheads="1"/>
          </p:cNvSpPr>
          <p:nvPr>
            <p:ph type="title"/>
          </p:nvPr>
        </p:nvSpPr>
        <p:spPr/>
        <p:txBody>
          <a:bodyPr/>
          <a:lstStyle/>
          <a:p>
            <a:pPr eaLnBrk="1" hangingPunct="1"/>
            <a:r>
              <a:rPr lang="en-US" altLang="en-US">
                <a:latin typeface="Tahoma" pitchFamily="34" charset="0"/>
              </a:rPr>
              <a:t>How to find cardinalities?</a:t>
            </a:r>
          </a:p>
        </p:txBody>
      </p:sp>
      <p:sp>
        <p:nvSpPr>
          <p:cNvPr id="27652" name="Rectangle 3"/>
          <p:cNvSpPr>
            <a:spLocks noGrp="1" noChangeArrowheads="1"/>
          </p:cNvSpPr>
          <p:nvPr>
            <p:ph type="body" idx="1"/>
          </p:nvPr>
        </p:nvSpPr>
        <p:spPr>
          <a:xfrm>
            <a:off x="685800" y="1981200"/>
            <a:ext cx="8001000" cy="3733800"/>
          </a:xfrm>
        </p:spPr>
        <p:txBody>
          <a:bodyPr/>
          <a:lstStyle/>
          <a:p>
            <a:pPr eaLnBrk="1" hangingPunct="1">
              <a:lnSpc>
                <a:spcPct val="90000"/>
              </a:lnSpc>
            </a:pPr>
            <a:r>
              <a:rPr lang="en-US" altLang="en-US" sz="2800" dirty="0"/>
              <a:t>Cardinality: </a:t>
            </a:r>
          </a:p>
          <a:p>
            <a:pPr lvl="1" eaLnBrk="1" hangingPunct="1">
              <a:lnSpc>
                <a:spcPct val="90000"/>
              </a:lnSpc>
            </a:pPr>
            <a:r>
              <a:rPr lang="en-US" altLang="en-US" sz="2400" dirty="0">
                <a:highlight>
                  <a:srgbClr val="FFFF00"/>
                </a:highlight>
              </a:rPr>
              <a:t>The cardinality is the number of occurrences in one entity which are associated to the number of occurrences in another.</a:t>
            </a:r>
          </a:p>
          <a:p>
            <a:pPr lvl="1" eaLnBrk="1" hangingPunct="1">
              <a:lnSpc>
                <a:spcPct val="90000"/>
              </a:lnSpc>
            </a:pPr>
            <a:r>
              <a:rPr lang="en-US" altLang="en-US" sz="2400" dirty="0"/>
              <a:t>There are three basic cardinalities (degrees of relationship).</a:t>
            </a:r>
          </a:p>
          <a:p>
            <a:pPr lvl="1" eaLnBrk="1" hangingPunct="1">
              <a:lnSpc>
                <a:spcPct val="90000"/>
              </a:lnSpc>
            </a:pPr>
            <a:r>
              <a:rPr lang="en-US" altLang="en-US" sz="2400" dirty="0"/>
              <a:t>one-to-one (1:1), one-to-many (1:M), and many-to-many (M:N)</a:t>
            </a:r>
            <a:endParaRPr lang="en-US" altLang="en-US" sz="2000"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DD907306-97B1-4968-9AC3-A4B01F5AEB2B}" type="slidenum">
              <a:rPr lang="en-US" altLang="en-US"/>
              <a:pPr/>
              <a:t>49</a:t>
            </a:fld>
            <a:endParaRPr lang="en-US" altLang="en-US"/>
          </a:p>
        </p:txBody>
      </p:sp>
      <p:sp>
        <p:nvSpPr>
          <p:cNvPr id="29699" name="Rectangle 2"/>
          <p:cNvSpPr>
            <a:spLocks noGrp="1" noChangeArrowheads="1"/>
          </p:cNvSpPr>
          <p:nvPr>
            <p:ph type="body" idx="1"/>
          </p:nvPr>
        </p:nvSpPr>
        <p:spPr>
          <a:xfrm>
            <a:off x="609600" y="2057400"/>
            <a:ext cx="8229600" cy="3505200"/>
          </a:xfrm>
          <a:noFill/>
        </p:spPr>
        <p:txBody>
          <a:bodyPr lIns="90488" tIns="44450" rIns="90488" bIns="44450"/>
          <a:lstStyle/>
          <a:p>
            <a:pPr eaLnBrk="1" hangingPunct="1">
              <a:lnSpc>
                <a:spcPct val="90000"/>
              </a:lnSpc>
              <a:buFont typeface="Wingdings" pitchFamily="2" charset="2"/>
              <a:buNone/>
            </a:pPr>
            <a:r>
              <a:rPr lang="en-US" altLang="en-US" sz="2400" i="1"/>
              <a:t>“</a:t>
            </a:r>
            <a:r>
              <a:rPr lang="en-US" altLang="en-US" sz="2800"/>
              <a:t>attributes that uniquely identify entity instances”</a:t>
            </a:r>
          </a:p>
          <a:p>
            <a:pPr eaLnBrk="1" hangingPunct="1">
              <a:lnSpc>
                <a:spcPct val="90000"/>
              </a:lnSpc>
            </a:pPr>
            <a:r>
              <a:rPr lang="en-US" altLang="en-US" sz="2800"/>
              <a:t>Becomes a PK in RDS</a:t>
            </a:r>
          </a:p>
          <a:p>
            <a:pPr eaLnBrk="1" hangingPunct="1">
              <a:lnSpc>
                <a:spcPct val="90000"/>
              </a:lnSpc>
            </a:pPr>
            <a:r>
              <a:rPr lang="en-US" altLang="en-US" sz="2800">
                <a:solidFill>
                  <a:srgbClr val="FF0000"/>
                </a:solidFill>
              </a:rPr>
              <a:t>Composite identifiers</a:t>
            </a:r>
            <a:r>
              <a:rPr lang="en-US" altLang="en-US" sz="2800"/>
              <a:t> are identifiers that consist of two or more attributes</a:t>
            </a:r>
          </a:p>
          <a:p>
            <a:pPr eaLnBrk="1" hangingPunct="1">
              <a:lnSpc>
                <a:spcPct val="90000"/>
              </a:lnSpc>
            </a:pPr>
            <a:r>
              <a:rPr lang="en-US" altLang="en-US" sz="2800"/>
              <a:t>Identifiers are represented by </a:t>
            </a:r>
            <a:r>
              <a:rPr lang="en-US" altLang="en-US" sz="2800">
                <a:solidFill>
                  <a:srgbClr val="3333FF"/>
                </a:solidFill>
              </a:rPr>
              <a:t>underlying</a:t>
            </a:r>
            <a:r>
              <a:rPr lang="en-US" altLang="en-US" sz="2800"/>
              <a:t> the name of the attribute(s)</a:t>
            </a:r>
          </a:p>
          <a:p>
            <a:pPr lvl="1" eaLnBrk="1" hangingPunct="1">
              <a:lnSpc>
                <a:spcPct val="90000"/>
              </a:lnSpc>
            </a:pPr>
            <a:r>
              <a:rPr lang="en-US" altLang="en-US" sz="2400"/>
              <a:t>Employee (</a:t>
            </a:r>
            <a:r>
              <a:rPr lang="en-US" altLang="en-US" sz="2400" u="sng"/>
              <a:t>Employee_ID</a:t>
            </a:r>
            <a:r>
              <a:rPr lang="en-US" altLang="en-US" sz="2400"/>
              <a:t>), student (</a:t>
            </a:r>
            <a:r>
              <a:rPr lang="en-US" altLang="en-US" sz="2400" u="sng"/>
              <a:t>Student_ID</a:t>
            </a:r>
            <a:r>
              <a:rPr lang="en-US" altLang="en-US" sz="2000"/>
              <a:t>)</a:t>
            </a:r>
          </a:p>
        </p:txBody>
      </p:sp>
      <p:sp>
        <p:nvSpPr>
          <p:cNvPr id="29700" name="Rectangle 3"/>
          <p:cNvSpPr>
            <a:spLocks noGrp="1" noChangeArrowheads="1"/>
          </p:cNvSpPr>
          <p:nvPr>
            <p:ph type="title"/>
          </p:nvPr>
        </p:nvSpPr>
        <p:spPr>
          <a:xfrm>
            <a:off x="1371600" y="1143000"/>
            <a:ext cx="7772400" cy="685800"/>
          </a:xfrm>
          <a:effectLst>
            <a:outerShdw dist="17961" dir="2700000" algn="ctr" rotWithShape="0">
              <a:srgbClr val="5F5F5F"/>
            </a:outerShdw>
          </a:effectLst>
        </p:spPr>
        <p:txBody>
          <a:bodyPr lIns="90488" tIns="44450" rIns="90488" bIns="44450" anchor="ctr"/>
          <a:lstStyle/>
          <a:p>
            <a:pPr eaLnBrk="1" hangingPunct="1"/>
            <a:r>
              <a:rPr lang="en-US" altLang="en-US" sz="3600">
                <a:latin typeface="Tahoma" pitchFamily="34" charset="0"/>
              </a:rPr>
              <a:t>Identifier</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p:spPr>
        <p:txBody>
          <a:bodyPr/>
          <a:lstStyle/>
          <a:p>
            <a:r>
              <a:rPr lang="en-US" sz="2800" dirty="0">
                <a:effectLst/>
                <a:ea typeface="ＭＳ Ｐゴシック" pitchFamily="34" charset="-128"/>
              </a:rPr>
              <a:t>Database Applications Examples</a:t>
            </a:r>
          </a:p>
        </p:txBody>
      </p:sp>
      <p:sp>
        <p:nvSpPr>
          <p:cNvPr id="5123" name="Rectangle 3"/>
          <p:cNvSpPr>
            <a:spLocks noGrp="1" noChangeArrowheads="1"/>
          </p:cNvSpPr>
          <p:nvPr>
            <p:ph idx="1"/>
          </p:nvPr>
        </p:nvSpPr>
        <p:spPr>
          <a:xfrm>
            <a:off x="768350" y="1100831"/>
            <a:ext cx="7576659" cy="4860170"/>
          </a:xfrm>
        </p:spPr>
        <p:txBody>
          <a:bodyPr/>
          <a:lstStyle/>
          <a:p>
            <a:r>
              <a:rPr lang="en-US" sz="1700" dirty="0">
                <a:ea typeface="ＭＳ Ｐゴシック" pitchFamily="34" charset="-128"/>
              </a:rPr>
              <a:t>Enterprise Information</a:t>
            </a:r>
          </a:p>
          <a:p>
            <a:pPr lvl="1"/>
            <a:r>
              <a:rPr lang="en-US" sz="1700" dirty="0">
                <a:highlight>
                  <a:srgbClr val="FFFF00"/>
                </a:highlight>
                <a:ea typeface="ＭＳ Ｐゴシック" pitchFamily="34" charset="-128"/>
              </a:rPr>
              <a:t>Sales</a:t>
            </a:r>
            <a:r>
              <a:rPr lang="en-US" sz="1700" dirty="0">
                <a:ea typeface="ＭＳ Ｐゴシック" pitchFamily="34" charset="-128"/>
              </a:rPr>
              <a:t>: customers, products, purchases</a:t>
            </a:r>
          </a:p>
          <a:p>
            <a:pPr lvl="1"/>
            <a:r>
              <a:rPr lang="en-US" sz="1700" dirty="0">
                <a:ea typeface="ＭＳ Ｐゴシック" pitchFamily="34" charset="-128"/>
              </a:rPr>
              <a:t>Accounting: payments, receipts, assets</a:t>
            </a:r>
          </a:p>
          <a:p>
            <a:pPr lvl="1"/>
            <a:r>
              <a:rPr lang="en-US" sz="1700" dirty="0">
                <a:highlight>
                  <a:srgbClr val="FFFF00"/>
                </a:highlight>
                <a:ea typeface="ＭＳ Ｐゴシック" pitchFamily="34" charset="-128"/>
              </a:rPr>
              <a:t>Human Resources: </a:t>
            </a:r>
            <a:r>
              <a:rPr lang="en-US" sz="1700" dirty="0">
                <a:ea typeface="ＭＳ Ｐゴシック" pitchFamily="34" charset="-128"/>
              </a:rPr>
              <a:t>Information about employees, salaries, payroll taxes.</a:t>
            </a:r>
          </a:p>
          <a:p>
            <a:r>
              <a:rPr lang="en-US" sz="1700" dirty="0">
                <a:ea typeface="ＭＳ Ｐゴシック" pitchFamily="34" charset="-128"/>
              </a:rPr>
              <a:t>Manufacturing: management of production, inventory, orders, supply chain.</a:t>
            </a:r>
          </a:p>
          <a:p>
            <a:r>
              <a:rPr lang="en-US" sz="1700" dirty="0">
                <a:highlight>
                  <a:srgbClr val="FFFF00"/>
                </a:highlight>
                <a:ea typeface="ＭＳ Ｐゴシック" pitchFamily="34" charset="-128"/>
              </a:rPr>
              <a:t>Banking and finance</a:t>
            </a:r>
          </a:p>
          <a:p>
            <a:pPr lvl="1"/>
            <a:r>
              <a:rPr lang="en-US" sz="1700" dirty="0">
                <a:ea typeface="ＭＳ Ｐゴシック" pitchFamily="34" charset="-128"/>
              </a:rPr>
              <a:t>customer information, accounts, loans, and banking transactions.</a:t>
            </a:r>
          </a:p>
          <a:p>
            <a:pPr lvl="1"/>
            <a:r>
              <a:rPr lang="en-US" sz="1700" dirty="0">
                <a:ea typeface="ＭＳ Ｐゴシック" pitchFamily="34" charset="-128"/>
              </a:rPr>
              <a:t>Credit card transactions</a:t>
            </a:r>
          </a:p>
          <a:p>
            <a:pPr lvl="1"/>
            <a:r>
              <a:rPr lang="en-US" sz="1700" dirty="0">
                <a:ea typeface="ＭＳ Ｐゴシック" pitchFamily="34" charset="-128"/>
              </a:rPr>
              <a:t>Finance:  sales and purchases of financial instruments (e.g., stocks and bonds; storing real-time market data</a:t>
            </a:r>
          </a:p>
          <a:p>
            <a:r>
              <a:rPr lang="en-US" sz="1700" dirty="0">
                <a:highlight>
                  <a:srgbClr val="FFFF00"/>
                </a:highlight>
                <a:ea typeface="ＭＳ Ｐゴシック" pitchFamily="34" charset="-128"/>
              </a:rPr>
              <a:t>Universities</a:t>
            </a:r>
            <a:r>
              <a:rPr lang="en-US" sz="1700" dirty="0">
                <a:ea typeface="ＭＳ Ｐゴシック" pitchFamily="34" charset="-128"/>
              </a:rPr>
              <a:t>:  registration, grades</a:t>
            </a:r>
          </a:p>
          <a:p>
            <a:pPr>
              <a:buNone/>
            </a:pPr>
            <a:endParaRPr lang="en-US" dirty="0">
              <a:ea typeface="ＭＳ Ｐゴシック" pitchFamily="34" charset="-128"/>
            </a:endParaRPr>
          </a:p>
          <a:p>
            <a:endParaRPr lang="en-US" dirty="0">
              <a:ea typeface="ＭＳ Ｐゴシック" pitchFamily="34"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FFF8-C4FC-4584-B836-3A8EB35E24AA}"/>
              </a:ext>
            </a:extLst>
          </p:cNvPr>
          <p:cNvSpPr>
            <a:spLocks noGrp="1"/>
          </p:cNvSpPr>
          <p:nvPr>
            <p:ph type="title"/>
          </p:nvPr>
        </p:nvSpPr>
        <p:spPr/>
        <p:txBody>
          <a:bodyPr/>
          <a:lstStyle/>
          <a:p>
            <a:pPr>
              <a:defRPr/>
            </a:pPr>
            <a:r>
              <a:rPr lang="en-US" dirty="0">
                <a:latin typeface="+mn-lt"/>
              </a:rPr>
              <a:t>Crow’s Foot Notation</a:t>
            </a:r>
          </a:p>
        </p:txBody>
      </p:sp>
      <p:sp>
        <p:nvSpPr>
          <p:cNvPr id="3" name="Content Placeholder 2">
            <a:extLst>
              <a:ext uri="{FF2B5EF4-FFF2-40B4-BE49-F238E27FC236}">
                <a16:creationId xmlns:a16="http://schemas.microsoft.com/office/drawing/2014/main" id="{57B91D4D-DA15-4590-9D48-060728A28848}"/>
              </a:ext>
            </a:extLst>
          </p:cNvPr>
          <p:cNvSpPr>
            <a:spLocks noGrp="1"/>
          </p:cNvSpPr>
          <p:nvPr>
            <p:ph idx="1"/>
          </p:nvPr>
        </p:nvSpPr>
        <p:spPr>
          <a:xfrm>
            <a:off x="868363" y="1895475"/>
            <a:ext cx="7772400" cy="4114800"/>
          </a:xfrm>
        </p:spPr>
        <p:txBody>
          <a:bodyPr/>
          <a:lstStyle/>
          <a:p>
            <a:pPr>
              <a:defRPr/>
            </a:pPr>
            <a:r>
              <a:rPr lang="en-US" sz="2800" dirty="0"/>
              <a:t>Most Popular notation</a:t>
            </a:r>
          </a:p>
          <a:p>
            <a:pPr>
              <a:defRPr/>
            </a:pPr>
            <a:r>
              <a:rPr lang="en-US" sz="2800" dirty="0"/>
              <a:t>Entity:</a:t>
            </a:r>
          </a:p>
          <a:p>
            <a:pPr lvl="1">
              <a:defRPr/>
            </a:pPr>
            <a:r>
              <a:rPr lang="en-US" sz="2400" dirty="0"/>
              <a:t>Represented by a rectangle, with its name on the top. The name is singular (entity) rather than plural (entities).</a:t>
            </a:r>
          </a:p>
          <a:p>
            <a:pPr marL="0" indent="0">
              <a:buFont typeface="Wingdings" pitchFamily="2" charset="2"/>
              <a:buNone/>
              <a:defRPr/>
            </a:pPr>
            <a:br>
              <a:rPr lang="en-US" sz="2800" dirty="0"/>
            </a:br>
            <a:endParaRPr lang="en-US" sz="2800" dirty="0"/>
          </a:p>
        </p:txBody>
      </p:sp>
      <p:sp>
        <p:nvSpPr>
          <p:cNvPr id="31748" name="Slide Number Placeholder 3"/>
          <p:cNvSpPr>
            <a:spLocks noGrp="1"/>
          </p:cNvSpPr>
          <p:nvPr>
            <p:ph type="sldNum" sz="quarter" idx="10"/>
          </p:nvPr>
        </p:nvSpPr>
        <p:spPr>
          <a:noFill/>
        </p:spPr>
        <p:txBody>
          <a:bodyPr/>
          <a:lstStyle/>
          <a:p>
            <a:fld id="{50211144-205C-4B9A-AAB1-47AF9CC90C04}" type="slidenum">
              <a:rPr lang="en-US" altLang="en-US"/>
              <a:pPr/>
              <a:t>50</a:t>
            </a:fld>
            <a:endParaRPr lang="en-US" altLang="en-US"/>
          </a:p>
        </p:txBody>
      </p:sp>
      <p:pic>
        <p:nvPicPr>
          <p:cNvPr id="31749" name="Picture 2" descr="Entities in crow’s foot notation"/>
          <p:cNvPicPr>
            <a:picLocks noChangeAspect="1" noChangeArrowheads="1"/>
          </p:cNvPicPr>
          <p:nvPr/>
        </p:nvPicPr>
        <p:blipFill>
          <a:blip r:embed="rId2"/>
          <a:srcRect/>
          <a:stretch>
            <a:fillRect/>
          </a:stretch>
        </p:blipFill>
        <p:spPr bwMode="auto">
          <a:xfrm>
            <a:off x="4438650" y="3810000"/>
            <a:ext cx="2895600" cy="2200275"/>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56D0-7EEF-4ECD-A0EA-61243D8C96E0}"/>
              </a:ext>
            </a:extLst>
          </p:cNvPr>
          <p:cNvSpPr>
            <a:spLocks noGrp="1"/>
          </p:cNvSpPr>
          <p:nvPr>
            <p:ph type="title"/>
          </p:nvPr>
        </p:nvSpPr>
        <p:spPr/>
        <p:txBody>
          <a:bodyPr/>
          <a:lstStyle/>
          <a:p>
            <a:pPr>
              <a:defRPr/>
            </a:pPr>
            <a:r>
              <a:rPr lang="en-US" dirty="0">
                <a:latin typeface="+mn-lt"/>
              </a:rPr>
              <a:t>Attributes</a:t>
            </a:r>
          </a:p>
        </p:txBody>
      </p:sp>
      <p:sp>
        <p:nvSpPr>
          <p:cNvPr id="32771" name="Content Placeholder 2"/>
          <p:cNvSpPr>
            <a:spLocks noGrp="1" noChangeArrowheads="1"/>
          </p:cNvSpPr>
          <p:nvPr>
            <p:ph idx="1"/>
          </p:nvPr>
        </p:nvSpPr>
        <p:spPr>
          <a:xfrm>
            <a:off x="1219200" y="2017713"/>
            <a:ext cx="7772400" cy="4114800"/>
          </a:xfrm>
        </p:spPr>
        <p:txBody>
          <a:bodyPr/>
          <a:lstStyle/>
          <a:p>
            <a:r>
              <a:rPr lang="en-US" altLang="en-US" sz="2800"/>
              <a:t>Identifiers are represented by </a:t>
            </a:r>
            <a:r>
              <a:rPr lang="en-US" altLang="en-US" sz="2800">
                <a:solidFill>
                  <a:srgbClr val="3333FF"/>
                </a:solidFill>
              </a:rPr>
              <a:t>underlying</a:t>
            </a:r>
            <a:r>
              <a:rPr lang="en-US" altLang="en-US" sz="2800"/>
              <a:t> the name of the attribute(s)</a:t>
            </a:r>
          </a:p>
          <a:p>
            <a:endParaRPr lang="en-US" altLang="en-US"/>
          </a:p>
        </p:txBody>
      </p:sp>
      <p:sp>
        <p:nvSpPr>
          <p:cNvPr id="32772" name="Slide Number Placeholder 3"/>
          <p:cNvSpPr>
            <a:spLocks noGrp="1"/>
          </p:cNvSpPr>
          <p:nvPr>
            <p:ph type="sldNum" sz="quarter" idx="10"/>
          </p:nvPr>
        </p:nvSpPr>
        <p:spPr>
          <a:noFill/>
        </p:spPr>
        <p:txBody>
          <a:bodyPr/>
          <a:lstStyle/>
          <a:p>
            <a:fld id="{FEFA2232-7F73-438D-ACE4-131157670D79}" type="slidenum">
              <a:rPr lang="en-US" altLang="en-US"/>
              <a:pPr/>
              <a:t>51</a:t>
            </a:fld>
            <a:endParaRPr lang="en-US" altLang="en-US"/>
          </a:p>
        </p:txBody>
      </p:sp>
      <p:pic>
        <p:nvPicPr>
          <p:cNvPr id="32773" name="Picture 4" descr="Attributes in crow’s foot notation"/>
          <p:cNvPicPr>
            <a:picLocks noChangeAspect="1" noChangeArrowheads="1"/>
          </p:cNvPicPr>
          <p:nvPr/>
        </p:nvPicPr>
        <p:blipFill>
          <a:blip r:embed="rId2"/>
          <a:srcRect/>
          <a:stretch>
            <a:fillRect/>
          </a:stretch>
        </p:blipFill>
        <p:spPr bwMode="auto">
          <a:xfrm>
            <a:off x="1987550" y="2971800"/>
            <a:ext cx="5327650" cy="2989263"/>
          </a:xfrm>
          <a:prstGeom prst="rect">
            <a:avLst/>
          </a:prstGeom>
          <a:solidFill>
            <a:schemeClr val="bg1"/>
          </a:solidFill>
          <a:ln w="9525">
            <a:noFill/>
            <a:miter lim="800000"/>
            <a:headEnd/>
            <a:tailEnd/>
          </a:ln>
        </p:spPr>
      </p:pic>
      <p:cxnSp>
        <p:nvCxnSpPr>
          <p:cNvPr id="6" name="Straight Connector 5">
            <a:extLst>
              <a:ext uri="{FF2B5EF4-FFF2-40B4-BE49-F238E27FC236}">
                <a16:creationId xmlns:a16="http://schemas.microsoft.com/office/drawing/2014/main" id="{E374725B-0336-4411-9ACD-6B238A7AFDD7}"/>
              </a:ext>
            </a:extLst>
          </p:cNvPr>
          <p:cNvCxnSpPr/>
          <p:nvPr/>
        </p:nvCxnSpPr>
        <p:spPr bwMode="auto">
          <a:xfrm>
            <a:off x="2438400" y="4191000"/>
            <a:ext cx="1524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32775" name="Oval 6"/>
          <p:cNvSpPr>
            <a:spLocks noChangeArrowheads="1"/>
          </p:cNvSpPr>
          <p:nvPr/>
        </p:nvSpPr>
        <p:spPr bwMode="auto">
          <a:xfrm>
            <a:off x="2286000" y="3810000"/>
            <a:ext cx="212725" cy="265113"/>
          </a:xfrm>
          <a:prstGeom prst="ellipse">
            <a:avLst/>
          </a:prstGeom>
          <a:blipFill dpi="0" rotWithShape="0">
            <a:blip r:embed="rId3"/>
            <a:srcRect/>
            <a:tile tx="0" ty="0" sx="100000" sy="100000" flip="none" algn="tl"/>
          </a:blipFill>
          <a:ln w="9525" algn="ctr">
            <a:noFill/>
            <a:round/>
            <a:headEnd/>
            <a:tailEnd/>
          </a:ln>
        </p:spPr>
        <p:txBody>
          <a:bodyPr wrap="none" anchor="ctr"/>
          <a:lstStyle/>
          <a:p>
            <a:pPr algn="ctr"/>
            <a:endParaRPr lang="en-US"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846138"/>
            <a:ext cx="7772400" cy="914400"/>
          </a:xfrm>
        </p:spPr>
        <p:txBody>
          <a:bodyPr/>
          <a:lstStyle/>
          <a:p>
            <a:pPr eaLnBrk="1" hangingPunct="1"/>
            <a:r>
              <a:rPr lang="en-US" altLang="en-US" sz="3600">
                <a:latin typeface="Arial" charset="0"/>
              </a:rPr>
              <a:t>Basic Cardinality Type</a:t>
            </a:r>
          </a:p>
        </p:txBody>
      </p:sp>
      <p:sp>
        <p:nvSpPr>
          <p:cNvPr id="33795" name="Rectangle 3"/>
          <p:cNvSpPr>
            <a:spLocks noGrp="1" noChangeArrowheads="1"/>
          </p:cNvSpPr>
          <p:nvPr>
            <p:ph type="body" sz="half" idx="1"/>
          </p:nvPr>
        </p:nvSpPr>
        <p:spPr>
          <a:xfrm>
            <a:off x="990600" y="1371600"/>
            <a:ext cx="7543800" cy="4572000"/>
          </a:xfrm>
        </p:spPr>
        <p:txBody>
          <a:bodyPr/>
          <a:lstStyle/>
          <a:p>
            <a:pPr>
              <a:spcBef>
                <a:spcPct val="0"/>
              </a:spcBef>
            </a:pPr>
            <a:endParaRPr lang="en-US" altLang="en-US">
              <a:latin typeface="Arial" charset="0"/>
            </a:endParaRPr>
          </a:p>
          <a:p>
            <a:pPr>
              <a:spcBef>
                <a:spcPct val="0"/>
              </a:spcBef>
            </a:pPr>
            <a:r>
              <a:rPr lang="en-US" altLang="en-US">
                <a:latin typeface="Arial" charset="0"/>
              </a:rPr>
              <a:t>1-to-1 relationship</a:t>
            </a:r>
          </a:p>
          <a:p>
            <a:pPr>
              <a:spcBef>
                <a:spcPct val="0"/>
              </a:spcBef>
              <a:buFontTx/>
              <a:buNone/>
            </a:pPr>
            <a:endParaRPr lang="en-US" altLang="en-US">
              <a:latin typeface="Arial" charset="0"/>
            </a:endParaRPr>
          </a:p>
          <a:p>
            <a:pPr>
              <a:spcBef>
                <a:spcPct val="0"/>
              </a:spcBef>
            </a:pPr>
            <a:endParaRPr lang="en-US" altLang="en-US">
              <a:latin typeface="Arial" charset="0"/>
            </a:endParaRPr>
          </a:p>
          <a:p>
            <a:pPr>
              <a:spcBef>
                <a:spcPct val="0"/>
              </a:spcBef>
            </a:pPr>
            <a:r>
              <a:rPr lang="en-US" altLang="en-US">
                <a:latin typeface="Arial" charset="0"/>
              </a:rPr>
              <a:t>1-to-M relationship</a:t>
            </a:r>
          </a:p>
          <a:p>
            <a:pPr>
              <a:spcBef>
                <a:spcPct val="0"/>
              </a:spcBef>
            </a:pPr>
            <a:endParaRPr lang="en-US" altLang="en-US">
              <a:latin typeface="Arial" charset="0"/>
            </a:endParaRPr>
          </a:p>
          <a:p>
            <a:pPr>
              <a:spcBef>
                <a:spcPct val="0"/>
              </a:spcBef>
            </a:pPr>
            <a:endParaRPr lang="en-US" altLang="en-US">
              <a:latin typeface="Arial" charset="0"/>
            </a:endParaRPr>
          </a:p>
          <a:p>
            <a:pPr>
              <a:spcBef>
                <a:spcPct val="0"/>
              </a:spcBef>
            </a:pPr>
            <a:r>
              <a:rPr lang="en-US" altLang="en-US">
                <a:latin typeface="Arial" charset="0"/>
              </a:rPr>
              <a:t>M-to-N relationship</a:t>
            </a:r>
          </a:p>
          <a:p>
            <a:pPr>
              <a:spcBef>
                <a:spcPct val="0"/>
              </a:spcBef>
            </a:pPr>
            <a:endParaRPr lang="en-US" altLang="en-US">
              <a:latin typeface="Arial" charset="0"/>
            </a:endParaRPr>
          </a:p>
          <a:p>
            <a:pPr>
              <a:spcBef>
                <a:spcPct val="0"/>
              </a:spcBef>
              <a:buFontTx/>
              <a:buNone/>
            </a:pPr>
            <a:endParaRPr lang="en-US" altLang="en-US">
              <a:latin typeface="Arial" charset="0"/>
            </a:endParaRPr>
          </a:p>
          <a:p>
            <a:pPr eaLnBrk="1" hangingPunct="1"/>
            <a:endParaRPr lang="en-US" altLang="en-US">
              <a:latin typeface="Arial" charset="0"/>
            </a:endParaRPr>
          </a:p>
        </p:txBody>
      </p:sp>
      <p:sp>
        <p:nvSpPr>
          <p:cNvPr id="33796" name="Rectangle 5"/>
          <p:cNvSpPr>
            <a:spLocks noChangeArrowheads="1"/>
          </p:cNvSpPr>
          <p:nvPr/>
        </p:nvSpPr>
        <p:spPr bwMode="auto">
          <a:xfrm>
            <a:off x="3224213" y="3262313"/>
            <a:ext cx="9144000" cy="0"/>
          </a:xfrm>
          <a:prstGeom prst="rect">
            <a:avLst/>
          </a:prstGeom>
          <a:noFill/>
          <a:ln w="9525">
            <a:noFill/>
            <a:miter lim="800000"/>
            <a:headEnd/>
            <a:tailEnd/>
          </a:ln>
        </p:spPr>
        <p:txBody>
          <a:bodyPr>
            <a:spAutoFit/>
          </a:bodyPr>
          <a:lstStyle/>
          <a:p>
            <a:pPr algn="ctr" eaLnBrk="1" hangingPunct="1"/>
            <a:endParaRPr lang="en-US" altLang="en-US" sz="2400">
              <a:latin typeface="Times New Roman" pitchFamily="18" charset="0"/>
            </a:endParaRPr>
          </a:p>
        </p:txBody>
      </p:sp>
      <p:graphicFrame>
        <p:nvGraphicFramePr>
          <p:cNvPr id="33797" name="Object 6"/>
          <p:cNvGraphicFramePr>
            <a:graphicFrameLocks noChangeAspect="1"/>
          </p:cNvGraphicFramePr>
          <p:nvPr/>
        </p:nvGraphicFramePr>
        <p:xfrm>
          <a:off x="2095500" y="2490788"/>
          <a:ext cx="3581400" cy="442912"/>
        </p:xfrm>
        <a:graphic>
          <a:graphicData uri="http://schemas.openxmlformats.org/presentationml/2006/ole">
            <mc:AlternateContent xmlns:mc="http://schemas.openxmlformats.org/markup-compatibility/2006">
              <mc:Choice xmlns:v="urn:schemas-microsoft-com:vml" Requires="v">
                <p:oleObj spid="_x0000_s1026" name="Microsoft Drawing" r:id="rId3" imgW="2692400" imgH="330200" progId="">
                  <p:embed/>
                </p:oleObj>
              </mc:Choice>
              <mc:Fallback>
                <p:oleObj name="Microsoft Drawing" r:id="rId3" imgW="2692400" imgH="3302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2490788"/>
                        <a:ext cx="35814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7"/>
          <p:cNvGraphicFramePr>
            <a:graphicFrameLocks noChangeAspect="1"/>
          </p:cNvGraphicFramePr>
          <p:nvPr/>
        </p:nvGraphicFramePr>
        <p:xfrm>
          <a:off x="2043113" y="3663950"/>
          <a:ext cx="3657600" cy="452438"/>
        </p:xfrm>
        <a:graphic>
          <a:graphicData uri="http://schemas.openxmlformats.org/presentationml/2006/ole">
            <mc:AlternateContent xmlns:mc="http://schemas.openxmlformats.org/markup-compatibility/2006">
              <mc:Choice xmlns:v="urn:schemas-microsoft-com:vml" Requires="v">
                <p:oleObj spid="_x0000_s1027" r:id="rId5" imgW="2692400" imgH="330200" progId="">
                  <p:embed/>
                </p:oleObj>
              </mc:Choice>
              <mc:Fallback>
                <p:oleObj r:id="rId5" imgW="2692400" imgH="33020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113" y="3663950"/>
                        <a:ext cx="36576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9" name="Object 8"/>
          <p:cNvGraphicFramePr>
            <a:graphicFrameLocks noChangeAspect="1"/>
          </p:cNvGraphicFramePr>
          <p:nvPr/>
        </p:nvGraphicFramePr>
        <p:xfrm>
          <a:off x="2133600" y="5095875"/>
          <a:ext cx="3505200" cy="433388"/>
        </p:xfrm>
        <a:graphic>
          <a:graphicData uri="http://schemas.openxmlformats.org/presentationml/2006/ole">
            <mc:AlternateContent xmlns:mc="http://schemas.openxmlformats.org/markup-compatibility/2006">
              <mc:Choice xmlns:v="urn:schemas-microsoft-com:vml" Requires="v">
                <p:oleObj spid="_x0000_s1028" r:id="rId7" imgW="2692400" imgH="330200" progId="">
                  <p:embed/>
                </p:oleObj>
              </mc:Choice>
              <mc:Fallback>
                <p:oleObj r:id="rId7" imgW="2692400" imgH="330200" progId="">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5095875"/>
                        <a:ext cx="350520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0" name="Rectangle 9"/>
          <p:cNvSpPr>
            <a:spLocks noChangeArrowheads="1"/>
          </p:cNvSpPr>
          <p:nvPr/>
        </p:nvSpPr>
        <p:spPr bwMode="auto">
          <a:xfrm>
            <a:off x="3871913" y="3186113"/>
            <a:ext cx="9144000" cy="0"/>
          </a:xfrm>
          <a:prstGeom prst="rect">
            <a:avLst/>
          </a:prstGeom>
          <a:noFill/>
          <a:ln w="9525">
            <a:noFill/>
            <a:miter lim="800000"/>
            <a:headEnd/>
            <a:tailEnd/>
          </a:ln>
        </p:spPr>
        <p:txBody>
          <a:bodyPr>
            <a:spAutoFit/>
          </a:bodyPr>
          <a:lstStyle/>
          <a:p>
            <a:pPr algn="ctr" eaLnBrk="1" hangingPunct="1"/>
            <a:endParaRPr lang="en-US" altLang="en-US" sz="2400">
              <a:latin typeface="Times New Roman" pitchFamily="18" charset="0"/>
            </a:endParaRPr>
          </a:p>
        </p:txBody>
      </p:sp>
      <p:sp>
        <p:nvSpPr>
          <p:cNvPr id="33801" name="Rectangle 11"/>
          <p:cNvSpPr>
            <a:spLocks noChangeArrowheads="1"/>
          </p:cNvSpPr>
          <p:nvPr/>
        </p:nvSpPr>
        <p:spPr bwMode="auto">
          <a:xfrm>
            <a:off x="3886200" y="3200400"/>
            <a:ext cx="9144000" cy="0"/>
          </a:xfrm>
          <a:prstGeom prst="rect">
            <a:avLst/>
          </a:prstGeom>
          <a:noFill/>
          <a:ln w="9525">
            <a:noFill/>
            <a:miter lim="800000"/>
            <a:headEnd/>
            <a:tailEnd/>
          </a:ln>
        </p:spPr>
        <p:txBody>
          <a:bodyPr>
            <a:spAutoFit/>
          </a:bodyPr>
          <a:lstStyle/>
          <a:p>
            <a:pPr algn="ctr" eaLnBrk="1" hangingPunct="1"/>
            <a:endParaRPr lang="en-US" altLang="en-US" sz="2400">
              <a:latin typeface="Times New Roman"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a:xfrm>
            <a:off x="1066800" y="838200"/>
            <a:ext cx="7772400" cy="914400"/>
          </a:xfrm>
        </p:spPr>
        <p:txBody>
          <a:bodyPr/>
          <a:lstStyle/>
          <a:p>
            <a:r>
              <a:rPr lang="en-US" altLang="en-US">
                <a:latin typeface="Arial" charset="0"/>
              </a:rPr>
              <a:t>Cardinality </a:t>
            </a:r>
            <a:r>
              <a:rPr lang="en-US" altLang="en-US" sz="2000">
                <a:latin typeface="Arial" charset="0"/>
              </a:rPr>
              <a:t>con’t</a:t>
            </a:r>
            <a:endParaRPr lang="en-US" altLang="en-US"/>
          </a:p>
        </p:txBody>
      </p:sp>
      <p:pic>
        <p:nvPicPr>
          <p:cNvPr id="35843" name="Picture 2"/>
          <p:cNvPicPr>
            <a:picLocks noChangeAspect="1" noChangeArrowheads="1"/>
          </p:cNvPicPr>
          <p:nvPr/>
        </p:nvPicPr>
        <p:blipFill>
          <a:blip r:embed="rId2"/>
          <a:srcRect/>
          <a:stretch>
            <a:fillRect/>
          </a:stretch>
        </p:blipFill>
        <p:spPr bwMode="auto">
          <a:xfrm>
            <a:off x="1295400" y="2057400"/>
            <a:ext cx="5410200" cy="4633913"/>
          </a:xfrm>
          <a:prstGeom prst="rect">
            <a:avLst/>
          </a:prstGeom>
          <a:noFill/>
          <a:ln w="9525">
            <a:noFill/>
            <a:miter lim="800000"/>
            <a:headEnd/>
            <a:tailEnd/>
          </a:ln>
          <a:effec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
          <p:cNvSpPr>
            <a:spLocks noGrp="1"/>
          </p:cNvSpPr>
          <p:nvPr>
            <p:ph type="sldNum" sz="quarter" idx="10"/>
          </p:nvPr>
        </p:nvSpPr>
        <p:spPr>
          <a:noFill/>
        </p:spPr>
        <p:txBody>
          <a:bodyPr/>
          <a:lstStyle/>
          <a:p>
            <a:fld id="{D309AAFE-FBB8-436E-A541-9292FA036F98}" type="slidenum">
              <a:rPr lang="en-US" altLang="en-US"/>
              <a:pPr/>
              <a:t>54</a:t>
            </a:fld>
            <a:endParaRPr lang="en-US" altLang="en-US"/>
          </a:p>
        </p:txBody>
      </p:sp>
      <p:sp>
        <p:nvSpPr>
          <p:cNvPr id="36867" name="Rectangle 2"/>
          <p:cNvSpPr>
            <a:spLocks noGrp="1" noChangeArrowheads="1"/>
          </p:cNvSpPr>
          <p:nvPr>
            <p:ph type="title"/>
          </p:nvPr>
        </p:nvSpPr>
        <p:spPr>
          <a:xfrm>
            <a:off x="1143000" y="609600"/>
            <a:ext cx="7467600" cy="1143000"/>
          </a:xfrm>
        </p:spPr>
        <p:txBody>
          <a:bodyPr/>
          <a:lstStyle/>
          <a:p>
            <a:pPr eaLnBrk="1" hangingPunct="1"/>
            <a:r>
              <a:rPr lang="en-US" altLang="en-US" sz="3200">
                <a:latin typeface="Tahoma" pitchFamily="34" charset="0"/>
              </a:rPr>
              <a:t>Example Model</a:t>
            </a:r>
          </a:p>
        </p:txBody>
      </p:sp>
      <p:pic>
        <p:nvPicPr>
          <p:cNvPr id="36868" name="Picture 6" descr="Entity Relationship Notation"/>
          <p:cNvPicPr>
            <a:picLocks noChangeAspect="1" noChangeArrowheads="1"/>
          </p:cNvPicPr>
          <p:nvPr/>
        </p:nvPicPr>
        <p:blipFill>
          <a:blip r:embed="rId3"/>
          <a:srcRect/>
          <a:stretch>
            <a:fillRect/>
          </a:stretch>
        </p:blipFill>
        <p:spPr bwMode="auto">
          <a:xfrm>
            <a:off x="950913" y="1981200"/>
            <a:ext cx="6897687" cy="39624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219200" y="228600"/>
            <a:ext cx="6858000" cy="838200"/>
          </a:xfrm>
          <a:noFill/>
        </p:spPr>
        <p:txBody>
          <a:bodyPr lIns="92075" tIns="46038" rIns="92075" bIns="46038" anchor="ctr">
            <a:normAutofit fontScale="90000"/>
          </a:bodyPr>
          <a:lstStyle/>
          <a:p>
            <a:pPr eaLnBrk="1" hangingPunct="1">
              <a:buClr>
                <a:schemeClr val="tx1"/>
              </a:buClr>
            </a:pPr>
            <a:r>
              <a:rPr lang="en-US" altLang="en-US" sz="3200">
                <a:latin typeface="Tahoma" pitchFamily="34" charset="0"/>
              </a:rPr>
              <a:t>Data Model by Peter Chen’ Notation</a:t>
            </a:r>
            <a:r>
              <a:rPr lang="en-US" altLang="ko-KR" sz="3200">
                <a:latin typeface="Tahoma" pitchFamily="34" charset="0"/>
                <a:ea typeface="Gulim" pitchFamily="34" charset="-127"/>
              </a:rPr>
              <a:t> (first - original)</a:t>
            </a:r>
            <a:endParaRPr lang="en-US" altLang="en-US" sz="3200">
              <a:latin typeface="Tahoma" pitchFamily="34" charset="0"/>
            </a:endParaRPr>
          </a:p>
        </p:txBody>
      </p:sp>
      <p:pic>
        <p:nvPicPr>
          <p:cNvPr id="38915" name="Picture 3"/>
          <p:cNvPicPr>
            <a:picLocks noChangeArrowheads="1"/>
          </p:cNvPicPr>
          <p:nvPr/>
        </p:nvPicPr>
        <p:blipFill>
          <a:blip r:embed="rId3"/>
          <a:srcRect/>
          <a:stretch>
            <a:fillRect/>
          </a:stretch>
        </p:blipFill>
        <p:spPr bwMode="auto">
          <a:xfrm>
            <a:off x="228600" y="1219200"/>
            <a:ext cx="8686800" cy="5486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ER Diagram</a:t>
            </a:r>
          </a:p>
        </p:txBody>
      </p:sp>
      <p:pic>
        <p:nvPicPr>
          <p:cNvPr id="113666" name="Picture 2"/>
          <p:cNvPicPr>
            <a:picLocks noChangeAspect="1" noChangeArrowheads="1"/>
          </p:cNvPicPr>
          <p:nvPr/>
        </p:nvPicPr>
        <p:blipFill>
          <a:blip r:embed="rId2"/>
          <a:srcRect/>
          <a:stretch>
            <a:fillRect/>
          </a:stretch>
        </p:blipFill>
        <p:spPr bwMode="auto">
          <a:xfrm>
            <a:off x="609600" y="1481138"/>
            <a:ext cx="8153399" cy="4233862"/>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ERD</a:t>
            </a:r>
          </a:p>
        </p:txBody>
      </p:sp>
      <p:sp>
        <p:nvSpPr>
          <p:cNvPr id="3" name="Rectangle 2"/>
          <p:cNvSpPr/>
          <p:nvPr/>
        </p:nvSpPr>
        <p:spPr>
          <a:xfrm>
            <a:off x="381000" y="1905000"/>
            <a:ext cx="8305800" cy="3539430"/>
          </a:xfrm>
          <a:prstGeom prst="rect">
            <a:avLst/>
          </a:prstGeom>
        </p:spPr>
        <p:txBody>
          <a:bodyPr wrap="square">
            <a:spAutoFit/>
          </a:bodyPr>
          <a:lstStyle/>
          <a:p>
            <a:r>
              <a:rPr lang="en-US" sz="3200" b="1" dirty="0"/>
              <a:t>ER diagram [ERD] is a visual representation of data based on ER model, and it describes how entities are related to each other in the database. </a:t>
            </a:r>
          </a:p>
          <a:p>
            <a:r>
              <a:rPr lang="en-US" sz="3200" b="1" dirty="0"/>
              <a:t>EER diagram is a visual representation of data, based on EER model that is an extension of the original entity-relationship (ER) model.</a:t>
            </a:r>
            <a:endParaRPr lang="en-US" sz="3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ERD</a:t>
            </a:r>
          </a:p>
        </p:txBody>
      </p:sp>
      <p:sp>
        <p:nvSpPr>
          <p:cNvPr id="3" name="Rectangle 2"/>
          <p:cNvSpPr/>
          <p:nvPr/>
        </p:nvSpPr>
        <p:spPr>
          <a:xfrm>
            <a:off x="533400" y="1997838"/>
            <a:ext cx="8153400" cy="3785652"/>
          </a:xfrm>
          <a:prstGeom prst="rect">
            <a:avLst/>
          </a:prstGeom>
        </p:spPr>
        <p:txBody>
          <a:bodyPr wrap="square">
            <a:spAutoFit/>
          </a:bodyPr>
          <a:lstStyle/>
          <a:p>
            <a:r>
              <a:rPr lang="en-US" sz="2400" dirty="0"/>
              <a:t>The ER diagram represents the relationship between different entities. </a:t>
            </a:r>
          </a:p>
          <a:p>
            <a:r>
              <a:rPr lang="en-US" sz="2400" dirty="0"/>
              <a:t>The entities, attributes and relationships are common components of an ER diagram. </a:t>
            </a:r>
          </a:p>
          <a:p>
            <a:r>
              <a:rPr lang="en-US" sz="2400" dirty="0"/>
              <a:t>An entity is a real-world object. In a School database, there can be entities such as Student, Lecturer, Course etc. </a:t>
            </a:r>
          </a:p>
          <a:p>
            <a:r>
              <a:rPr lang="en-US" sz="2400" dirty="0"/>
              <a:t>If Student is an entity, the whole dataset of Student is called an entity set. </a:t>
            </a:r>
            <a:br>
              <a:rPr lang="en-US" sz="2400" dirty="0"/>
            </a:br>
            <a:r>
              <a:rPr lang="en-US" sz="2400" dirty="0"/>
              <a:t>Some entities might depend on another entity. That kind of entity is known as a weak entity.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ER Diagram</a:t>
            </a:r>
          </a:p>
        </p:txBody>
      </p:sp>
      <p:pic>
        <p:nvPicPr>
          <p:cNvPr id="112642" name="Picture 2" descr="Difference Between ER and EER Diagram"/>
          <p:cNvPicPr>
            <a:picLocks noChangeAspect="1" noChangeArrowheads="1"/>
          </p:cNvPicPr>
          <p:nvPr/>
        </p:nvPicPr>
        <p:blipFill>
          <a:blip r:embed="rId2"/>
          <a:srcRect/>
          <a:stretch>
            <a:fillRect/>
          </a:stretch>
        </p:blipFill>
        <p:spPr bwMode="auto">
          <a:xfrm>
            <a:off x="304800" y="1524000"/>
            <a:ext cx="8305800" cy="4191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65886" y="117475"/>
            <a:ext cx="8077200" cy="609600"/>
          </a:xfrm>
          <a:noFill/>
        </p:spPr>
        <p:txBody>
          <a:bodyPr/>
          <a:lstStyle/>
          <a:p>
            <a:r>
              <a:rPr lang="en-US" sz="2800" dirty="0">
                <a:effectLst/>
                <a:ea typeface="ＭＳ Ｐゴシック" pitchFamily="34" charset="-128"/>
              </a:rPr>
              <a:t>Database Applications Examples (Cont.)</a:t>
            </a:r>
          </a:p>
        </p:txBody>
      </p:sp>
      <p:sp>
        <p:nvSpPr>
          <p:cNvPr id="5123" name="Rectangle 3"/>
          <p:cNvSpPr>
            <a:spLocks noGrp="1" noChangeArrowheads="1"/>
          </p:cNvSpPr>
          <p:nvPr>
            <p:ph idx="1"/>
          </p:nvPr>
        </p:nvSpPr>
        <p:spPr>
          <a:xfrm>
            <a:off x="754603" y="1093790"/>
            <a:ext cx="7617040" cy="4903787"/>
          </a:xfrm>
        </p:spPr>
        <p:txBody>
          <a:bodyPr/>
          <a:lstStyle/>
          <a:p>
            <a:r>
              <a:rPr lang="en-US" sz="1700" dirty="0">
                <a:ea typeface="ＭＳ Ｐゴシック" pitchFamily="34" charset="-128"/>
              </a:rPr>
              <a:t>Airlines: reservations, schedules</a:t>
            </a:r>
          </a:p>
          <a:p>
            <a:r>
              <a:rPr lang="en-US" sz="1700" dirty="0">
                <a:ea typeface="ＭＳ Ｐゴシック" pitchFamily="34" charset="-128"/>
              </a:rPr>
              <a:t>Telecommunication: records of calls, texts, and data usage, generating monthly bills, maintaining balances on prepaid calling cards</a:t>
            </a:r>
          </a:p>
          <a:p>
            <a:r>
              <a:rPr lang="en-US" sz="1700" dirty="0">
                <a:ea typeface="ＭＳ Ｐゴシック" pitchFamily="34" charset="-128"/>
              </a:rPr>
              <a:t>Web-based services</a:t>
            </a:r>
          </a:p>
          <a:p>
            <a:pPr lvl="1"/>
            <a:r>
              <a:rPr lang="en-US" sz="1700" dirty="0">
                <a:ea typeface="ＭＳ Ｐゴシック" pitchFamily="34" charset="-128"/>
              </a:rPr>
              <a:t>Online retailers: order tracking, customized recommendations</a:t>
            </a:r>
          </a:p>
          <a:p>
            <a:pPr lvl="1"/>
            <a:r>
              <a:rPr lang="en-US" sz="1700" dirty="0">
                <a:ea typeface="ＭＳ Ｐゴシック" pitchFamily="34" charset="-128"/>
              </a:rPr>
              <a:t>Online advertisements</a:t>
            </a:r>
          </a:p>
          <a:p>
            <a:r>
              <a:rPr lang="en-US" sz="1700" dirty="0">
                <a:ea typeface="ＭＳ Ｐゴシック" pitchFamily="34" charset="-128"/>
              </a:rPr>
              <a:t>Document databases</a:t>
            </a:r>
          </a:p>
          <a:p>
            <a:r>
              <a:rPr lang="en-US" sz="1700" dirty="0">
                <a:ea typeface="ＭＳ Ｐゴシック" pitchFamily="34" charset="-128"/>
              </a:rPr>
              <a:t>Navigation systems: For maintaining the locations of various places of interest along with the exact routes of </a:t>
            </a:r>
            <a:r>
              <a:rPr lang="en-US" sz="1800" b="1" dirty="0">
                <a:ea typeface="ＭＳ Ｐゴシック" pitchFamily="34" charset="-128"/>
              </a:rPr>
              <a:t>roads</a:t>
            </a:r>
            <a:r>
              <a:rPr lang="en-US" sz="1700" dirty="0">
                <a:ea typeface="ＭＳ Ｐゴシック" pitchFamily="34" charset="-128"/>
              </a:rPr>
              <a:t>, train systems, buses, etc.</a:t>
            </a:r>
          </a:p>
          <a:p>
            <a:pPr lvl="1"/>
            <a:endParaRPr lang="en-US" dirty="0">
              <a:ea typeface="ＭＳ Ｐゴシック" pitchFamily="34" charset="-128"/>
            </a:endParaRPr>
          </a:p>
          <a:p>
            <a:pPr>
              <a:buNone/>
            </a:pPr>
            <a:endParaRPr lang="en-US" dirty="0">
              <a:ea typeface="ＭＳ Ｐゴシック" pitchFamily="34" charset="-128"/>
            </a:endParaRPr>
          </a:p>
          <a:p>
            <a:endParaRPr lang="en-US" dirty="0">
              <a:ea typeface="ＭＳ Ｐゴシック"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Components in EER</a:t>
            </a:r>
          </a:p>
        </p:txBody>
      </p:sp>
      <p:sp>
        <p:nvSpPr>
          <p:cNvPr id="3" name="Rectangle 2"/>
          <p:cNvSpPr/>
          <p:nvPr/>
        </p:nvSpPr>
        <p:spPr>
          <a:xfrm>
            <a:off x="762000" y="1295400"/>
            <a:ext cx="7848600" cy="3785652"/>
          </a:xfrm>
          <a:prstGeom prst="rect">
            <a:avLst/>
          </a:prstGeom>
        </p:spPr>
        <p:txBody>
          <a:bodyPr wrap="square">
            <a:spAutoFit/>
          </a:bodyPr>
          <a:lstStyle/>
          <a:p>
            <a:r>
              <a:rPr lang="en-US" sz="2400" dirty="0"/>
              <a:t>Three concepts added to the existing ER model in the Enhanced ER diagram (EER). </a:t>
            </a:r>
          </a:p>
          <a:p>
            <a:r>
              <a:rPr lang="en-US" sz="2400" b="1" dirty="0"/>
              <a:t>Generalization, Specialization and Aggregation. </a:t>
            </a:r>
          </a:p>
          <a:p>
            <a:r>
              <a:rPr lang="en-US" sz="2400" dirty="0"/>
              <a:t>In generalization, the lower-level entities can be combined to produce a higher-level entity. </a:t>
            </a:r>
          </a:p>
          <a:p>
            <a:r>
              <a:rPr lang="en-US" sz="2400" dirty="0"/>
              <a:t>The specialization is the opposite of generalization. In specialization, the high-level entities can be divided into lower-level entities. </a:t>
            </a:r>
          </a:p>
          <a:p>
            <a:r>
              <a:rPr lang="en-US" sz="2400" dirty="0"/>
              <a:t>Aggregation is a process when the relation between two entities is treated as a single entity.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Specialization</a:t>
            </a:r>
          </a:p>
        </p:txBody>
      </p:sp>
      <p:pic>
        <p:nvPicPr>
          <p:cNvPr id="311298" name="Picture 2" descr="Key Difference Between ER and EER Diagram"/>
          <p:cNvPicPr>
            <a:picLocks noChangeAspect="1" noChangeArrowheads="1"/>
          </p:cNvPicPr>
          <p:nvPr/>
        </p:nvPicPr>
        <p:blipFill>
          <a:blip r:embed="rId2"/>
          <a:srcRect/>
          <a:stretch>
            <a:fillRect/>
          </a:stretch>
        </p:blipFill>
        <p:spPr bwMode="auto">
          <a:xfrm>
            <a:off x="609600" y="1752600"/>
            <a:ext cx="7924800" cy="39624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Specialization</a:t>
            </a:r>
          </a:p>
        </p:txBody>
      </p:sp>
      <p:sp>
        <p:nvSpPr>
          <p:cNvPr id="3" name="Rectangle 2"/>
          <p:cNvSpPr/>
          <p:nvPr/>
        </p:nvSpPr>
        <p:spPr>
          <a:xfrm>
            <a:off x="609600" y="1720840"/>
            <a:ext cx="8153400" cy="4832092"/>
          </a:xfrm>
          <a:prstGeom prst="rect">
            <a:avLst/>
          </a:prstGeom>
        </p:spPr>
        <p:txBody>
          <a:bodyPr wrap="square">
            <a:spAutoFit/>
          </a:bodyPr>
          <a:lstStyle/>
          <a:p>
            <a:r>
              <a:rPr lang="en-US" sz="2800" dirty="0"/>
              <a:t>The Student and Lecturer entities are Person entities. </a:t>
            </a:r>
          </a:p>
          <a:p>
            <a:r>
              <a:rPr lang="en-US" sz="2800" dirty="0"/>
              <a:t>When going from bottom to top, generalizes the Student and Lecturer entities to Person entity. It is the bottom up approach. </a:t>
            </a:r>
          </a:p>
          <a:p>
            <a:r>
              <a:rPr lang="en-US" sz="2800" dirty="0"/>
              <a:t>When going from top to bottom, the Person entity can be further specialized into Student and Lecturer. It is the top down approach. </a:t>
            </a:r>
          </a:p>
          <a:p>
            <a:r>
              <a:rPr lang="en-US" sz="2800" dirty="0"/>
              <a:t>The name and city attributes of Person belongs to Student entity a Lecturer entity. </a:t>
            </a:r>
          </a:p>
          <a:p>
            <a:r>
              <a:rPr lang="en-US" sz="2800" dirty="0"/>
              <a:t>The Student entity has its own </a:t>
            </a:r>
            <a:r>
              <a:rPr lang="en-US" sz="2800" dirty="0" err="1"/>
              <a:t>student_id</a:t>
            </a:r>
            <a:r>
              <a:rPr lang="en-US" sz="2800" dirty="0"/>
              <a:t> attribute, and Lecturer entity has its </a:t>
            </a:r>
            <a:r>
              <a:rPr lang="en-US" sz="2800" dirty="0" err="1"/>
              <a:t>lecturer_id</a:t>
            </a:r>
            <a:r>
              <a:rPr lang="en-US" sz="2800"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313346" name="Picture 2" descr="Difference Between ER and EER Diagram_Figure 03"/>
          <p:cNvPicPr>
            <a:picLocks noChangeAspect="1" noChangeArrowheads="1"/>
          </p:cNvPicPr>
          <p:nvPr/>
        </p:nvPicPr>
        <p:blipFill>
          <a:blip r:embed="rId2"/>
          <a:srcRect/>
          <a:stretch>
            <a:fillRect/>
          </a:stretch>
        </p:blipFill>
        <p:spPr bwMode="auto">
          <a:xfrm>
            <a:off x="228600" y="1828800"/>
            <a:ext cx="8229600" cy="38862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sp>
        <p:nvSpPr>
          <p:cNvPr id="3" name="Rectangle 2"/>
          <p:cNvSpPr/>
          <p:nvPr/>
        </p:nvSpPr>
        <p:spPr>
          <a:xfrm>
            <a:off x="457200" y="1828800"/>
            <a:ext cx="8001000" cy="3539430"/>
          </a:xfrm>
          <a:prstGeom prst="rect">
            <a:avLst/>
          </a:prstGeom>
        </p:spPr>
        <p:txBody>
          <a:bodyPr wrap="square">
            <a:spAutoFit/>
          </a:bodyPr>
          <a:lstStyle/>
          <a:p>
            <a:r>
              <a:rPr lang="en-US" sz="2800" dirty="0"/>
              <a:t>The relationship between Exam Center and Exam together act as an entity. </a:t>
            </a:r>
          </a:p>
          <a:p>
            <a:r>
              <a:rPr lang="en-US" sz="2800" dirty="0"/>
              <a:t>This whole entity is in a relationship with the Student entity. </a:t>
            </a:r>
          </a:p>
          <a:p>
            <a:r>
              <a:rPr lang="en-US" sz="2800" dirty="0"/>
              <a:t>When the Student visits the Exam centre, he or she will inquire about both the centre and the exam. </a:t>
            </a:r>
          </a:p>
          <a:p>
            <a:r>
              <a:rPr lang="en-US" sz="2800" dirty="0"/>
              <a:t>Therefore, when the relation between two entities is treated as a single entity, it is an aggregation.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and EER Difference</a:t>
            </a:r>
          </a:p>
        </p:txBody>
      </p:sp>
      <p:graphicFrame>
        <p:nvGraphicFramePr>
          <p:cNvPr id="3" name="Table 2"/>
          <p:cNvGraphicFramePr>
            <a:graphicFrameLocks noGrp="1"/>
          </p:cNvGraphicFramePr>
          <p:nvPr/>
        </p:nvGraphicFramePr>
        <p:xfrm>
          <a:off x="571500" y="1752600"/>
          <a:ext cx="8001000" cy="3932213"/>
        </p:xfrm>
        <a:graphic>
          <a:graphicData uri="http://schemas.openxmlformats.org/drawingml/2006/table">
            <a:tbl>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444315">
                <a:tc gridSpan="2">
                  <a:txBody>
                    <a:bodyPr/>
                    <a:lstStyle/>
                    <a:p>
                      <a:pPr algn="ctr"/>
                      <a:r>
                        <a:rPr lang="en-US" sz="2400" b="1" dirty="0">
                          <a:solidFill>
                            <a:srgbClr val="FFFFFF"/>
                          </a:solidFill>
                          <a:latin typeface="Open Sans"/>
                        </a:rPr>
                        <a:t>ER </a:t>
                      </a:r>
                      <a:r>
                        <a:rPr lang="en-US" sz="2400" b="1" dirty="0" err="1">
                          <a:solidFill>
                            <a:srgbClr val="FFFFFF"/>
                          </a:solidFill>
                          <a:latin typeface="Open Sans"/>
                        </a:rPr>
                        <a:t>vs</a:t>
                      </a:r>
                      <a:r>
                        <a:rPr lang="en-US" sz="2400" b="1" dirty="0">
                          <a:solidFill>
                            <a:srgbClr val="FFFFFF"/>
                          </a:solidFill>
                          <a:latin typeface="Open Sans"/>
                        </a:rPr>
                        <a:t> EER Diagram</a:t>
                      </a:r>
                      <a:endParaRPr lang="en-US" sz="2400" b="1" dirty="0">
                        <a:solidFill>
                          <a:srgbClr val="333333"/>
                        </a:solidFill>
                        <a:latin typeface="Open Sans"/>
                      </a:endParaRPr>
                    </a:p>
                  </a:txBody>
                  <a:tcPr marL="165652" marR="165652" marT="8283" marB="3313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324B7A"/>
                    </a:solidFill>
                  </a:tcPr>
                </a:tc>
                <a:tc hMerge="1">
                  <a:txBody>
                    <a:bodyPr/>
                    <a:lstStyle/>
                    <a:p>
                      <a:endParaRPr lang="en-US"/>
                    </a:p>
                  </a:txBody>
                  <a:tcPr/>
                </a:tc>
                <a:extLst>
                  <a:ext uri="{0D108BD9-81ED-4DB2-BD59-A6C34878D82A}">
                    <a16:rowId xmlns:a16="http://schemas.microsoft.com/office/drawing/2014/main" val="10000"/>
                  </a:ext>
                </a:extLst>
              </a:tr>
              <a:tr h="1922267">
                <a:tc>
                  <a:txBody>
                    <a:bodyPr/>
                    <a:lstStyle/>
                    <a:p>
                      <a:pPr algn="l"/>
                      <a:r>
                        <a:rPr lang="en-US" sz="2400" dirty="0"/>
                        <a:t>ER diagram is a visual representation of data based on ER model, and it describes how entities are related to each other in the database.</a:t>
                      </a:r>
                    </a:p>
                  </a:txBody>
                  <a:tcPr marL="248478" marR="165652" marT="8283" marB="3313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3EBFA"/>
                    </a:solidFill>
                  </a:tcPr>
                </a:tc>
                <a:tc>
                  <a:txBody>
                    <a:bodyPr/>
                    <a:lstStyle/>
                    <a:p>
                      <a:pPr algn="l"/>
                      <a:r>
                        <a:rPr lang="en-US" sz="2400"/>
                        <a:t>EER diagram is a visual representation of data, based on EER model that is an extension of the original entity-relationship (ER) model.</a:t>
                      </a:r>
                    </a:p>
                  </a:txBody>
                  <a:tcPr marL="248478" marR="165652" marT="8283" marB="3313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10001"/>
                  </a:ext>
                </a:extLst>
              </a:tr>
              <a:tr h="444315">
                <a:tc gridSpan="2">
                  <a:txBody>
                    <a:bodyPr/>
                    <a:lstStyle/>
                    <a:p>
                      <a:pPr algn="ctr"/>
                      <a:r>
                        <a:rPr lang="en-US" sz="2400" b="1" dirty="0"/>
                        <a:t> </a:t>
                      </a:r>
                      <a:r>
                        <a:rPr lang="en-US" sz="2400" b="1" dirty="0">
                          <a:solidFill>
                            <a:srgbClr val="FFFFFF"/>
                          </a:solidFill>
                        </a:rPr>
                        <a:t>Model</a:t>
                      </a:r>
                      <a:endParaRPr lang="en-US" sz="2400" dirty="0"/>
                    </a:p>
                  </a:txBody>
                  <a:tcPr marL="165652" marR="165652" marT="8283" marB="3313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5C739E"/>
                    </a:solidFill>
                  </a:tcPr>
                </a:tc>
                <a:tc hMerge="1">
                  <a:txBody>
                    <a:bodyPr/>
                    <a:lstStyle/>
                    <a:p>
                      <a:endParaRPr lang="en-US"/>
                    </a:p>
                  </a:txBody>
                  <a:tcPr/>
                </a:tc>
                <a:extLst>
                  <a:ext uri="{0D108BD9-81ED-4DB2-BD59-A6C34878D82A}">
                    <a16:rowId xmlns:a16="http://schemas.microsoft.com/office/drawing/2014/main" val="10002"/>
                  </a:ext>
                </a:extLst>
              </a:tr>
              <a:tr h="807610">
                <a:tc>
                  <a:txBody>
                    <a:bodyPr/>
                    <a:lstStyle/>
                    <a:p>
                      <a:pPr algn="l"/>
                      <a:r>
                        <a:rPr lang="en-US" sz="2400" dirty="0"/>
                        <a:t>ER diagram is based on ER model.</a:t>
                      </a:r>
                    </a:p>
                  </a:txBody>
                  <a:tcPr marL="248478" marR="165652" marT="8283" marB="33130" anchor="ctr">
                    <a:lnL>
                      <a:noFill/>
                    </a:lnL>
                    <a:lnR>
                      <a:noFill/>
                    </a:lnR>
                    <a:lnT w="9525" cap="flat" cmpd="sng" algn="ctr">
                      <a:solidFill>
                        <a:srgbClr val="DDDDDD"/>
                      </a:solidFill>
                      <a:prstDash val="solid"/>
                      <a:round/>
                      <a:headEnd type="none" w="med" len="med"/>
                      <a:tailEnd type="none" w="med" len="med"/>
                    </a:lnT>
                    <a:lnB>
                      <a:noFill/>
                    </a:lnB>
                    <a:solidFill>
                      <a:srgbClr val="E3EBFA"/>
                    </a:solidFill>
                  </a:tcPr>
                </a:tc>
                <a:tc>
                  <a:txBody>
                    <a:bodyPr/>
                    <a:lstStyle/>
                    <a:p>
                      <a:pPr algn="l"/>
                      <a:r>
                        <a:rPr lang="en-US" sz="2400" dirty="0"/>
                        <a:t>EER diagram is based on EER model</a:t>
                      </a:r>
                    </a:p>
                  </a:txBody>
                  <a:tcPr marL="248478" marR="165652" marT="8283" marB="33130" anchor="ctr">
                    <a:lnL>
                      <a:noFill/>
                    </a:lnL>
                    <a:lnR>
                      <a:noFill/>
                    </a:lnR>
                    <a:lnT w="9525" cap="flat" cmpd="sng" algn="ctr">
                      <a:solidFill>
                        <a:srgbClr val="DDDDDD"/>
                      </a:solidFill>
                      <a:prstDash val="solid"/>
                      <a:round/>
                      <a:headEnd type="none" w="med" len="med"/>
                      <a:tailEnd type="none" w="med" len="med"/>
                    </a:lnT>
                    <a:lnB>
                      <a:noFill/>
                    </a:lnB>
                    <a:solidFill>
                      <a:srgbClr val="F7F9F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p:spPr>
        <p:txBody>
          <a:bodyPr/>
          <a:lstStyle/>
          <a:p>
            <a:fld id="{D35226DE-D824-420C-9BF7-83E3954E4DD7}" type="slidenum">
              <a:rPr lang="en-US" altLang="en-US"/>
              <a:pPr/>
              <a:t>66</a:t>
            </a:fld>
            <a:endParaRPr lang="en-US" altLang="en-US"/>
          </a:p>
        </p:txBody>
      </p:sp>
      <p:sp>
        <p:nvSpPr>
          <p:cNvPr id="47107" name="Rectangle 2"/>
          <p:cNvSpPr>
            <a:spLocks noGrp="1" noChangeArrowheads="1"/>
          </p:cNvSpPr>
          <p:nvPr>
            <p:ph type="body" idx="1"/>
          </p:nvPr>
        </p:nvSpPr>
        <p:spPr>
          <a:xfrm>
            <a:off x="914400" y="2057400"/>
            <a:ext cx="7696200" cy="3733800"/>
          </a:xfrm>
          <a:noFill/>
        </p:spPr>
        <p:txBody>
          <a:bodyPr lIns="90488" tIns="44450" rIns="90488" bIns="44450"/>
          <a:lstStyle/>
          <a:p>
            <a:pPr eaLnBrk="1" hangingPunct="1">
              <a:lnSpc>
                <a:spcPct val="80000"/>
              </a:lnSpc>
              <a:spcBef>
                <a:spcPts val="600"/>
              </a:spcBef>
              <a:spcAft>
                <a:spcPts val="600"/>
              </a:spcAft>
              <a:buFont typeface="Wingdings" pitchFamily="2" charset="2"/>
              <a:buNone/>
            </a:pPr>
            <a:r>
              <a:rPr lang="en-US" altLang="en-US" sz="2400" i="1">
                <a:solidFill>
                  <a:schemeClr val="hlink"/>
                </a:solidFill>
              </a:rPr>
              <a:t>“Describe detail information about </a:t>
            </a:r>
            <a:r>
              <a:rPr lang="en-US" altLang="en-US" sz="2400" i="1">
                <a:solidFill>
                  <a:srgbClr val="FF0000"/>
                </a:solidFill>
              </a:rPr>
              <a:t>an entity</a:t>
            </a:r>
            <a:r>
              <a:rPr lang="en-US" altLang="en-US" sz="2400"/>
              <a:t> </a:t>
            </a:r>
            <a:r>
              <a:rPr lang="en-US" altLang="en-US" sz="2400" i="1">
                <a:solidFill>
                  <a:schemeClr val="hlink"/>
                </a:solidFill>
              </a:rPr>
              <a:t>”</a:t>
            </a:r>
          </a:p>
          <a:p>
            <a:pPr eaLnBrk="1" hangingPunct="1">
              <a:lnSpc>
                <a:spcPct val="80000"/>
              </a:lnSpc>
              <a:spcBef>
                <a:spcPts val="600"/>
              </a:spcBef>
              <a:spcAft>
                <a:spcPts val="600"/>
              </a:spcAft>
            </a:pPr>
            <a:r>
              <a:rPr lang="en-US" altLang="en-US" sz="2400">
                <a:solidFill>
                  <a:srgbClr val="CC0000"/>
                </a:solidFill>
              </a:rPr>
              <a:t>Entity</a:t>
            </a:r>
            <a:r>
              <a:rPr lang="en-US" altLang="en-US" sz="2400"/>
              <a:t>: Employee</a:t>
            </a:r>
          </a:p>
          <a:p>
            <a:pPr eaLnBrk="1" hangingPunct="1">
              <a:lnSpc>
                <a:spcPct val="80000"/>
              </a:lnSpc>
              <a:spcBef>
                <a:spcPts val="600"/>
              </a:spcBef>
              <a:spcAft>
                <a:spcPts val="600"/>
              </a:spcAft>
            </a:pPr>
            <a:r>
              <a:rPr lang="en-US" altLang="en-US" sz="2400">
                <a:solidFill>
                  <a:srgbClr val="CC0000"/>
                </a:solidFill>
              </a:rPr>
              <a:t>Attributes</a:t>
            </a:r>
            <a:r>
              <a:rPr lang="en-US" altLang="en-US" sz="2400"/>
              <a:t>: </a:t>
            </a:r>
          </a:p>
          <a:p>
            <a:pPr lvl="1" eaLnBrk="1" hangingPunct="1">
              <a:lnSpc>
                <a:spcPct val="80000"/>
              </a:lnSpc>
              <a:spcBef>
                <a:spcPts val="600"/>
              </a:spcBef>
              <a:spcAft>
                <a:spcPts val="600"/>
              </a:spcAft>
            </a:pPr>
            <a:r>
              <a:rPr lang="en-US" altLang="en-US" sz="2000"/>
              <a:t>Employee-Name</a:t>
            </a:r>
          </a:p>
          <a:p>
            <a:pPr lvl="1" eaLnBrk="1" hangingPunct="1">
              <a:lnSpc>
                <a:spcPct val="80000"/>
              </a:lnSpc>
              <a:spcBef>
                <a:spcPts val="600"/>
              </a:spcBef>
              <a:spcAft>
                <a:spcPts val="600"/>
              </a:spcAft>
            </a:pPr>
            <a:r>
              <a:rPr lang="en-US" altLang="en-US" sz="2000"/>
              <a:t>Address (composite)</a:t>
            </a:r>
          </a:p>
          <a:p>
            <a:pPr lvl="1" eaLnBrk="1" hangingPunct="1">
              <a:lnSpc>
                <a:spcPct val="80000"/>
              </a:lnSpc>
              <a:spcBef>
                <a:spcPts val="600"/>
              </a:spcBef>
              <a:spcAft>
                <a:spcPts val="600"/>
              </a:spcAft>
            </a:pPr>
            <a:r>
              <a:rPr lang="en-US" altLang="en-US" sz="2000"/>
              <a:t>Phone Extension</a:t>
            </a:r>
          </a:p>
          <a:p>
            <a:pPr lvl="1" eaLnBrk="1" hangingPunct="1">
              <a:lnSpc>
                <a:spcPct val="80000"/>
              </a:lnSpc>
              <a:spcBef>
                <a:spcPts val="600"/>
              </a:spcBef>
              <a:spcAft>
                <a:spcPts val="600"/>
              </a:spcAft>
            </a:pPr>
            <a:r>
              <a:rPr lang="en-US" altLang="en-US" sz="2000"/>
              <a:t>Date-Of-Hire</a:t>
            </a:r>
          </a:p>
          <a:p>
            <a:pPr lvl="1" eaLnBrk="1" hangingPunct="1">
              <a:lnSpc>
                <a:spcPct val="80000"/>
              </a:lnSpc>
              <a:spcBef>
                <a:spcPts val="600"/>
              </a:spcBef>
              <a:spcAft>
                <a:spcPts val="600"/>
              </a:spcAft>
            </a:pPr>
            <a:r>
              <a:rPr lang="en-US" altLang="en-US" sz="2000"/>
              <a:t>Job-Skill-Code</a:t>
            </a:r>
          </a:p>
          <a:p>
            <a:pPr lvl="1" eaLnBrk="1" hangingPunct="1">
              <a:lnSpc>
                <a:spcPct val="80000"/>
              </a:lnSpc>
              <a:spcBef>
                <a:spcPts val="600"/>
              </a:spcBef>
              <a:spcAft>
                <a:spcPts val="600"/>
              </a:spcAft>
            </a:pPr>
            <a:r>
              <a:rPr lang="en-US" altLang="en-US" sz="2000"/>
              <a:t>Salary</a:t>
            </a:r>
          </a:p>
        </p:txBody>
      </p:sp>
      <p:sp>
        <p:nvSpPr>
          <p:cNvPr id="47108" name="Rectangle 3"/>
          <p:cNvSpPr>
            <a:spLocks noGrp="1" noChangeArrowheads="1"/>
          </p:cNvSpPr>
          <p:nvPr>
            <p:ph type="title"/>
          </p:nvPr>
        </p:nvSpPr>
        <p:spPr>
          <a:xfrm>
            <a:off x="1371600" y="1143000"/>
            <a:ext cx="7772400" cy="609600"/>
          </a:xfrm>
          <a:effectLst>
            <a:outerShdw dist="17961" dir="2700000" algn="ctr" rotWithShape="0">
              <a:srgbClr val="5F5F5F"/>
            </a:outerShdw>
          </a:effectLst>
        </p:spPr>
        <p:txBody>
          <a:bodyPr lIns="90488" tIns="44450" rIns="90488" bIns="44450" anchor="ctr">
            <a:normAutofit fontScale="90000"/>
          </a:bodyPr>
          <a:lstStyle/>
          <a:p>
            <a:pPr eaLnBrk="1" hangingPunct="1"/>
            <a:r>
              <a:rPr lang="en-US" altLang="en-US" sz="3600">
                <a:latin typeface="Tahoma" pitchFamily="34" charset="0"/>
              </a:rPr>
              <a:t>Attributes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p>
            <a:fld id="{626E88C8-1A88-484C-B83B-9A977D2EA47D}" type="slidenum">
              <a:rPr lang="en-US" altLang="en-US"/>
              <a:pPr/>
              <a:t>67</a:t>
            </a:fld>
            <a:endParaRPr lang="en-US" altLang="en-US"/>
          </a:p>
        </p:txBody>
      </p:sp>
      <p:sp>
        <p:nvSpPr>
          <p:cNvPr id="49155" name="Rectangle 2"/>
          <p:cNvSpPr>
            <a:spLocks noGrp="1" noChangeArrowheads="1"/>
          </p:cNvSpPr>
          <p:nvPr>
            <p:ph type="title"/>
          </p:nvPr>
        </p:nvSpPr>
        <p:spPr>
          <a:xfrm>
            <a:off x="1143000" y="990600"/>
            <a:ext cx="6902450" cy="715963"/>
          </a:xfrm>
          <a:noFill/>
        </p:spPr>
        <p:txBody>
          <a:bodyPr lIns="90488" tIns="44450" rIns="90488" bIns="44450" anchor="ctr">
            <a:normAutofit fontScale="90000"/>
          </a:bodyPr>
          <a:lstStyle/>
          <a:p>
            <a:pPr eaLnBrk="1" hangingPunct="1"/>
            <a:r>
              <a:rPr lang="en-US" altLang="en-US" sz="4400">
                <a:latin typeface="Tahoma" pitchFamily="34" charset="0"/>
              </a:rPr>
              <a:t>Classes of attributes</a:t>
            </a:r>
          </a:p>
        </p:txBody>
      </p:sp>
      <p:sp>
        <p:nvSpPr>
          <p:cNvPr id="49156" name="Rectangle 3"/>
          <p:cNvSpPr>
            <a:spLocks noGrp="1" noChangeArrowheads="1"/>
          </p:cNvSpPr>
          <p:nvPr>
            <p:ph type="body" idx="1"/>
          </p:nvPr>
        </p:nvSpPr>
        <p:spPr>
          <a:xfrm>
            <a:off x="914400" y="2057400"/>
            <a:ext cx="7848600" cy="2286000"/>
          </a:xfrm>
          <a:noFill/>
        </p:spPr>
        <p:txBody>
          <a:bodyPr lIns="90488" tIns="44450" rIns="90488" bIns="44450">
            <a:normAutofit lnSpcReduction="10000"/>
          </a:bodyPr>
          <a:lstStyle/>
          <a:p>
            <a:pPr eaLnBrk="1" hangingPunct="1">
              <a:lnSpc>
                <a:spcPct val="80000"/>
              </a:lnSpc>
              <a:spcBef>
                <a:spcPts val="600"/>
              </a:spcBef>
              <a:spcAft>
                <a:spcPts val="600"/>
              </a:spcAft>
            </a:pPr>
            <a:r>
              <a:rPr lang="en-US" altLang="en-US" sz="2800"/>
              <a:t>Simple attribute</a:t>
            </a:r>
          </a:p>
          <a:p>
            <a:pPr eaLnBrk="1" hangingPunct="1">
              <a:lnSpc>
                <a:spcPct val="80000"/>
              </a:lnSpc>
              <a:spcBef>
                <a:spcPts val="600"/>
              </a:spcBef>
              <a:spcAft>
                <a:spcPts val="600"/>
              </a:spcAft>
            </a:pPr>
            <a:r>
              <a:rPr lang="en-US" altLang="en-US" sz="2800"/>
              <a:t>Composite attribute</a:t>
            </a:r>
          </a:p>
          <a:p>
            <a:pPr eaLnBrk="1" hangingPunct="1">
              <a:lnSpc>
                <a:spcPct val="80000"/>
              </a:lnSpc>
              <a:spcBef>
                <a:spcPts val="600"/>
              </a:spcBef>
              <a:spcAft>
                <a:spcPts val="600"/>
              </a:spcAft>
            </a:pPr>
            <a:r>
              <a:rPr lang="en-US" altLang="en-US" sz="2800"/>
              <a:t>Derived attributes</a:t>
            </a:r>
          </a:p>
          <a:p>
            <a:pPr eaLnBrk="1" hangingPunct="1">
              <a:lnSpc>
                <a:spcPct val="80000"/>
              </a:lnSpc>
              <a:spcBef>
                <a:spcPts val="600"/>
              </a:spcBef>
              <a:spcAft>
                <a:spcPts val="600"/>
              </a:spcAft>
            </a:pPr>
            <a:r>
              <a:rPr lang="en-US" altLang="en-US" sz="2800"/>
              <a:t>Single-valued attribute</a:t>
            </a:r>
          </a:p>
          <a:p>
            <a:pPr eaLnBrk="1" hangingPunct="1">
              <a:lnSpc>
                <a:spcPct val="80000"/>
              </a:lnSpc>
              <a:spcBef>
                <a:spcPts val="600"/>
              </a:spcBef>
              <a:spcAft>
                <a:spcPts val="600"/>
              </a:spcAft>
            </a:pPr>
            <a:r>
              <a:rPr lang="en-US" altLang="en-US" sz="2800"/>
              <a:t>Multi-valued attribute</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E03BCE2C-9BFB-417D-A054-7308463EB7EA}" type="slidenum">
              <a:rPr lang="en-US" altLang="en-US"/>
              <a:pPr/>
              <a:t>68</a:t>
            </a:fld>
            <a:endParaRPr lang="en-US" altLang="en-US"/>
          </a:p>
        </p:txBody>
      </p:sp>
      <p:sp>
        <p:nvSpPr>
          <p:cNvPr id="51203" name="Rectangle 2"/>
          <p:cNvSpPr>
            <a:spLocks noGrp="1" noChangeArrowheads="1"/>
          </p:cNvSpPr>
          <p:nvPr>
            <p:ph type="body" idx="1"/>
          </p:nvPr>
        </p:nvSpPr>
        <p:spPr>
          <a:xfrm>
            <a:off x="762000" y="1981200"/>
            <a:ext cx="7772400" cy="4191000"/>
          </a:xfrm>
          <a:noFill/>
        </p:spPr>
        <p:txBody>
          <a:bodyPr lIns="90488" tIns="44450" rIns="90488" bIns="44450"/>
          <a:lstStyle/>
          <a:p>
            <a:pPr eaLnBrk="1" hangingPunct="1"/>
            <a:r>
              <a:rPr lang="en-US" altLang="en-US" sz="2800"/>
              <a:t>A </a:t>
            </a:r>
            <a:r>
              <a:rPr lang="en-US" altLang="en-US" sz="2800">
                <a:solidFill>
                  <a:srgbClr val="FF0000"/>
                </a:solidFill>
              </a:rPr>
              <a:t>simple attribute</a:t>
            </a:r>
            <a:r>
              <a:rPr lang="en-US" altLang="en-US" sz="2800"/>
              <a:t> cannot be subdivided.</a:t>
            </a:r>
          </a:p>
          <a:p>
            <a:pPr lvl="1" eaLnBrk="1" hangingPunct="1"/>
            <a:r>
              <a:rPr lang="en-US" altLang="en-US" sz="2400"/>
              <a:t>Examples: Age, Gender, and Marital status</a:t>
            </a:r>
          </a:p>
          <a:p>
            <a:pPr eaLnBrk="1" hangingPunct="1"/>
            <a:r>
              <a:rPr lang="en-US" altLang="en-US" sz="2800"/>
              <a:t>A </a:t>
            </a:r>
            <a:r>
              <a:rPr lang="en-US" altLang="en-US" sz="2800">
                <a:solidFill>
                  <a:srgbClr val="FF0000"/>
                </a:solidFill>
              </a:rPr>
              <a:t>composite attribute</a:t>
            </a:r>
            <a:r>
              <a:rPr lang="en-US" altLang="en-US" sz="2800"/>
              <a:t> can be further subdivided to yield additional attributes.</a:t>
            </a:r>
          </a:p>
          <a:p>
            <a:pPr lvl="1" eaLnBrk="1" hangingPunct="1"/>
            <a:r>
              <a:rPr lang="en-US" altLang="en-US" sz="2400"/>
              <a:t>Examples:</a:t>
            </a:r>
          </a:p>
          <a:p>
            <a:pPr lvl="2" eaLnBrk="1" hangingPunct="1"/>
            <a:r>
              <a:rPr lang="en-US" altLang="en-US" sz="2000"/>
              <a:t>ADDRESS  --</a:t>
            </a:r>
            <a:r>
              <a:rPr lang="en-US" altLang="en-US" sz="2000">
                <a:sym typeface="Wingdings" pitchFamily="2" charset="2"/>
              </a:rPr>
              <a:t></a:t>
            </a:r>
            <a:r>
              <a:rPr lang="en-US" altLang="en-US" sz="2000"/>
              <a:t> Street, City, State, Zip</a:t>
            </a:r>
          </a:p>
          <a:p>
            <a:pPr lvl="2" eaLnBrk="1" hangingPunct="1"/>
            <a:r>
              <a:rPr lang="en-US" altLang="en-US" sz="2000"/>
              <a:t>PHONE NUMBER --</a:t>
            </a:r>
            <a:r>
              <a:rPr lang="en-US" altLang="en-US" sz="2000">
                <a:sym typeface="Wingdings" pitchFamily="2" charset="2"/>
              </a:rPr>
              <a:t></a:t>
            </a:r>
            <a:r>
              <a:rPr lang="en-US" altLang="en-US" sz="2000"/>
              <a:t>  Area code, Exchange number</a:t>
            </a:r>
          </a:p>
        </p:txBody>
      </p:sp>
      <p:sp>
        <p:nvSpPr>
          <p:cNvPr id="17412" name="Rectangle 3">
            <a:extLst>
              <a:ext uri="{FF2B5EF4-FFF2-40B4-BE49-F238E27FC236}">
                <a16:creationId xmlns:a16="http://schemas.microsoft.com/office/drawing/2014/main" id="{5D3936F9-E5BB-4EF1-9CBB-A08A1F31CF88}"/>
              </a:ext>
            </a:extLst>
          </p:cNvPr>
          <p:cNvSpPr>
            <a:spLocks noGrp="1" noChangeArrowheads="1"/>
          </p:cNvSpPr>
          <p:nvPr>
            <p:ph type="title"/>
          </p:nvPr>
        </p:nvSpPr>
        <p:spPr>
          <a:xfrm>
            <a:off x="1219200" y="1066800"/>
            <a:ext cx="6781800" cy="685800"/>
          </a:xfrm>
          <a:effectLst>
            <a:outerShdw dist="17961" dir="2700000" algn="ctr" rotWithShape="0">
              <a:srgbClr val="5F5F5F"/>
            </a:outerShdw>
          </a:effectLst>
        </p:spPr>
        <p:txBody>
          <a:bodyPr lIns="90488" tIns="44450" rIns="90488" bIns="44450" anchor="ctr"/>
          <a:lstStyle/>
          <a:p>
            <a:pPr eaLnBrk="1" hangingPunct="1">
              <a:defRPr/>
            </a:pPr>
            <a:r>
              <a:rPr lang="en-US" sz="3600" dirty="0">
                <a:solidFill>
                  <a:schemeClr val="folHlink"/>
                </a:solidFill>
                <a:latin typeface="+mn-lt"/>
              </a:rPr>
              <a:t>Simple/Composite</a:t>
            </a:r>
            <a:r>
              <a:rPr lang="en-US" sz="3600" dirty="0">
                <a:solidFill>
                  <a:schemeClr val="folHlink"/>
                </a:solidFill>
              </a:rPr>
              <a:t> attribute</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17E523C6-9EFD-4E8B-803A-2220D092CF4C}" type="slidenum">
              <a:rPr lang="en-US" altLang="en-US"/>
              <a:pPr/>
              <a:t>69</a:t>
            </a:fld>
            <a:endParaRPr lang="en-US" altLang="en-US"/>
          </a:p>
        </p:txBody>
      </p:sp>
      <p:sp>
        <p:nvSpPr>
          <p:cNvPr id="53251" name="Rectangle 2"/>
          <p:cNvSpPr>
            <a:spLocks noGrp="1" noChangeArrowheads="1"/>
          </p:cNvSpPr>
          <p:nvPr>
            <p:ph type="body" idx="1"/>
          </p:nvPr>
        </p:nvSpPr>
        <p:spPr>
          <a:xfrm>
            <a:off x="685800" y="1981200"/>
            <a:ext cx="7924800" cy="3505200"/>
          </a:xfrm>
          <a:noFill/>
        </p:spPr>
        <p:txBody>
          <a:bodyPr lIns="90488" tIns="44450" rIns="90488" bIns="44450"/>
          <a:lstStyle/>
          <a:p>
            <a:pPr eaLnBrk="1" hangingPunct="1"/>
            <a:r>
              <a:rPr lang="en-US" altLang="en-US" sz="2800"/>
              <a:t>is not physically stored within the database</a:t>
            </a:r>
          </a:p>
          <a:p>
            <a:pPr eaLnBrk="1" hangingPunct="1"/>
            <a:r>
              <a:rPr lang="en-US" altLang="en-US" sz="2800"/>
              <a:t>instead, it is derived by using an algorithm.</a:t>
            </a:r>
          </a:p>
          <a:p>
            <a:pPr lvl="1" eaLnBrk="1" hangingPunct="1"/>
            <a:r>
              <a:rPr lang="en-US" altLang="en-US" sz="2400"/>
              <a:t>Example 1: Late Charge of 2%</a:t>
            </a:r>
          </a:p>
          <a:p>
            <a:pPr lvl="2" eaLnBrk="1" hangingPunct="1"/>
            <a:r>
              <a:rPr lang="en-US" altLang="en-US" sz="2000"/>
              <a:t>MS Access: InvoiceAmt * 0.02</a:t>
            </a:r>
          </a:p>
          <a:p>
            <a:pPr lvl="1" eaLnBrk="1" hangingPunct="1"/>
            <a:r>
              <a:rPr lang="en-US" altLang="en-US" sz="2400"/>
              <a:t>Example 2: AGE can be derived from the date of birth and the current date.</a:t>
            </a:r>
          </a:p>
          <a:p>
            <a:pPr lvl="2" eaLnBrk="1" hangingPunct="1"/>
            <a:r>
              <a:rPr lang="en-US" altLang="en-US" sz="2000"/>
              <a:t>MS Access: int(Date() – Emp_Dob)/365)</a:t>
            </a:r>
            <a:endParaRPr lang="en-US" altLang="ko-KR" sz="2000">
              <a:ea typeface="Gulim" pitchFamily="34" charset="-127"/>
            </a:endParaRPr>
          </a:p>
          <a:p>
            <a:pPr lvl="1" eaLnBrk="1" hangingPunct="1"/>
            <a:endParaRPr lang="en-US" altLang="en-US" sz="2400"/>
          </a:p>
        </p:txBody>
      </p:sp>
      <p:sp>
        <p:nvSpPr>
          <p:cNvPr id="18436" name="Rectangle 3">
            <a:extLst>
              <a:ext uri="{FF2B5EF4-FFF2-40B4-BE49-F238E27FC236}">
                <a16:creationId xmlns:a16="http://schemas.microsoft.com/office/drawing/2014/main" id="{320AC4C4-E3FB-4E42-ADBC-0AD170952FBF}"/>
              </a:ext>
            </a:extLst>
          </p:cNvPr>
          <p:cNvSpPr>
            <a:spLocks noGrp="1" noChangeArrowheads="1"/>
          </p:cNvSpPr>
          <p:nvPr>
            <p:ph type="title"/>
          </p:nvPr>
        </p:nvSpPr>
        <p:spPr>
          <a:xfrm>
            <a:off x="1219200" y="1066800"/>
            <a:ext cx="6096000" cy="685800"/>
          </a:xfrm>
          <a:effectLst>
            <a:outerShdw dist="17961" dir="2700000" algn="ctr" rotWithShape="0">
              <a:srgbClr val="5F5F5F"/>
            </a:outerShdw>
          </a:effectLst>
        </p:spPr>
        <p:txBody>
          <a:bodyPr lIns="90488" tIns="44450" rIns="90488" bIns="44450" anchor="ctr"/>
          <a:lstStyle/>
          <a:p>
            <a:pPr eaLnBrk="1" hangingPunct="1">
              <a:defRPr/>
            </a:pPr>
            <a:r>
              <a:rPr lang="en-US" sz="3600" dirty="0">
                <a:solidFill>
                  <a:schemeClr val="folHlink"/>
                </a:solidFill>
                <a:latin typeface="+mn-lt"/>
              </a:rPr>
              <a:t>Derived attribute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Purpose of Database Systems</a:t>
            </a:r>
          </a:p>
        </p:txBody>
      </p:sp>
      <p:sp>
        <p:nvSpPr>
          <p:cNvPr id="13314" name="Rectangle 3"/>
          <p:cNvSpPr>
            <a:spLocks noGrp="1" noChangeArrowheads="1"/>
          </p:cNvSpPr>
          <p:nvPr>
            <p:ph idx="1"/>
          </p:nvPr>
        </p:nvSpPr>
        <p:spPr>
          <a:xfrm>
            <a:off x="1074198" y="1851328"/>
            <a:ext cx="7315199" cy="3988640"/>
          </a:xfrm>
        </p:spPr>
        <p:txBody>
          <a:bodyPr/>
          <a:lstStyle/>
          <a:p>
            <a:r>
              <a:rPr lang="en-US" altLang="en-US" sz="1700" b="1" dirty="0">
                <a:highlight>
                  <a:srgbClr val="FFFF00"/>
                </a:highlight>
              </a:rPr>
              <a:t>Data redundancy </a:t>
            </a:r>
            <a:r>
              <a:rPr lang="en-US" altLang="en-US" sz="1700" dirty="0">
                <a:highlight>
                  <a:srgbClr val="FFFF00"/>
                </a:highlight>
              </a:rPr>
              <a:t>and inconsistency: data is stored  in multiple file formats resulting in duplication of information in different files</a:t>
            </a:r>
          </a:p>
          <a:p>
            <a:r>
              <a:rPr lang="en-US" altLang="en-US" sz="1700" dirty="0"/>
              <a:t>Difficulty in accessing data </a:t>
            </a:r>
          </a:p>
          <a:p>
            <a:pPr lvl="1"/>
            <a:r>
              <a:rPr lang="en-US" altLang="en-US" sz="1700" dirty="0"/>
              <a:t>Need to write a new program to carry out each new task</a:t>
            </a:r>
          </a:p>
          <a:p>
            <a:r>
              <a:rPr lang="en-US" altLang="en-US" sz="1700" dirty="0">
                <a:highlight>
                  <a:srgbClr val="FFFF00"/>
                </a:highlight>
              </a:rPr>
              <a:t>Data isolation </a:t>
            </a:r>
          </a:p>
          <a:p>
            <a:pPr lvl="1"/>
            <a:r>
              <a:rPr lang="en-US" altLang="en-US" sz="1700" dirty="0"/>
              <a:t>Multiple files and formats</a:t>
            </a:r>
          </a:p>
          <a:p>
            <a:r>
              <a:rPr lang="en-US" altLang="en-US" sz="1700" dirty="0"/>
              <a:t>Integrity problems</a:t>
            </a:r>
          </a:p>
          <a:p>
            <a:pPr lvl="1"/>
            <a:r>
              <a:rPr lang="en-US" altLang="en-US" sz="1700" dirty="0"/>
              <a:t>Integrity constraints</a:t>
            </a:r>
            <a:endParaRPr lang="en-US" altLang="ja-JP" sz="1700" dirty="0"/>
          </a:p>
          <a:p>
            <a:pPr lvl="1"/>
            <a:r>
              <a:rPr lang="en-US" altLang="en-US" sz="1700" dirty="0"/>
              <a:t>Hard to add new constraints or change existing ones</a:t>
            </a:r>
          </a:p>
        </p:txBody>
      </p:sp>
      <p:sp>
        <p:nvSpPr>
          <p:cNvPr id="4" name="TextBox 3"/>
          <p:cNvSpPr txBox="1"/>
          <p:nvPr/>
        </p:nvSpPr>
        <p:spPr>
          <a:xfrm>
            <a:off x="768349" y="1142251"/>
            <a:ext cx="7621047" cy="615553"/>
          </a:xfrm>
          <a:prstGeom prst="rect">
            <a:avLst/>
          </a:prstGeom>
          <a:noFill/>
        </p:spPr>
        <p:txBody>
          <a:bodyPr wrap="square" rtlCol="0">
            <a:spAutoFit/>
          </a:bodyPr>
          <a:lstStyle/>
          <a:p>
            <a:r>
              <a:rPr kumimoji="1" lang="en-US" altLang="en-US" sz="1700" dirty="0">
                <a:latin typeface="+mn-lt"/>
                <a:cs typeface="ＭＳ Ｐゴシック" charset="0"/>
              </a:rPr>
              <a:t>In the early days, database applications were built directly on top of file systems, which leads to: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p>
            <a:fld id="{73AE5F19-9C16-4195-B7A9-199182508B0A}" type="slidenum">
              <a:rPr lang="en-US" altLang="en-US"/>
              <a:pPr/>
              <a:t>70</a:t>
            </a:fld>
            <a:endParaRPr lang="en-US" altLang="en-US"/>
          </a:p>
        </p:txBody>
      </p:sp>
      <p:sp>
        <p:nvSpPr>
          <p:cNvPr id="55299" name="Rectangle 2"/>
          <p:cNvSpPr>
            <a:spLocks noGrp="1" noChangeArrowheads="1"/>
          </p:cNvSpPr>
          <p:nvPr>
            <p:ph type="body" idx="1"/>
          </p:nvPr>
        </p:nvSpPr>
        <p:spPr>
          <a:xfrm>
            <a:off x="685800" y="1981200"/>
            <a:ext cx="7848600" cy="3429000"/>
          </a:xfrm>
          <a:noFill/>
        </p:spPr>
        <p:txBody>
          <a:bodyPr lIns="90488" tIns="44450" rIns="90488" bIns="44450"/>
          <a:lstStyle/>
          <a:p>
            <a:pPr eaLnBrk="1" hangingPunct="1"/>
            <a:r>
              <a:rPr lang="en-US" altLang="en-US" sz="2800"/>
              <a:t>can have only a single (atomic) value.</a:t>
            </a:r>
          </a:p>
          <a:p>
            <a:pPr lvl="1" eaLnBrk="1" hangingPunct="1"/>
            <a:r>
              <a:rPr lang="en-US" altLang="en-US" sz="2400"/>
              <a:t>Examples:</a:t>
            </a:r>
            <a:r>
              <a:rPr lang="en-US" altLang="en-US"/>
              <a:t> </a:t>
            </a:r>
          </a:p>
          <a:p>
            <a:pPr lvl="2" eaLnBrk="1" hangingPunct="1"/>
            <a:r>
              <a:rPr lang="en-US" altLang="en-US" sz="2000"/>
              <a:t>A person can have only one social security number.</a:t>
            </a:r>
          </a:p>
          <a:p>
            <a:pPr lvl="2" eaLnBrk="1" hangingPunct="1"/>
            <a:r>
              <a:rPr lang="en-US" altLang="en-US" sz="2000"/>
              <a:t>A manufactured part can have only one serial number.</a:t>
            </a:r>
          </a:p>
          <a:p>
            <a:pPr lvl="1" eaLnBrk="1" hangingPunct="1"/>
            <a:r>
              <a:rPr lang="en-US" altLang="en-US" sz="2400" b="1" u="sng"/>
              <a:t>A single-valued attribute is not necessarily a simple attribute. </a:t>
            </a:r>
          </a:p>
          <a:p>
            <a:pPr lvl="2" eaLnBrk="1" hangingPunct="1"/>
            <a:r>
              <a:rPr lang="en-US" altLang="en-US" sz="2000"/>
              <a:t>Part No: CA-08-02-189935</a:t>
            </a:r>
          </a:p>
          <a:p>
            <a:pPr lvl="2" eaLnBrk="1" hangingPunct="1"/>
            <a:r>
              <a:rPr lang="en-US" altLang="en-US" sz="2000"/>
              <a:t>Location: CA, Factory#:08, shift#: 02, part#: 189935</a:t>
            </a:r>
          </a:p>
        </p:txBody>
      </p:sp>
      <p:sp>
        <p:nvSpPr>
          <p:cNvPr id="53252" name="Rectangle 3">
            <a:extLst>
              <a:ext uri="{FF2B5EF4-FFF2-40B4-BE49-F238E27FC236}">
                <a16:creationId xmlns:a16="http://schemas.microsoft.com/office/drawing/2014/main" id="{EED7F868-8F9D-4B7B-B773-9B2D4BCC35DC}"/>
              </a:ext>
            </a:extLst>
          </p:cNvPr>
          <p:cNvSpPr>
            <a:spLocks noGrp="1" noChangeArrowheads="1"/>
          </p:cNvSpPr>
          <p:nvPr>
            <p:ph type="title"/>
          </p:nvPr>
        </p:nvSpPr>
        <p:spPr>
          <a:xfrm>
            <a:off x="1295400" y="1066800"/>
            <a:ext cx="6096000" cy="685800"/>
          </a:xfrm>
          <a:effectLst>
            <a:outerShdw dist="17961" dir="2700000" algn="ctr" rotWithShape="0">
              <a:srgbClr val="5F5F5F"/>
            </a:outerShdw>
          </a:effectLst>
        </p:spPr>
        <p:txBody>
          <a:bodyPr lIns="90488" tIns="44450" rIns="90488" bIns="44450" anchor="ctr"/>
          <a:lstStyle/>
          <a:p>
            <a:pPr eaLnBrk="1" hangingPunct="1">
              <a:defRPr/>
            </a:pPr>
            <a:r>
              <a:rPr lang="en-US" altLang="en-US" sz="3600" dirty="0">
                <a:solidFill>
                  <a:schemeClr val="folHlink"/>
                </a:solidFill>
                <a:latin typeface="+mn-lt"/>
              </a:rPr>
              <a:t>Single-valued attribute</a:t>
            </a:r>
            <a:r>
              <a:rPr lang="en-US" altLang="en-US" sz="3600" dirty="0">
                <a:solidFill>
                  <a:srgbClr val="FF0000"/>
                </a:solidFill>
                <a:latin typeface="+mn-lt"/>
              </a:rPr>
              <a:t>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p:spPr>
        <p:txBody>
          <a:bodyPr/>
          <a:lstStyle/>
          <a:p>
            <a:fld id="{26B80F0A-E7B0-4883-87EE-C28C8B53468B}" type="slidenum">
              <a:rPr lang="en-US" altLang="en-US"/>
              <a:pPr/>
              <a:t>71</a:t>
            </a:fld>
            <a:endParaRPr lang="en-US" altLang="en-US"/>
          </a:p>
        </p:txBody>
      </p:sp>
      <p:sp>
        <p:nvSpPr>
          <p:cNvPr id="57347" name="Rectangle 2"/>
          <p:cNvSpPr>
            <a:spLocks noGrp="1" noChangeArrowheads="1"/>
          </p:cNvSpPr>
          <p:nvPr>
            <p:ph type="body" idx="1"/>
          </p:nvPr>
        </p:nvSpPr>
        <p:spPr>
          <a:xfrm>
            <a:off x="685800" y="1981200"/>
            <a:ext cx="8001000" cy="3505200"/>
          </a:xfrm>
          <a:noFill/>
        </p:spPr>
        <p:txBody>
          <a:bodyPr lIns="90488" tIns="44450" rIns="90488" bIns="44450"/>
          <a:lstStyle/>
          <a:p>
            <a:pPr eaLnBrk="1" hangingPunct="1"/>
            <a:r>
              <a:rPr lang="en-US" altLang="en-US" sz="2800"/>
              <a:t>can have many values.</a:t>
            </a:r>
          </a:p>
          <a:p>
            <a:pPr lvl="1" eaLnBrk="1" hangingPunct="1"/>
            <a:r>
              <a:rPr lang="en-US" altLang="en-US" sz="2400"/>
              <a:t>Examples:</a:t>
            </a:r>
          </a:p>
          <a:p>
            <a:pPr lvl="2" eaLnBrk="1" hangingPunct="1"/>
            <a:r>
              <a:rPr lang="en-US" altLang="en-US"/>
              <a:t>A person may have several college degrees.</a:t>
            </a:r>
          </a:p>
          <a:p>
            <a:pPr lvl="2" eaLnBrk="1" hangingPunct="1"/>
            <a:r>
              <a:rPr lang="en-US" altLang="en-US"/>
              <a:t>A household may have several phones with different numbers</a:t>
            </a:r>
          </a:p>
          <a:p>
            <a:pPr lvl="2" eaLnBrk="1" hangingPunct="1"/>
            <a:r>
              <a:rPr lang="en-US" altLang="en-US"/>
              <a:t>A car color</a:t>
            </a:r>
          </a:p>
          <a:p>
            <a:pPr lvl="1" eaLnBrk="1" hangingPunct="1"/>
            <a:endParaRPr lang="en-US" altLang="en-US" sz="2400" b="1">
              <a:solidFill>
                <a:srgbClr val="0099CC"/>
              </a:solidFill>
            </a:endParaRPr>
          </a:p>
        </p:txBody>
      </p:sp>
      <p:sp>
        <p:nvSpPr>
          <p:cNvPr id="55300" name="Rectangle 3">
            <a:extLst>
              <a:ext uri="{FF2B5EF4-FFF2-40B4-BE49-F238E27FC236}">
                <a16:creationId xmlns:a16="http://schemas.microsoft.com/office/drawing/2014/main" id="{9D6CA857-0D75-4ACB-B880-29D803511860}"/>
              </a:ext>
            </a:extLst>
          </p:cNvPr>
          <p:cNvSpPr>
            <a:spLocks noGrp="1" noChangeArrowheads="1"/>
          </p:cNvSpPr>
          <p:nvPr>
            <p:ph type="title"/>
          </p:nvPr>
        </p:nvSpPr>
        <p:spPr>
          <a:xfrm>
            <a:off x="1143000" y="990600"/>
            <a:ext cx="6248400" cy="838200"/>
          </a:xfrm>
          <a:effectLst>
            <a:outerShdw dist="17961" dir="2700000" algn="ctr" rotWithShape="0">
              <a:srgbClr val="5F5F5F"/>
            </a:outerShdw>
          </a:effectLst>
        </p:spPr>
        <p:txBody>
          <a:bodyPr lIns="90488" tIns="44450" rIns="90488" bIns="44450" anchor="ctr"/>
          <a:lstStyle/>
          <a:p>
            <a:pPr eaLnBrk="1" hangingPunct="1">
              <a:defRPr/>
            </a:pPr>
            <a:r>
              <a:rPr lang="en-US" altLang="en-US" sz="3600" dirty="0">
                <a:solidFill>
                  <a:schemeClr val="folHlink"/>
                </a:solidFill>
                <a:latin typeface="+mn-lt"/>
              </a:rPr>
              <a:t>Multi-valued attributes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p>
            <a:fld id="{0EF3EFAD-455D-45D6-8D0B-1D50BEB06AC1}" type="slidenum">
              <a:rPr lang="en-US" altLang="en-US"/>
              <a:pPr/>
              <a:t>72</a:t>
            </a:fld>
            <a:endParaRPr lang="en-US" altLang="en-US"/>
          </a:p>
        </p:txBody>
      </p:sp>
      <p:sp>
        <p:nvSpPr>
          <p:cNvPr id="59395" name="Rectangle 2"/>
          <p:cNvSpPr>
            <a:spLocks noGrp="1" noChangeArrowheads="1"/>
          </p:cNvSpPr>
          <p:nvPr>
            <p:ph type="title"/>
          </p:nvPr>
        </p:nvSpPr>
        <p:spPr/>
        <p:txBody>
          <a:bodyPr/>
          <a:lstStyle/>
          <a:p>
            <a:pPr eaLnBrk="1" hangingPunct="1"/>
            <a:r>
              <a:rPr lang="en-US" altLang="en-US" sz="3600">
                <a:latin typeface="Tahoma" pitchFamily="34" charset="0"/>
              </a:rPr>
              <a:t>Example - “Movie Database”</a:t>
            </a:r>
          </a:p>
        </p:txBody>
      </p:sp>
      <p:sp>
        <p:nvSpPr>
          <p:cNvPr id="59396" name="Rectangle 3"/>
          <p:cNvSpPr>
            <a:spLocks noGrp="1" noChangeArrowheads="1"/>
          </p:cNvSpPr>
          <p:nvPr>
            <p:ph type="body" idx="1"/>
          </p:nvPr>
        </p:nvSpPr>
        <p:spPr>
          <a:xfrm>
            <a:off x="914400" y="2133600"/>
            <a:ext cx="7772400" cy="3810000"/>
          </a:xfrm>
        </p:spPr>
        <p:txBody>
          <a:bodyPr/>
          <a:lstStyle/>
          <a:p>
            <a:pPr eaLnBrk="1" hangingPunct="1">
              <a:lnSpc>
                <a:spcPct val="80000"/>
              </a:lnSpc>
            </a:pPr>
            <a:r>
              <a:rPr lang="en-US" altLang="en-US" sz="2800">
                <a:solidFill>
                  <a:schemeClr val="hlink"/>
                </a:solidFill>
              </a:rPr>
              <a:t>Entity</a:t>
            </a:r>
            <a:r>
              <a:rPr lang="en-US" altLang="en-US" sz="2800"/>
              <a:t>:  </a:t>
            </a:r>
          </a:p>
          <a:p>
            <a:pPr lvl="1" eaLnBrk="1" hangingPunct="1">
              <a:lnSpc>
                <a:spcPct val="80000"/>
              </a:lnSpc>
            </a:pPr>
            <a:r>
              <a:rPr lang="en-US" altLang="en-US" sz="2400"/>
              <a:t>Movie Star</a:t>
            </a:r>
          </a:p>
          <a:p>
            <a:pPr eaLnBrk="1" hangingPunct="1">
              <a:lnSpc>
                <a:spcPct val="80000"/>
              </a:lnSpc>
            </a:pPr>
            <a:r>
              <a:rPr lang="en-US" altLang="en-US" sz="2800">
                <a:solidFill>
                  <a:schemeClr val="hlink"/>
                </a:solidFill>
              </a:rPr>
              <a:t>Attributes</a:t>
            </a:r>
            <a:r>
              <a:rPr lang="en-US" altLang="en-US" sz="2800"/>
              <a:t>:	</a:t>
            </a:r>
          </a:p>
          <a:p>
            <a:pPr lvl="1" eaLnBrk="1" hangingPunct="1">
              <a:lnSpc>
                <a:spcPct val="80000"/>
              </a:lnSpc>
            </a:pPr>
            <a:r>
              <a:rPr lang="en-US" altLang="en-US" sz="2400"/>
              <a:t>SS#: “123-45-6789” (single-valued)</a:t>
            </a:r>
          </a:p>
          <a:p>
            <a:pPr lvl="1" eaLnBrk="1" hangingPunct="1">
              <a:lnSpc>
                <a:spcPct val="80000"/>
              </a:lnSpc>
            </a:pPr>
            <a:r>
              <a:rPr lang="en-US" altLang="en-US" sz="2400"/>
              <a:t>Cell Phone: “(661)123-4567, (661)234-5678” (multi-valued)</a:t>
            </a:r>
          </a:p>
          <a:p>
            <a:pPr lvl="1" eaLnBrk="1" hangingPunct="1">
              <a:lnSpc>
                <a:spcPct val="80000"/>
              </a:lnSpc>
            </a:pPr>
            <a:r>
              <a:rPr lang="en-US" altLang="en-US" sz="2400"/>
              <a:t>Name: “Harrison Ford” (composite)</a:t>
            </a:r>
          </a:p>
          <a:p>
            <a:pPr lvl="1" eaLnBrk="1" hangingPunct="1">
              <a:lnSpc>
                <a:spcPct val="80000"/>
              </a:lnSpc>
            </a:pPr>
            <a:r>
              <a:rPr lang="en-US" altLang="en-US" sz="2400"/>
              <a:t>Address: “123 Main Str., LA, CA” (composite)</a:t>
            </a:r>
          </a:p>
          <a:p>
            <a:pPr lvl="1" eaLnBrk="1" hangingPunct="1">
              <a:lnSpc>
                <a:spcPct val="80000"/>
              </a:lnSpc>
            </a:pPr>
            <a:r>
              <a:rPr lang="en-US" altLang="en-US" sz="2400"/>
              <a:t>Gender: “Female” (simple)</a:t>
            </a:r>
          </a:p>
          <a:p>
            <a:pPr lvl="1" eaLnBrk="1" hangingPunct="1">
              <a:lnSpc>
                <a:spcPct val="80000"/>
              </a:lnSpc>
            </a:pPr>
            <a:r>
              <a:rPr lang="en-US" altLang="en-US" sz="2400"/>
              <a:t>Age: 24 (derived)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92D928E-BA1E-4EEF-8B84-AE0DFC9941D7}"/>
              </a:ext>
            </a:extLst>
          </p:cNvPr>
          <p:cNvSpPr>
            <a:spLocks noGrp="1" noChangeArrowheads="1"/>
          </p:cNvSpPr>
          <p:nvPr>
            <p:ph type="title"/>
          </p:nvPr>
        </p:nvSpPr>
        <p:spPr/>
        <p:txBody>
          <a:bodyPr/>
          <a:lstStyle/>
          <a:p>
            <a:pPr>
              <a:defRPr/>
            </a:pPr>
            <a:r>
              <a:rPr lang="en-US" dirty="0">
                <a:latin typeface="+mn-lt"/>
              </a:rPr>
              <a:t>Procedure of ERD</a:t>
            </a:r>
            <a:endParaRPr lang="en-US" altLang="en-US" dirty="0">
              <a:latin typeface="+mn-lt"/>
            </a:endParaRPr>
          </a:p>
        </p:txBody>
      </p:sp>
      <p:sp>
        <p:nvSpPr>
          <p:cNvPr id="61443" name="Content Placeholder 2"/>
          <p:cNvSpPr>
            <a:spLocks noGrp="1" noChangeArrowheads="1"/>
          </p:cNvSpPr>
          <p:nvPr>
            <p:ph idx="1"/>
          </p:nvPr>
        </p:nvSpPr>
        <p:spPr>
          <a:xfrm>
            <a:off x="838200" y="1981200"/>
            <a:ext cx="7732713" cy="4114800"/>
          </a:xfrm>
        </p:spPr>
        <p:txBody>
          <a:bodyPr/>
          <a:lstStyle/>
          <a:p>
            <a:r>
              <a:rPr lang="en-US" altLang="en-US" sz="2800"/>
              <a:t>Relatively simple representations of complex real-world data structures</a:t>
            </a:r>
          </a:p>
          <a:p>
            <a:r>
              <a:rPr lang="en-US" altLang="en-US" sz="2800"/>
              <a:t>Data modeling is </a:t>
            </a:r>
            <a:r>
              <a:rPr lang="en-US" altLang="en-US" sz="2800">
                <a:solidFill>
                  <a:srgbClr val="FF0000"/>
                </a:solidFill>
              </a:rPr>
              <a:t>iterative process.</a:t>
            </a:r>
          </a:p>
          <a:p>
            <a:r>
              <a:rPr lang="en-US" altLang="en-US" sz="2800"/>
              <a:t>“complete” and “100% error free” model is not possible!</a:t>
            </a:r>
          </a:p>
          <a:p>
            <a:r>
              <a:rPr lang="en-US" altLang="en-US" sz="2800"/>
              <a:t>Only “Optimized” model is possible….</a:t>
            </a:r>
          </a:p>
          <a:p>
            <a:endParaRPr lang="en-US" altLang="en-US" sz="2800"/>
          </a:p>
        </p:txBody>
      </p:sp>
      <p:sp>
        <p:nvSpPr>
          <p:cNvPr id="61444" name="Slide Number Placeholder 3"/>
          <p:cNvSpPr>
            <a:spLocks noGrp="1" noChangeArrowheads="1"/>
          </p:cNvSpPr>
          <p:nvPr>
            <p:ph type="sldNum" sz="quarter" idx="10"/>
          </p:nvPr>
        </p:nvSpPr>
        <p:spPr>
          <a:noFill/>
        </p:spPr>
        <p:txBody>
          <a:bodyPr/>
          <a:lstStyle/>
          <a:p>
            <a:fld id="{6C0CAC85-34D9-4E8C-8070-465F19C39547}" type="slidenum">
              <a:rPr lang="en-US" altLang="en-US"/>
              <a:pPr/>
              <a:t>73</a:t>
            </a:fld>
            <a:endParaRPr lang="en-US"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Example of a </a:t>
            </a:r>
            <a:r>
              <a:rPr lang="en-US" altLang="en-US" sz="2800" i="1" dirty="0">
                <a:effectLst>
                  <a:outerShdw blurRad="38100" dist="38100" dir="2700000" algn="tl">
                    <a:srgbClr val="C0C0C0"/>
                  </a:outerShdw>
                </a:effectLst>
              </a:rPr>
              <a:t>Instructor</a:t>
            </a:r>
            <a:r>
              <a:rPr lang="en-US" altLang="en-US" sz="2800" dirty="0">
                <a:effectLst>
                  <a:outerShdw blurRad="38100" dist="38100" dir="2700000" algn="tl">
                    <a:srgbClr val="C0C0C0"/>
                  </a:outerShdw>
                </a:effectLst>
              </a:rPr>
              <a:t>  Relation</a:t>
            </a:r>
          </a:p>
        </p:txBody>
      </p:sp>
      <p:sp>
        <p:nvSpPr>
          <p:cNvPr id="5123" name="Text Box 4"/>
          <p:cNvSpPr txBox="1">
            <a:spLocks noChangeArrowheads="1"/>
          </p:cNvSpPr>
          <p:nvPr/>
        </p:nvSpPr>
        <p:spPr bwMode="auto">
          <a:xfrm>
            <a:off x="7040563" y="1333500"/>
            <a:ext cx="145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sz="1800"/>
              <a:t>attributes</a:t>
            </a:r>
          </a:p>
          <a:p>
            <a:pPr algn="ctr"/>
            <a:r>
              <a:rPr lang="en-US" altLang="en-US" sz="1800"/>
              <a:t>(or columns)</a:t>
            </a:r>
            <a:endParaRPr lang="en-US" altLang="en-US"/>
          </a:p>
        </p:txBody>
      </p:sp>
      <p:sp>
        <p:nvSpPr>
          <p:cNvPr id="5124" name="Line 5"/>
          <p:cNvSpPr>
            <a:spLocks noChangeShapeType="1"/>
          </p:cNvSpPr>
          <p:nvPr/>
        </p:nvSpPr>
        <p:spPr bwMode="auto">
          <a:xfrm flipH="1">
            <a:off x="3238499" y="1565275"/>
            <a:ext cx="3927475" cy="3508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5" name="Line 6"/>
          <p:cNvSpPr>
            <a:spLocks noChangeShapeType="1"/>
          </p:cNvSpPr>
          <p:nvPr/>
        </p:nvSpPr>
        <p:spPr bwMode="auto">
          <a:xfrm flipH="1">
            <a:off x="4608513" y="1546225"/>
            <a:ext cx="2557461" cy="369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6" name="Line 7"/>
          <p:cNvSpPr>
            <a:spLocks noChangeShapeType="1"/>
          </p:cNvSpPr>
          <p:nvPr/>
        </p:nvSpPr>
        <p:spPr bwMode="auto">
          <a:xfrm flipH="1">
            <a:off x="5819775" y="1565275"/>
            <a:ext cx="13208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7" name="Text Box 8"/>
          <p:cNvSpPr txBox="1">
            <a:spLocks noChangeArrowheads="1"/>
          </p:cNvSpPr>
          <p:nvPr/>
        </p:nvSpPr>
        <p:spPr bwMode="auto">
          <a:xfrm>
            <a:off x="6988175" y="2522538"/>
            <a:ext cx="108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sz="1800"/>
              <a:t>tuples</a:t>
            </a:r>
          </a:p>
          <a:p>
            <a:pPr algn="ctr"/>
            <a:r>
              <a:rPr lang="en-US" altLang="en-US" sz="1800"/>
              <a:t>(or rows)</a:t>
            </a:r>
            <a:endParaRPr lang="en-US" altLang="en-US"/>
          </a:p>
        </p:txBody>
      </p:sp>
      <p:sp>
        <p:nvSpPr>
          <p:cNvPr id="5128" name="Line 9"/>
          <p:cNvSpPr>
            <a:spLocks noChangeShapeType="1"/>
          </p:cNvSpPr>
          <p:nvPr/>
        </p:nvSpPr>
        <p:spPr bwMode="auto">
          <a:xfrm flipH="1" flipV="1">
            <a:off x="6742113" y="2487613"/>
            <a:ext cx="369887"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9" name="Line 10"/>
          <p:cNvSpPr>
            <a:spLocks noChangeShapeType="1"/>
          </p:cNvSpPr>
          <p:nvPr/>
        </p:nvSpPr>
        <p:spPr bwMode="auto">
          <a:xfrm flipH="1">
            <a:off x="6729413" y="2706688"/>
            <a:ext cx="369887" cy="11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30" name="Line 11"/>
          <p:cNvSpPr>
            <a:spLocks noChangeShapeType="1"/>
          </p:cNvSpPr>
          <p:nvPr/>
        </p:nvSpPr>
        <p:spPr bwMode="auto">
          <a:xfrm flipH="1">
            <a:off x="6718300" y="2717800"/>
            <a:ext cx="392113" cy="3127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31" name="Line 12"/>
          <p:cNvSpPr>
            <a:spLocks noChangeShapeType="1"/>
          </p:cNvSpPr>
          <p:nvPr/>
        </p:nvSpPr>
        <p:spPr bwMode="auto">
          <a:xfrm flipH="1">
            <a:off x="6729413" y="2727325"/>
            <a:ext cx="381000" cy="555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pic>
        <p:nvPicPr>
          <p:cNvPr id="3" name="Graphic 2">
            <a:extLst>
              <a:ext uri="{FF2B5EF4-FFF2-40B4-BE49-F238E27FC236}">
                <a16:creationId xmlns:a16="http://schemas.microsoft.com/office/drawing/2014/main" id="{30151978-E921-4884-8DCD-8A5563064E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3197"/>
          <a:stretch/>
        </p:blipFill>
        <p:spPr>
          <a:xfrm>
            <a:off x="1680369" y="1756896"/>
            <a:ext cx="5154612" cy="4428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lIns="90488" tIns="44450" rIns="90488" bIns="44450" anchor="ctr"/>
          <a:lstStyle/>
          <a:p>
            <a:r>
              <a:rPr lang="en-US" dirty="0"/>
              <a:t>Relation Schema and Instance</a:t>
            </a:r>
            <a:endParaRPr lang="en-US" altLang="en-US" dirty="0"/>
          </a:p>
        </p:txBody>
      </p:sp>
      <p:sp>
        <p:nvSpPr>
          <p:cNvPr id="5122" name="Rectangle 3"/>
          <p:cNvSpPr>
            <a:spLocks noGrp="1" noChangeArrowheads="1"/>
          </p:cNvSpPr>
          <p:nvPr>
            <p:ph type="body" idx="1"/>
          </p:nvPr>
        </p:nvSpPr>
        <p:spPr>
          <a:xfrm>
            <a:off x="768350" y="1104900"/>
            <a:ext cx="6790690" cy="3515868"/>
          </a:xfrm>
        </p:spPr>
        <p:txBody>
          <a:bodyPr lIns="90488" tIns="44450" rIns="90488" bIns="44450">
            <a:normAutofit fontScale="70000" lnSpcReduction="20000"/>
          </a:bodyPr>
          <a:lstStyle/>
          <a:p>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i="1" baseline="-25000" dirty="0">
                <a:ea typeface="ＭＳ Ｐゴシック" panose="020B0600070205080204" pitchFamily="34" charset="-128"/>
              </a:rPr>
              <a:t>n</a:t>
            </a:r>
            <a:r>
              <a:rPr lang="en-US" altLang="en-US" i="1" dirty="0">
                <a:ea typeface="ＭＳ Ｐゴシック" panose="020B0600070205080204" pitchFamily="34" charset="-128"/>
              </a:rPr>
              <a:t> </a:t>
            </a:r>
            <a:r>
              <a:rPr lang="en-US" altLang="en-US" dirty="0">
                <a:ea typeface="ＭＳ Ｐゴシック" panose="020B0600070205080204" pitchFamily="34" charset="-128"/>
              </a:rPr>
              <a:t>are </a:t>
            </a:r>
            <a:r>
              <a:rPr lang="en-US" altLang="en-US" i="1" dirty="0">
                <a:ea typeface="ＭＳ Ｐゴシック" panose="020B0600070205080204" pitchFamily="34" charset="-128"/>
              </a:rPr>
              <a:t>attributes</a:t>
            </a:r>
            <a:endParaRPr lang="en-US" altLang="en-US" dirty="0">
              <a:ea typeface="ＭＳ Ｐゴシック" panose="020B0600070205080204" pitchFamily="34" charset="-128"/>
            </a:endParaRPr>
          </a:p>
          <a:p>
            <a:r>
              <a:rPr lang="en-US" altLang="en-US" i="1" dirty="0">
                <a:ea typeface="ＭＳ Ｐゴシック" panose="020B0600070205080204" pitchFamily="34" charset="-128"/>
              </a:rPr>
              <a:t>R</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i="1" baseline="-25000" dirty="0">
                <a:ea typeface="ＭＳ Ｐゴシック" panose="020B0600070205080204" pitchFamily="34" charset="-128"/>
              </a:rPr>
              <a:t>n</a:t>
            </a:r>
            <a:r>
              <a:rPr lang="en-US" altLang="en-US" dirty="0">
                <a:ea typeface="ＭＳ Ｐゴシック" panose="020B0600070205080204" pitchFamily="34" charset="-128"/>
              </a:rPr>
              <a:t> ) is a </a:t>
            </a:r>
            <a:r>
              <a:rPr lang="en-US" altLang="en-US" i="1" dirty="0">
                <a:ea typeface="ＭＳ Ｐゴシック" panose="020B0600070205080204" pitchFamily="34" charset="-128"/>
              </a:rPr>
              <a:t>relation schema</a:t>
            </a:r>
          </a:p>
          <a:p>
            <a:pPr>
              <a:lnSpc>
                <a:spcPct val="120000"/>
              </a:lnSpc>
              <a:buFont typeface="Monotype Sorts" charset="2"/>
              <a:buNone/>
            </a:pPr>
            <a:r>
              <a:rPr lang="en-US" altLang="en-US" dirty="0">
                <a:ea typeface="ＭＳ Ｐゴシック" panose="020B0600070205080204" pitchFamily="34" charset="-128"/>
              </a:rPr>
              <a:t>	Example:</a:t>
            </a:r>
          </a:p>
          <a:p>
            <a:pPr>
              <a:lnSpc>
                <a:spcPct val="12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     instructor </a:t>
            </a:r>
            <a:r>
              <a:rPr lang="en-US" altLang="en-US" dirty="0">
                <a:ea typeface="ＭＳ Ｐゴシック" panose="020B0600070205080204" pitchFamily="34" charset="-128"/>
              </a:rPr>
              <a:t> = (</a:t>
            </a:r>
            <a:r>
              <a:rPr lang="en-US" altLang="en-US" i="1" dirty="0">
                <a:ea typeface="ＭＳ Ｐゴシック" panose="020B0600070205080204" pitchFamily="34" charset="-128"/>
              </a:rPr>
              <a:t>ID,  name, dept_name, salary</a:t>
            </a:r>
            <a:r>
              <a:rPr lang="en-US" altLang="en-US" dirty="0">
                <a:ea typeface="ＭＳ Ｐゴシック" panose="020B0600070205080204" pitchFamily="34" charset="-128"/>
              </a:rPr>
              <a:t>)</a:t>
            </a:r>
          </a:p>
          <a:p>
            <a:pPr>
              <a:lnSpc>
                <a:spcPct val="120000"/>
              </a:lnSpc>
            </a:pPr>
            <a:r>
              <a:rPr lang="en-US" altLang="en-US" dirty="0"/>
              <a:t>A relation instance </a:t>
            </a:r>
            <a:r>
              <a:rPr lang="en-US" altLang="en-US" i="1" dirty="0"/>
              <a:t>r</a:t>
            </a:r>
            <a:r>
              <a:rPr lang="en-US" altLang="en-US" dirty="0"/>
              <a:t> defined over schema </a:t>
            </a:r>
            <a:r>
              <a:rPr lang="en-US" altLang="en-US" i="1" dirty="0"/>
              <a:t>R</a:t>
            </a:r>
            <a:r>
              <a:rPr lang="en-US" altLang="en-US" dirty="0"/>
              <a:t> is denoted  by </a:t>
            </a:r>
            <a:r>
              <a:rPr lang="en-US" altLang="en-US" i="1" dirty="0"/>
              <a:t>r </a:t>
            </a:r>
            <a:r>
              <a:rPr lang="en-US" altLang="en-US" dirty="0"/>
              <a:t>(</a:t>
            </a:r>
            <a:r>
              <a:rPr lang="en-US" altLang="en-US" i="1" dirty="0"/>
              <a:t>R</a:t>
            </a:r>
            <a:r>
              <a:rPr lang="en-US" altLang="en-US" dirty="0"/>
              <a:t>).</a:t>
            </a:r>
          </a:p>
          <a:p>
            <a:pPr>
              <a:lnSpc>
                <a:spcPct val="120000"/>
              </a:lnSpc>
            </a:pPr>
            <a:r>
              <a:rPr lang="en-US" altLang="en-US" dirty="0"/>
              <a:t>The current values a relation are specified by a table</a:t>
            </a:r>
          </a:p>
          <a:p>
            <a:pPr>
              <a:lnSpc>
                <a:spcPct val="120000"/>
              </a:lnSpc>
            </a:pPr>
            <a:r>
              <a:rPr lang="en-US" altLang="en-US" dirty="0"/>
              <a:t>An element </a:t>
            </a:r>
            <a:r>
              <a:rPr lang="en-US" altLang="en-US" b="1" i="1" dirty="0">
                <a:solidFill>
                  <a:srgbClr val="000099"/>
                </a:solidFill>
              </a:rPr>
              <a:t>t</a:t>
            </a:r>
            <a:r>
              <a:rPr lang="en-US" altLang="en-US" b="1" dirty="0">
                <a:solidFill>
                  <a:srgbClr val="000099"/>
                </a:solidFill>
              </a:rPr>
              <a:t> </a:t>
            </a:r>
            <a:r>
              <a:rPr lang="en-US" altLang="en-US" dirty="0"/>
              <a:t>of</a:t>
            </a:r>
            <a:r>
              <a:rPr lang="en-US" altLang="en-US" b="1" dirty="0">
                <a:solidFill>
                  <a:schemeClr val="bg2"/>
                </a:solidFill>
              </a:rPr>
              <a:t> </a:t>
            </a:r>
            <a:r>
              <a:rPr lang="en-US" altLang="en-US" dirty="0"/>
              <a:t>relation</a:t>
            </a:r>
            <a:r>
              <a:rPr lang="en-US" altLang="en-US" b="1" dirty="0">
                <a:solidFill>
                  <a:schemeClr val="bg2"/>
                </a:solidFill>
              </a:rPr>
              <a:t> </a:t>
            </a:r>
            <a:r>
              <a:rPr lang="en-US" altLang="en-US" b="1" i="1" dirty="0">
                <a:solidFill>
                  <a:srgbClr val="000099"/>
                </a:solidFill>
              </a:rPr>
              <a:t>r</a:t>
            </a:r>
            <a:r>
              <a:rPr lang="en-US" altLang="en-US" dirty="0"/>
              <a:t> is called a  </a:t>
            </a:r>
            <a:r>
              <a:rPr lang="en-US" altLang="en-US" i="1" dirty="0"/>
              <a:t>tuple</a:t>
            </a:r>
            <a:r>
              <a:rPr lang="en-US" altLang="en-US" dirty="0"/>
              <a:t> and is represented by a </a:t>
            </a:r>
            <a:r>
              <a:rPr lang="en-US" altLang="en-US" i="1" dirty="0"/>
              <a:t>row </a:t>
            </a:r>
            <a:r>
              <a:rPr lang="en-US" altLang="en-US" dirty="0"/>
              <a:t>in a table</a:t>
            </a:r>
          </a:p>
          <a:p>
            <a:pPr>
              <a:lnSpc>
                <a:spcPct val="120000"/>
              </a:lnSpc>
            </a:pPr>
            <a:endParaRPr lang="en-US" altLang="en-US" sz="1700" dirty="0"/>
          </a:p>
        </p:txBody>
      </p:sp>
    </p:spTree>
    <p:extLst>
      <p:ext uri="{BB962C8B-B14F-4D97-AF65-F5344CB8AC3E}">
        <p14:creationId xmlns:p14="http://schemas.microsoft.com/office/powerpoint/2010/main" val="273649219"/>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Attributes</a:t>
            </a:r>
          </a:p>
        </p:txBody>
      </p:sp>
      <p:sp>
        <p:nvSpPr>
          <p:cNvPr id="6146" name="Rectangle 3"/>
          <p:cNvSpPr>
            <a:spLocks noGrp="1" noChangeArrowheads="1"/>
          </p:cNvSpPr>
          <p:nvPr>
            <p:ph type="body" idx="1"/>
          </p:nvPr>
        </p:nvSpPr>
        <p:spPr>
          <a:xfrm>
            <a:off x="768351" y="1219200"/>
            <a:ext cx="7656558" cy="4230624"/>
          </a:xfrm>
        </p:spPr>
        <p:txBody>
          <a:bodyPr/>
          <a:lstStyle/>
          <a:p>
            <a:r>
              <a:rPr lang="en-US" altLang="en-US" sz="1700" dirty="0"/>
              <a:t>The set of allowed values for each attribute is called the </a:t>
            </a:r>
            <a:r>
              <a:rPr lang="en-US" altLang="en-US" sz="1700" b="1" dirty="0">
                <a:solidFill>
                  <a:srgbClr val="002060"/>
                </a:solidFill>
              </a:rPr>
              <a:t>domain</a:t>
            </a:r>
            <a:r>
              <a:rPr lang="en-US" altLang="en-US" sz="1700" dirty="0">
                <a:solidFill>
                  <a:srgbClr val="002060"/>
                </a:solidFill>
              </a:rPr>
              <a:t> </a:t>
            </a:r>
            <a:r>
              <a:rPr lang="en-US" altLang="en-US" sz="1700" dirty="0"/>
              <a:t>of the attribute</a:t>
            </a:r>
          </a:p>
          <a:p>
            <a:r>
              <a:rPr lang="en-US" altLang="en-US" sz="1700" dirty="0"/>
              <a:t>Attribute values are (normally) required to be </a:t>
            </a:r>
            <a:r>
              <a:rPr lang="en-US" altLang="en-US" sz="1700" b="1" dirty="0">
                <a:solidFill>
                  <a:srgbClr val="002060"/>
                </a:solidFill>
              </a:rPr>
              <a:t>atomic</a:t>
            </a:r>
            <a:r>
              <a:rPr lang="en-US" altLang="en-US" sz="1700" dirty="0"/>
              <a:t>; that is, indivisible</a:t>
            </a:r>
          </a:p>
          <a:p>
            <a:r>
              <a:rPr lang="en-US" altLang="en-US" sz="1700" dirty="0"/>
              <a:t>The special value</a:t>
            </a:r>
            <a:r>
              <a:rPr lang="en-US" altLang="en-US" sz="1700" b="1" dirty="0">
                <a:solidFill>
                  <a:schemeClr val="tx2"/>
                </a:solidFill>
              </a:rPr>
              <a:t> </a:t>
            </a:r>
            <a:r>
              <a:rPr lang="en-US" altLang="en-US" sz="1700" b="1" i="1" dirty="0">
                <a:solidFill>
                  <a:srgbClr val="000000"/>
                </a:solidFill>
              </a:rPr>
              <a:t>null</a:t>
            </a:r>
            <a:r>
              <a:rPr lang="en-US" altLang="en-US" sz="1700" dirty="0"/>
              <a:t>  is a member of every domain. Indicated that the value is “unknown”</a:t>
            </a:r>
          </a:p>
          <a:p>
            <a:r>
              <a:rPr lang="en-US" altLang="en-US" sz="1700" dirty="0"/>
              <a:t>The null value causes complications in the definition of many operations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768350" y="1219200"/>
            <a:ext cx="7621047" cy="1048512"/>
          </a:xfrm>
        </p:spPr>
        <p:txBody>
          <a:bodyPr/>
          <a:lstStyle/>
          <a:p>
            <a:r>
              <a:rPr lang="en-US" altLang="en-US" sz="1700" dirty="0"/>
              <a:t>Order of tuples is irrelevant (tuples may be stored in an arbitrary order)</a:t>
            </a:r>
          </a:p>
          <a:p>
            <a:r>
              <a:rPr lang="en-US" altLang="en-US" sz="1700" dirty="0"/>
              <a:t>Example: </a:t>
            </a:r>
            <a:r>
              <a:rPr lang="en-US" altLang="en-US" sz="1700" i="1" dirty="0"/>
              <a:t>instructor</a:t>
            </a:r>
            <a:r>
              <a:rPr lang="en-US" altLang="en-US" sz="1700" dirty="0"/>
              <a:t>  relation with unordered tuples</a:t>
            </a:r>
          </a:p>
          <a:p>
            <a:endParaRPr lang="en-US" altLang="en-US" dirty="0"/>
          </a:p>
          <a:p>
            <a:endParaRPr lang="en-US" altLang="en-US" dirty="0"/>
          </a:p>
        </p:txBody>
      </p:sp>
      <p:pic>
        <p:nvPicPr>
          <p:cNvPr id="6" name="Graphic 5">
            <a:extLst>
              <a:ext uri="{FF2B5EF4-FFF2-40B4-BE49-F238E27FC236}">
                <a16:creationId xmlns:a16="http://schemas.microsoft.com/office/drawing/2014/main" id="{422967B4-430E-442F-B611-B9DC46ED7A2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12197"/>
          <a:stretch/>
        </p:blipFill>
        <p:spPr>
          <a:xfrm>
            <a:off x="1948917" y="2188304"/>
            <a:ext cx="4702738" cy="371358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768351" y="1102297"/>
            <a:ext cx="7594414" cy="2055431"/>
          </a:xfrm>
        </p:spPr>
        <p:txBody>
          <a:bodyPr/>
          <a:lstStyle/>
          <a:p>
            <a:r>
              <a:rPr lang="en-US" altLang="en-US" sz="1700" dirty="0">
                <a:sym typeface="Symbol" panose="05050102010706020507" pitchFamily="18" charset="2"/>
              </a:rPr>
              <a:t>Database schema -- is the logical structure of the database.</a:t>
            </a:r>
          </a:p>
          <a:p>
            <a:r>
              <a:rPr lang="en-US" altLang="en-US" sz="1700" dirty="0">
                <a:sym typeface="Symbol" panose="05050102010706020507" pitchFamily="18" charset="2"/>
              </a:rPr>
              <a:t>Database instance -- is a snapshot of the data in the database at a given instant in time. </a:t>
            </a:r>
          </a:p>
          <a:p>
            <a:r>
              <a:rPr lang="en-US" altLang="en-US" sz="1700" dirty="0">
                <a:sym typeface="Symbol" panose="05050102010706020507" pitchFamily="18" charset="2"/>
              </a:rPr>
              <a:t>Example:</a:t>
            </a:r>
          </a:p>
          <a:p>
            <a:pPr lvl="1"/>
            <a:r>
              <a:rPr lang="en-US" altLang="en-US" sz="1700" dirty="0">
                <a:sym typeface="Symbol" panose="05050102010706020507" pitchFamily="18" charset="2"/>
              </a:rPr>
              <a:t>schema:   i</a:t>
            </a:r>
            <a:r>
              <a:rPr lang="en-US" altLang="en-US" sz="1700" i="1" dirty="0">
                <a:sym typeface="Symbol" panose="05050102010706020507" pitchFamily="18" charset="2"/>
              </a:rPr>
              <a:t>nstructor</a:t>
            </a:r>
            <a:r>
              <a:rPr lang="en-US" altLang="en-US" sz="1700" dirty="0">
                <a:sym typeface="Symbol" panose="05050102010706020507" pitchFamily="18" charset="2"/>
              </a:rPr>
              <a:t> (</a:t>
            </a:r>
            <a:r>
              <a:rPr lang="en-US" altLang="en-US" sz="1700" i="1" dirty="0">
                <a:sym typeface="Symbol" panose="05050102010706020507" pitchFamily="18" charset="2"/>
              </a:rPr>
              <a:t>ID, name, dept_name, salary</a:t>
            </a:r>
            <a:r>
              <a:rPr lang="en-US" altLang="en-US" sz="1700" dirty="0">
                <a:sym typeface="Symbol" panose="05050102010706020507" pitchFamily="18" charset="2"/>
              </a:rPr>
              <a:t>)</a:t>
            </a:r>
          </a:p>
          <a:p>
            <a:pPr lvl="1"/>
            <a:r>
              <a:rPr lang="en-US" altLang="en-US" sz="1700" dirty="0">
                <a:sym typeface="Symbol" panose="05050102010706020507" pitchFamily="18" charset="2"/>
              </a:rPr>
              <a:t>Instance:</a:t>
            </a:r>
          </a:p>
        </p:txBody>
      </p:sp>
      <p:pic>
        <p:nvPicPr>
          <p:cNvPr id="6" name="Graphic 5">
            <a:extLst>
              <a:ext uri="{FF2B5EF4-FFF2-40B4-BE49-F238E27FC236}">
                <a16:creationId xmlns:a16="http://schemas.microsoft.com/office/drawing/2014/main" id="{BD43850F-C798-4B0C-AB3F-7891AC78428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12197"/>
          <a:stretch/>
        </p:blipFill>
        <p:spPr>
          <a:xfrm>
            <a:off x="2589387" y="2909279"/>
            <a:ext cx="4483051" cy="354010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768351" y="1098865"/>
            <a:ext cx="7647680" cy="4896167"/>
          </a:xfrm>
        </p:spPr>
        <p:txBody>
          <a:bodyPr/>
          <a:lstStyle/>
          <a:p>
            <a:r>
              <a:rPr lang="en-US" altLang="en-US" sz="1700" dirty="0"/>
              <a:t>Let K </a:t>
            </a:r>
            <a:r>
              <a:rPr lang="en-US" altLang="en-US" sz="1700" dirty="0">
                <a:sym typeface="Symbol" panose="05050102010706020507" pitchFamily="18" charset="2"/>
              </a:rPr>
              <a:t> R</a:t>
            </a:r>
          </a:p>
          <a:p>
            <a:r>
              <a:rPr lang="en-US" altLang="en-US" sz="1700" i="1" dirty="0">
                <a:sym typeface="Symbol" panose="05050102010706020507" pitchFamily="18" charset="2"/>
              </a:rPr>
              <a:t>K </a:t>
            </a:r>
            <a:r>
              <a:rPr lang="en-US" altLang="en-US" sz="1700" dirty="0">
                <a:sym typeface="Symbol" panose="05050102010706020507" pitchFamily="18" charset="2"/>
              </a:rPr>
              <a:t>is a </a:t>
            </a:r>
            <a:r>
              <a:rPr lang="en-US" altLang="en-US" sz="1700" b="1" dirty="0" err="1">
                <a:solidFill>
                  <a:srgbClr val="002060"/>
                </a:solidFill>
                <a:sym typeface="Symbol" panose="05050102010706020507" pitchFamily="18" charset="2"/>
              </a:rPr>
              <a:t>superkey</a:t>
            </a:r>
            <a:r>
              <a:rPr lang="en-US" altLang="en-US" sz="1700" b="1" dirty="0">
                <a:solidFill>
                  <a:schemeClr val="tx2"/>
                </a:solidFill>
                <a:sym typeface="Symbol" panose="05050102010706020507" pitchFamily="18" charset="2"/>
              </a:rPr>
              <a:t> </a:t>
            </a:r>
            <a:r>
              <a:rPr lang="en-US" altLang="en-US" sz="1700" dirty="0">
                <a:sym typeface="Symbol" panose="05050102010706020507" pitchFamily="18" charset="2"/>
              </a:rPr>
              <a:t>of </a:t>
            </a:r>
            <a:r>
              <a:rPr lang="en-US" altLang="en-US" sz="1700" i="1" dirty="0">
                <a:sym typeface="Symbol" panose="05050102010706020507" pitchFamily="18" charset="2"/>
              </a:rPr>
              <a:t>R</a:t>
            </a:r>
            <a:r>
              <a:rPr lang="en-US" altLang="en-US" sz="1700" dirty="0">
                <a:sym typeface="Symbol" panose="05050102010706020507" pitchFamily="18" charset="2"/>
              </a:rPr>
              <a:t> if values for </a:t>
            </a:r>
            <a:r>
              <a:rPr lang="en-US" altLang="en-US" sz="1700" i="1" dirty="0">
                <a:sym typeface="Symbol" panose="05050102010706020507" pitchFamily="18" charset="2"/>
              </a:rPr>
              <a:t>K</a:t>
            </a:r>
            <a:r>
              <a:rPr lang="en-US" altLang="en-US" sz="1700" dirty="0">
                <a:sym typeface="Symbol" panose="05050102010706020507" pitchFamily="18" charset="2"/>
              </a:rPr>
              <a:t> are sufficient to identify a unique tuple of each possible relation </a:t>
            </a:r>
            <a:r>
              <a:rPr lang="en-US" altLang="en-US" sz="1700" i="1" dirty="0">
                <a:sym typeface="Symbol" panose="05050102010706020507" pitchFamily="18" charset="2"/>
              </a:rPr>
              <a:t>r(R)</a:t>
            </a:r>
            <a:r>
              <a:rPr lang="en-US" altLang="en-US" sz="1700" dirty="0">
                <a:sym typeface="Symbol" panose="05050102010706020507" pitchFamily="18" charset="2"/>
              </a:rPr>
              <a:t> </a:t>
            </a:r>
          </a:p>
          <a:p>
            <a:pPr lvl="1">
              <a:lnSpc>
                <a:spcPct val="130000"/>
              </a:lnSpc>
            </a:pPr>
            <a:r>
              <a:rPr lang="en-US" altLang="en-US" sz="1700" dirty="0">
                <a:sym typeface="Symbol" panose="05050102010706020507" pitchFamily="18" charset="2"/>
              </a:rPr>
              <a:t>Example:  {</a:t>
            </a:r>
            <a:r>
              <a:rPr lang="en-US" altLang="en-US" sz="1700" i="1" dirty="0">
                <a:sym typeface="Symbol" panose="05050102010706020507" pitchFamily="18" charset="2"/>
              </a:rPr>
              <a:t>ID</a:t>
            </a:r>
            <a:r>
              <a:rPr lang="en-US" altLang="en-US" sz="1700" dirty="0">
                <a:sym typeface="Symbol" panose="05050102010706020507" pitchFamily="18" charset="2"/>
              </a:rPr>
              <a:t>} and {</a:t>
            </a:r>
            <a:r>
              <a:rPr lang="en-US" altLang="en-US" sz="1700" dirty="0" err="1">
                <a:sym typeface="Symbol" panose="05050102010706020507" pitchFamily="18" charset="2"/>
              </a:rPr>
              <a:t>ID,name</a:t>
            </a:r>
            <a:r>
              <a:rPr lang="en-US" altLang="en-US" sz="1700" dirty="0">
                <a:sym typeface="Symbol" panose="05050102010706020507" pitchFamily="18" charset="2"/>
              </a:rPr>
              <a:t>} are both </a:t>
            </a:r>
            <a:r>
              <a:rPr lang="en-US" altLang="en-US" sz="1700" dirty="0" err="1">
                <a:sym typeface="Symbol" panose="05050102010706020507" pitchFamily="18" charset="2"/>
              </a:rPr>
              <a:t>superkeys</a:t>
            </a:r>
            <a:r>
              <a:rPr lang="en-US" altLang="en-US" sz="1700" dirty="0">
                <a:sym typeface="Symbol" panose="05050102010706020507" pitchFamily="18" charset="2"/>
              </a:rPr>
              <a:t> of </a:t>
            </a:r>
            <a:r>
              <a:rPr lang="en-US" altLang="en-US" sz="1700" i="1" dirty="0">
                <a:sym typeface="Symbol" panose="05050102010706020507" pitchFamily="18" charset="2"/>
              </a:rPr>
              <a:t>instructor.</a:t>
            </a:r>
            <a:endParaRPr lang="en-US" altLang="en-US" sz="1700" dirty="0">
              <a:sym typeface="Symbol" panose="05050102010706020507" pitchFamily="18" charset="2"/>
            </a:endParaRPr>
          </a:p>
          <a:p>
            <a:pPr>
              <a:lnSpc>
                <a:spcPct val="120000"/>
              </a:lnSpc>
            </a:pPr>
            <a:r>
              <a:rPr lang="en-US" altLang="en-US" sz="1700" dirty="0" err="1">
                <a:sym typeface="Symbol" panose="05050102010706020507" pitchFamily="18" charset="2"/>
              </a:rPr>
              <a:t>Superkey</a:t>
            </a:r>
            <a:r>
              <a:rPr lang="en-US" altLang="en-US" sz="1700" dirty="0">
                <a:sym typeface="Symbol" panose="05050102010706020507" pitchFamily="18" charset="2"/>
              </a:rPr>
              <a:t> </a:t>
            </a:r>
            <a:r>
              <a:rPr lang="en-US" altLang="en-US" sz="1700" i="1" dirty="0">
                <a:sym typeface="Symbol" panose="05050102010706020507" pitchFamily="18" charset="2"/>
              </a:rPr>
              <a:t>K</a:t>
            </a:r>
            <a:r>
              <a:rPr lang="en-US" altLang="en-US" sz="1700" dirty="0">
                <a:sym typeface="Symbol" panose="05050102010706020507" pitchFamily="18" charset="2"/>
              </a:rPr>
              <a:t> is a </a:t>
            </a:r>
            <a:r>
              <a:rPr lang="en-US" altLang="en-US" sz="1700" b="1" dirty="0">
                <a:solidFill>
                  <a:srgbClr val="002060"/>
                </a:solidFill>
                <a:sym typeface="Symbol" panose="05050102010706020507" pitchFamily="18" charset="2"/>
              </a:rPr>
              <a:t>candidate key</a:t>
            </a:r>
            <a:r>
              <a:rPr lang="en-US" altLang="en-US" sz="1700" dirty="0">
                <a:sym typeface="Symbol" panose="05050102010706020507" pitchFamily="18" charset="2"/>
              </a:rPr>
              <a:t> if </a:t>
            </a:r>
            <a:r>
              <a:rPr lang="en-US" altLang="en-US" sz="1700" i="1" dirty="0">
                <a:sym typeface="Symbol" panose="05050102010706020507" pitchFamily="18" charset="2"/>
              </a:rPr>
              <a:t>K</a:t>
            </a:r>
            <a:r>
              <a:rPr lang="en-US" altLang="en-US" sz="1700" dirty="0">
                <a:sym typeface="Symbol" panose="05050102010706020507" pitchFamily="18" charset="2"/>
              </a:rPr>
              <a:t> is minimal</a:t>
            </a:r>
            <a:br>
              <a:rPr lang="en-US" altLang="en-US" sz="1700" dirty="0">
                <a:sym typeface="Symbol" panose="05050102010706020507" pitchFamily="18" charset="2"/>
              </a:rPr>
            </a:br>
            <a:r>
              <a:rPr lang="en-US" altLang="en-US" sz="1700" dirty="0">
                <a:sym typeface="Symbol" panose="05050102010706020507" pitchFamily="18" charset="2"/>
              </a:rPr>
              <a:t>Example:  {</a:t>
            </a:r>
            <a:r>
              <a:rPr lang="en-US" altLang="en-US" sz="1700" i="1" dirty="0">
                <a:sym typeface="Symbol" panose="05050102010706020507" pitchFamily="18" charset="2"/>
              </a:rPr>
              <a:t>ID</a:t>
            </a:r>
            <a:r>
              <a:rPr lang="en-US" altLang="en-US" sz="1700" dirty="0">
                <a:sym typeface="Symbol" panose="05050102010706020507" pitchFamily="18" charset="2"/>
              </a:rPr>
              <a:t>} is a candidate key for </a:t>
            </a:r>
            <a:r>
              <a:rPr lang="en-US" altLang="en-US" sz="1700" i="1" dirty="0">
                <a:sym typeface="Symbol" panose="05050102010706020507" pitchFamily="18" charset="2"/>
              </a:rPr>
              <a:t>Instructor</a:t>
            </a:r>
            <a:endParaRPr lang="en-US" altLang="en-US" sz="1700" dirty="0">
              <a:sym typeface="Symbol" panose="05050102010706020507" pitchFamily="18" charset="2"/>
            </a:endParaRPr>
          </a:p>
          <a:p>
            <a:pPr>
              <a:lnSpc>
                <a:spcPct val="120000"/>
              </a:lnSpc>
            </a:pPr>
            <a:r>
              <a:rPr lang="en-US" altLang="en-US" sz="1700" dirty="0">
                <a:sym typeface="Symbol" panose="05050102010706020507" pitchFamily="18" charset="2"/>
              </a:rPr>
              <a:t>One of the candidate keys is selected to be the </a:t>
            </a:r>
            <a:r>
              <a:rPr lang="en-US" altLang="en-US" sz="1700" b="1" dirty="0">
                <a:solidFill>
                  <a:srgbClr val="002060"/>
                </a:solidFill>
                <a:sym typeface="Symbol" panose="05050102010706020507" pitchFamily="18" charset="2"/>
              </a:rPr>
              <a:t>primary key</a:t>
            </a:r>
            <a:r>
              <a:rPr lang="en-US" altLang="en-US" sz="1700" dirty="0">
                <a:sym typeface="Symbol" panose="05050102010706020507" pitchFamily="18" charset="2"/>
              </a:rPr>
              <a:t>.</a:t>
            </a:r>
          </a:p>
          <a:p>
            <a:pPr lvl="1">
              <a:lnSpc>
                <a:spcPct val="120000"/>
              </a:lnSpc>
            </a:pPr>
            <a:r>
              <a:rPr lang="en-US" altLang="en-US" dirty="0">
                <a:sym typeface="Symbol" panose="05050102010706020507" pitchFamily="18" charset="2"/>
              </a:rPr>
              <a:t>W</a:t>
            </a:r>
            <a:r>
              <a:rPr lang="en-US" altLang="en-US" sz="1700" dirty="0">
                <a:sym typeface="Symbol" panose="05050102010706020507" pitchFamily="18" charset="2"/>
              </a:rPr>
              <a:t>hich one?</a:t>
            </a:r>
          </a:p>
          <a:p>
            <a:r>
              <a:rPr lang="en-US" altLang="en-US" sz="1700" b="1" dirty="0">
                <a:solidFill>
                  <a:srgbClr val="002060"/>
                </a:solidFill>
              </a:rPr>
              <a:t>Foreign key</a:t>
            </a:r>
            <a:r>
              <a:rPr lang="en-US" altLang="en-US" sz="1700" dirty="0">
                <a:solidFill>
                  <a:srgbClr val="002060"/>
                </a:solidFill>
              </a:rPr>
              <a:t> </a:t>
            </a:r>
            <a:r>
              <a:rPr lang="en-US" altLang="en-US" sz="1700" dirty="0"/>
              <a:t>constraint: Value in one relation must appear in another</a:t>
            </a:r>
          </a:p>
          <a:p>
            <a:pPr lvl="1"/>
            <a:r>
              <a:rPr lang="en-US" altLang="en-US" sz="1700" b="1" dirty="0">
                <a:solidFill>
                  <a:srgbClr val="002060"/>
                </a:solidFill>
              </a:rPr>
              <a:t>Referencing</a:t>
            </a:r>
            <a:r>
              <a:rPr lang="en-US" altLang="en-US" sz="1700" dirty="0"/>
              <a:t> relation</a:t>
            </a:r>
          </a:p>
          <a:p>
            <a:pPr lvl="1"/>
            <a:r>
              <a:rPr lang="en-US" altLang="en-US" sz="1700" b="1" dirty="0">
                <a:solidFill>
                  <a:srgbClr val="002060"/>
                </a:solidFill>
              </a:rPr>
              <a:t>Referenced</a:t>
            </a:r>
            <a:r>
              <a:rPr lang="en-US" altLang="en-US" sz="1700" dirty="0"/>
              <a:t> relation</a:t>
            </a:r>
          </a:p>
          <a:p>
            <a:pPr lvl="1"/>
            <a:r>
              <a:rPr lang="en-US" altLang="en-US" sz="1700" dirty="0">
                <a:sym typeface="Symbol" panose="05050102010706020507" pitchFamily="18" charset="2"/>
              </a:rPr>
              <a:t>Example: </a:t>
            </a:r>
            <a:r>
              <a:rPr lang="en-US" altLang="en-US" sz="1700" i="1" dirty="0">
                <a:sym typeface="Symbol" panose="05050102010706020507" pitchFamily="18" charset="2"/>
              </a:rPr>
              <a:t>dept_name</a:t>
            </a:r>
            <a:r>
              <a:rPr lang="en-US" altLang="en-US" sz="1700" dirty="0">
                <a:sym typeface="Symbol" panose="05050102010706020507" pitchFamily="18" charset="2"/>
              </a:rPr>
              <a:t> in i</a:t>
            </a:r>
            <a:r>
              <a:rPr lang="en-US" altLang="en-US" sz="1700" i="1" dirty="0">
                <a:sym typeface="Symbol" panose="05050102010706020507" pitchFamily="18" charset="2"/>
              </a:rPr>
              <a:t>nstructor</a:t>
            </a:r>
            <a:r>
              <a:rPr lang="en-US" altLang="en-US" sz="1700" dirty="0">
                <a:sym typeface="Symbol" panose="05050102010706020507" pitchFamily="18" charset="2"/>
              </a:rPr>
              <a:t>  is a foreign key from </a:t>
            </a:r>
            <a:r>
              <a:rPr lang="en-US" altLang="en-US" sz="1700" i="1" dirty="0">
                <a:sym typeface="Symbol" panose="05050102010706020507" pitchFamily="18" charset="2"/>
              </a:rPr>
              <a:t>instructor</a:t>
            </a:r>
            <a:r>
              <a:rPr lang="en-US" altLang="en-US" sz="1700" dirty="0">
                <a:sym typeface="Symbol" panose="05050102010706020507" pitchFamily="18" charset="2"/>
              </a:rPr>
              <a:t> referencing </a:t>
            </a:r>
            <a:r>
              <a:rPr lang="en-US" altLang="en-US" sz="1700" i="1" dirty="0">
                <a:sym typeface="Symbol" panose="05050102010706020507" pitchFamily="18" charset="2"/>
              </a:rPr>
              <a:t>department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Purpose of Database Systems (Cont.)</a:t>
            </a:r>
          </a:p>
        </p:txBody>
      </p:sp>
      <p:sp>
        <p:nvSpPr>
          <p:cNvPr id="15362" name="Rectangle 3"/>
          <p:cNvSpPr>
            <a:spLocks noGrp="1" noChangeArrowheads="1"/>
          </p:cNvSpPr>
          <p:nvPr>
            <p:ph idx="1"/>
          </p:nvPr>
        </p:nvSpPr>
        <p:spPr>
          <a:xfrm>
            <a:off x="768351" y="1093791"/>
            <a:ext cx="7656322" cy="3990273"/>
          </a:xfrm>
        </p:spPr>
        <p:txBody>
          <a:bodyPr>
            <a:normAutofit fontScale="92500" lnSpcReduction="20000"/>
          </a:bodyPr>
          <a:lstStyle/>
          <a:p>
            <a:r>
              <a:rPr lang="en-US" altLang="en-US" sz="1700" dirty="0"/>
              <a:t>Atomicity of updates</a:t>
            </a:r>
          </a:p>
          <a:p>
            <a:pPr lvl="1"/>
            <a:r>
              <a:rPr lang="en-US" altLang="en-US" sz="1700" dirty="0"/>
              <a:t>Failures may leave database in an inconsistent state with partial updates carried out</a:t>
            </a:r>
          </a:p>
          <a:p>
            <a:pPr lvl="1"/>
            <a:r>
              <a:rPr lang="en-US" altLang="en-US" sz="1700" dirty="0"/>
              <a:t>Example: Transfer of funds from one account to another should either complete or not happen at all</a:t>
            </a:r>
          </a:p>
          <a:p>
            <a:r>
              <a:rPr lang="en-US" altLang="en-US" sz="1700" dirty="0">
                <a:highlight>
                  <a:srgbClr val="FFFF00"/>
                </a:highlight>
              </a:rPr>
              <a:t>Concurrent access by multiple users</a:t>
            </a:r>
          </a:p>
          <a:p>
            <a:pPr lvl="1"/>
            <a:r>
              <a:rPr lang="en-US" altLang="en-US" sz="1700" dirty="0"/>
              <a:t>Concurrent access needed for performance</a:t>
            </a:r>
          </a:p>
          <a:p>
            <a:pPr lvl="1"/>
            <a:r>
              <a:rPr lang="en-US" altLang="en-US" sz="1700" dirty="0"/>
              <a:t>Uncontrolled concurrent accesses can lead to inconsistencies</a:t>
            </a:r>
          </a:p>
          <a:p>
            <a:pPr lvl="2"/>
            <a:r>
              <a:rPr lang="en-US" altLang="en-US" sz="1700" dirty="0"/>
              <a:t>Ex: Two people reading a balance (say 100) and updating it by withdrawing money (say 50 each) at the same time</a:t>
            </a:r>
          </a:p>
          <a:p>
            <a:r>
              <a:rPr lang="en-US" altLang="en-US" sz="1700" dirty="0"/>
              <a:t>Security problems</a:t>
            </a:r>
          </a:p>
          <a:p>
            <a:pPr lvl="1"/>
            <a:r>
              <a:rPr lang="en-US" altLang="en-US" sz="1700" dirty="0"/>
              <a:t>Hard to provide user access to some, but not all, data</a:t>
            </a:r>
          </a:p>
          <a:p>
            <a:pPr marL="457200" lvl="1" indent="0">
              <a:buNone/>
            </a:pPr>
            <a:endParaRPr lang="en-US" altLang="en-US" sz="1700" dirty="0"/>
          </a:p>
          <a:p>
            <a:pPr>
              <a:buNone/>
            </a:pPr>
            <a:r>
              <a:rPr lang="en-US" altLang="en-US" b="1" dirty="0">
                <a:solidFill>
                  <a:srgbClr val="002060"/>
                </a:solidFill>
              </a:rPr>
              <a:t>    Database systems offer solutions to all the above problems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768349" y="1084263"/>
            <a:ext cx="7692069" cy="3555047"/>
          </a:xfrm>
        </p:spPr>
        <p:txBody>
          <a:bodyPr/>
          <a:lstStyle/>
          <a:p>
            <a:r>
              <a:rPr lang="en-US" altLang="en-US" sz="1700" dirty="0"/>
              <a:t>Procedural versus non-procedural, or declarative</a:t>
            </a:r>
          </a:p>
          <a:p>
            <a:r>
              <a:rPr lang="en-US" altLang="en-US" sz="1700" dirty="0"/>
              <a:t>“Pure” languages:</a:t>
            </a:r>
          </a:p>
          <a:p>
            <a:pPr lvl="1"/>
            <a:r>
              <a:rPr lang="en-US" altLang="en-US" sz="1700" dirty="0"/>
              <a:t>Relational algebra</a:t>
            </a:r>
          </a:p>
          <a:p>
            <a:pPr lvl="1"/>
            <a:r>
              <a:rPr lang="en-US" altLang="en-US" sz="1700" dirty="0"/>
              <a:t>Tuple relational calculus</a:t>
            </a:r>
          </a:p>
          <a:p>
            <a:pPr lvl="1"/>
            <a:r>
              <a:rPr lang="en-US" altLang="en-US" sz="1700" dirty="0"/>
              <a:t>Domain relational calculus</a:t>
            </a:r>
          </a:p>
          <a:p>
            <a:r>
              <a:rPr lang="en-US" altLang="en-US" sz="1700" dirty="0"/>
              <a:t>The above 3 pure languages are equivalent in computing power</a:t>
            </a:r>
          </a:p>
          <a:p>
            <a:r>
              <a:rPr lang="en-US" altLang="en-US" sz="1700" dirty="0"/>
              <a:t>We will concentrate in this chapter on relational algebra</a:t>
            </a:r>
          </a:p>
          <a:p>
            <a:pPr lvl="1"/>
            <a:r>
              <a:rPr lang="en-US" altLang="en-US" sz="1700" dirty="0"/>
              <a:t>Not </a:t>
            </a:r>
            <a:r>
              <a:rPr lang="en-US" altLang="en-US" dirty="0"/>
              <a:t>T</a:t>
            </a:r>
            <a:r>
              <a:rPr lang="en-US" altLang="en-US" sz="1700" dirty="0"/>
              <a:t>uring-machine equivalent</a:t>
            </a:r>
          </a:p>
          <a:p>
            <a:pPr lvl="1"/>
            <a:r>
              <a:rPr lang="en-US" altLang="en-US" sz="1700" dirty="0"/>
              <a:t>Consists of 6 basic operations</a:t>
            </a:r>
          </a:p>
          <a:p>
            <a:pPr lvl="1"/>
            <a:endParaRPr lang="en-US" altLang="en-US" dirty="0"/>
          </a:p>
          <a:p>
            <a:endParaRPr lang="en-US"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Relational Algebra</a:t>
            </a:r>
          </a:p>
        </p:txBody>
      </p:sp>
      <p:sp>
        <p:nvSpPr>
          <p:cNvPr id="7170" name="Rectangle 3"/>
          <p:cNvSpPr>
            <a:spLocks noGrp="1" noChangeArrowheads="1"/>
          </p:cNvSpPr>
          <p:nvPr>
            <p:ph type="body" idx="1"/>
          </p:nvPr>
        </p:nvSpPr>
        <p:spPr>
          <a:xfrm>
            <a:off x="768350" y="1077913"/>
            <a:ext cx="7558903" cy="4876800"/>
          </a:xfrm>
        </p:spPr>
        <p:txBody>
          <a:bodyPr/>
          <a:lstStyle/>
          <a:p>
            <a:r>
              <a:rPr lang="en-US" altLang="en-US" sz="1700" dirty="0"/>
              <a:t>A  procedural language consisting  of a set of operations that take one or two relations as input and produce a new relation as their result. </a:t>
            </a:r>
          </a:p>
          <a:p>
            <a:r>
              <a:rPr lang="en-US" altLang="en-US" sz="1700" dirty="0"/>
              <a:t>Six basic operators</a:t>
            </a:r>
          </a:p>
          <a:p>
            <a:pPr lvl="1"/>
            <a:r>
              <a:rPr lang="en-US" altLang="en-US" sz="1700" dirty="0"/>
              <a:t>select: </a:t>
            </a:r>
            <a:r>
              <a:rPr kumimoji="0" lang="en-US" altLang="en-US" sz="1700" dirty="0">
                <a:sym typeface="Symbol" panose="05050102010706020507" pitchFamily="18" charset="2"/>
              </a:rPr>
              <a:t></a:t>
            </a:r>
            <a:endParaRPr lang="en-US" altLang="en-US" sz="1700" dirty="0"/>
          </a:p>
          <a:p>
            <a:pPr lvl="1"/>
            <a:r>
              <a:rPr lang="en-US" altLang="en-US" sz="1700" dirty="0"/>
              <a:t>project: </a:t>
            </a:r>
            <a:r>
              <a:rPr lang="en-US" altLang="en-US" sz="1700" dirty="0">
                <a:sym typeface="Symbol" panose="05050102010706020507" pitchFamily="18" charset="2"/>
              </a:rPr>
              <a:t></a:t>
            </a:r>
            <a:endParaRPr lang="en-US" altLang="en-US" sz="1700" dirty="0"/>
          </a:p>
          <a:p>
            <a:pPr lvl="1"/>
            <a:r>
              <a:rPr lang="en-US" altLang="en-US" sz="1700" dirty="0"/>
              <a:t>union: </a:t>
            </a:r>
            <a:r>
              <a:rPr lang="en-US" altLang="en-US" sz="1700" dirty="0">
                <a:sym typeface="Symbol" panose="05050102010706020507" pitchFamily="18" charset="2"/>
              </a:rPr>
              <a:t></a:t>
            </a:r>
            <a:endParaRPr lang="en-US" altLang="en-US" sz="1700" dirty="0"/>
          </a:p>
          <a:p>
            <a:pPr lvl="1"/>
            <a:r>
              <a:rPr lang="en-US" altLang="en-US" sz="1700" dirty="0"/>
              <a:t>set difference: </a:t>
            </a:r>
            <a:r>
              <a:rPr lang="en-US" altLang="en-US" sz="1700" i="1" dirty="0"/>
              <a:t>–</a:t>
            </a:r>
            <a:r>
              <a:rPr lang="en-US" altLang="en-US" sz="1700" dirty="0"/>
              <a:t> </a:t>
            </a:r>
          </a:p>
          <a:p>
            <a:pPr lvl="1"/>
            <a:r>
              <a:rPr lang="en-US" altLang="en-US" sz="1700" dirty="0"/>
              <a:t>Cartesian product: x</a:t>
            </a:r>
          </a:p>
          <a:p>
            <a:pPr lvl="1"/>
            <a:r>
              <a:rPr lang="en-US" altLang="en-US" sz="1700" dirty="0"/>
              <a:t>rename: </a:t>
            </a:r>
            <a:r>
              <a:rPr lang="en-US" altLang="en-US" sz="1700" i="1" dirty="0">
                <a:sym typeface="Symbol" panose="05050102010706020507" pitchFamily="18" charset="2"/>
              </a:rPr>
              <a:t></a:t>
            </a:r>
          </a:p>
          <a:p>
            <a:pPr lvl="1"/>
            <a:endParaRPr lang="en-US" altLang="en-US" sz="2000" i="1" dirty="0">
              <a:sym typeface="Symbol" panose="05050102010706020507" pitchFamily="18" charset="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sz="2800" dirty="0"/>
              <a:t>Select Operation</a:t>
            </a:r>
          </a:p>
        </p:txBody>
      </p:sp>
      <p:sp>
        <p:nvSpPr>
          <p:cNvPr id="8194" name="Rectangle 3"/>
          <p:cNvSpPr>
            <a:spLocks noGrp="1" noChangeArrowheads="1"/>
          </p:cNvSpPr>
          <p:nvPr>
            <p:ph type="body" idx="1"/>
          </p:nvPr>
        </p:nvSpPr>
        <p:spPr>
          <a:xfrm>
            <a:off x="768350" y="1173574"/>
            <a:ext cx="7612170" cy="3350300"/>
          </a:xfrm>
        </p:spPr>
        <p:txBody>
          <a:bodyPr/>
          <a:lstStyle/>
          <a:p>
            <a:pPr>
              <a:lnSpc>
                <a:spcPct val="90000"/>
              </a:lnSpc>
              <a:tabLst>
                <a:tab pos="1658938" algn="l"/>
                <a:tab pos="3149600" algn="ctr"/>
                <a:tab pos="3425825" algn="l"/>
              </a:tabLst>
            </a:pPr>
            <a:r>
              <a:rPr lang="en-US" altLang="en-US" sz="1700" dirty="0"/>
              <a:t>The  </a:t>
            </a:r>
            <a:r>
              <a:rPr lang="en-US" altLang="en-US" sz="1700" b="1" dirty="0"/>
              <a:t>selec</a:t>
            </a:r>
            <a:r>
              <a:rPr lang="en-US" altLang="en-US" sz="1700" dirty="0"/>
              <a:t>t operation selects tuples that satisfy a given predicate.</a:t>
            </a:r>
          </a:p>
          <a:p>
            <a:pPr>
              <a:lnSpc>
                <a:spcPct val="90000"/>
              </a:lnSpc>
              <a:tabLst>
                <a:tab pos="1658938" algn="l"/>
                <a:tab pos="3149600" algn="ctr"/>
                <a:tab pos="3425825" algn="l"/>
              </a:tabLst>
            </a:pPr>
            <a:r>
              <a:rPr lang="en-US" altLang="en-US" sz="1700"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sz="1700" dirty="0">
                <a:sym typeface="Symbol" panose="05050102010706020507" pitchFamily="18" charset="2"/>
              </a:rPr>
              <a:t>(</a:t>
            </a:r>
            <a:r>
              <a:rPr lang="en-US" altLang="en-US" sz="1700" i="1" dirty="0">
                <a:sym typeface="Symbol" panose="05050102010706020507" pitchFamily="18" charset="2"/>
              </a:rPr>
              <a:t>r</a:t>
            </a:r>
            <a:r>
              <a:rPr lang="en-US" altLang="en-US" sz="1700" dirty="0">
                <a:sym typeface="Symbol" panose="05050102010706020507" pitchFamily="18" charset="2"/>
              </a:rPr>
              <a:t>)</a:t>
            </a:r>
          </a:p>
          <a:p>
            <a:pPr>
              <a:lnSpc>
                <a:spcPct val="90000"/>
              </a:lnSpc>
              <a:tabLst>
                <a:tab pos="1658938" algn="l"/>
                <a:tab pos="3149600" algn="ctr"/>
                <a:tab pos="3425825" algn="l"/>
              </a:tabLst>
            </a:pPr>
            <a:r>
              <a:rPr lang="en-US" altLang="en-US" sz="1700" i="1" dirty="0">
                <a:sym typeface="Symbol" panose="05050102010706020507" pitchFamily="18" charset="2"/>
              </a:rPr>
              <a:t>p</a:t>
            </a:r>
            <a:r>
              <a:rPr lang="en-US" altLang="en-US" sz="1700" dirty="0">
                <a:sym typeface="Symbol" panose="05050102010706020507" pitchFamily="18" charset="2"/>
              </a:rPr>
              <a:t> is called the </a:t>
            </a:r>
            <a:r>
              <a:rPr lang="en-US" altLang="en-US" sz="1700" b="1" dirty="0">
                <a:solidFill>
                  <a:srgbClr val="002060"/>
                </a:solidFill>
                <a:sym typeface="Symbol" panose="05050102010706020507" pitchFamily="18" charset="2"/>
              </a:rPr>
              <a:t>selection predicate</a:t>
            </a:r>
          </a:p>
          <a:p>
            <a:pPr>
              <a:lnSpc>
                <a:spcPct val="90000"/>
              </a:lnSpc>
              <a:tabLst>
                <a:tab pos="1658938" algn="l"/>
                <a:tab pos="3149600" algn="ctr"/>
                <a:tab pos="3425825" algn="l"/>
              </a:tabLst>
            </a:pPr>
            <a:r>
              <a:rPr lang="en-US" altLang="en-US" sz="1700" dirty="0">
                <a:sym typeface="Symbol" panose="05050102010706020507" pitchFamily="18" charset="2"/>
              </a:rPr>
              <a:t>Example: select those tuples of the </a:t>
            </a:r>
            <a:r>
              <a:rPr lang="en-US" altLang="en-US" sz="1700" i="1" dirty="0">
                <a:sym typeface="Symbol" panose="05050102010706020507" pitchFamily="18" charset="2"/>
              </a:rPr>
              <a:t>instructor</a:t>
            </a:r>
            <a:r>
              <a:rPr lang="en-US" altLang="en-US" sz="1700" dirty="0">
                <a:sym typeface="Symbol" panose="05050102010706020507" pitchFamily="18" charset="2"/>
              </a:rPr>
              <a:t>  relation where the instructor is in the “Physics” department.</a:t>
            </a:r>
          </a:p>
          <a:p>
            <a:pPr lvl="1">
              <a:lnSpc>
                <a:spcPct val="90000"/>
              </a:lnSpc>
              <a:tabLst>
                <a:tab pos="1658938" algn="l"/>
                <a:tab pos="3149600" algn="ctr"/>
                <a:tab pos="3425825" algn="l"/>
              </a:tabLst>
            </a:pPr>
            <a:r>
              <a:rPr lang="en-US" altLang="en-US" sz="1700" dirty="0">
                <a:sym typeface="Symbol" panose="05050102010706020507" pitchFamily="18" charset="2"/>
              </a:rPr>
              <a:t>Query</a:t>
            </a:r>
          </a:p>
          <a:p>
            <a:pPr marL="457200" lvl="1" indent="0">
              <a:lnSpc>
                <a:spcPct val="90000"/>
              </a:lnSpc>
              <a:buNone/>
              <a:tabLst>
                <a:tab pos="1658938" algn="l"/>
                <a:tab pos="3149600" algn="ctr"/>
                <a:tab pos="3425825" algn="l"/>
              </a:tabLst>
            </a:pPr>
            <a:r>
              <a:rPr lang="en-US" altLang="en-US" sz="800" dirty="0">
                <a:sym typeface="Symbol" panose="05050102010706020507" pitchFamily="18" charset="2"/>
              </a:rPr>
              <a:t> </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900" i="1" dirty="0">
                <a:sym typeface="Symbol" panose="05050102010706020507" pitchFamily="18" charset="2"/>
              </a:rPr>
              <a:t></a:t>
            </a:r>
            <a:r>
              <a:rPr lang="en-US" altLang="en-US" sz="1900" dirty="0">
                <a:sym typeface="Symbol" panose="05050102010706020507" pitchFamily="18" charset="2"/>
              </a:rPr>
              <a:t> </a:t>
            </a:r>
            <a:r>
              <a:rPr lang="en-US" altLang="en-US" sz="1900" i="1" baseline="-25000" dirty="0">
                <a:sym typeface="Symbol" panose="05050102010706020507" pitchFamily="18" charset="2"/>
              </a:rPr>
              <a:t>dept_name=</a:t>
            </a:r>
            <a:r>
              <a:rPr lang="ja-JP" altLang="en-US" sz="1900" i="1" baseline="-25000" dirty="0">
                <a:sym typeface="Symbol" panose="05050102010706020507" pitchFamily="18" charset="2"/>
              </a:rPr>
              <a:t>“</a:t>
            </a:r>
            <a:r>
              <a:rPr lang="en-US" altLang="ja-JP" sz="1900" i="1" baseline="-25000" dirty="0">
                <a:sym typeface="Symbol" panose="05050102010706020507" pitchFamily="18" charset="2"/>
              </a:rPr>
              <a:t>Physics”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lvl="1">
              <a:lnSpc>
                <a:spcPct val="90000"/>
              </a:lnSpc>
              <a:buNone/>
              <a:tabLst>
                <a:tab pos="1658938" algn="l"/>
                <a:tab pos="3149600" algn="ctr"/>
                <a:tab pos="3425825" algn="l"/>
              </a:tabLst>
            </a:pPr>
            <a:r>
              <a:rPr lang="en-US" altLang="en-US" sz="800" dirty="0">
                <a:sym typeface="Symbol" panose="05050102010706020507" pitchFamily="18" charset="2"/>
              </a:rPr>
              <a:t> </a:t>
            </a:r>
          </a:p>
          <a:p>
            <a:pPr lvl="1">
              <a:lnSpc>
                <a:spcPct val="90000"/>
              </a:lnSpc>
              <a:tabLst>
                <a:tab pos="1658938" algn="l"/>
                <a:tab pos="3149600" algn="ctr"/>
                <a:tab pos="3425825" algn="l"/>
              </a:tabLst>
            </a:pPr>
            <a:r>
              <a:rPr lang="en-US" altLang="en-US" sz="1700" dirty="0">
                <a:sym typeface="Symbol" panose="05050102010706020507" pitchFamily="18" charset="2"/>
              </a:rPr>
              <a:t>Result</a:t>
            </a:r>
          </a:p>
        </p:txBody>
      </p:sp>
      <p:pic>
        <p:nvPicPr>
          <p:cNvPr id="3" name="Graphic 2">
            <a:extLst>
              <a:ext uri="{FF2B5EF4-FFF2-40B4-BE49-F238E27FC236}">
                <a16:creationId xmlns:a16="http://schemas.microsoft.com/office/drawing/2014/main" id="{D0EA259D-031F-4208-A7F2-A15AE51650D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1858"/>
          <a:stretch/>
        </p:blipFill>
        <p:spPr>
          <a:xfrm>
            <a:off x="1735698" y="4125699"/>
            <a:ext cx="4932139" cy="122313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sz="2800" dirty="0"/>
              <a:t>Select Operation (Cont.)</a:t>
            </a:r>
          </a:p>
        </p:txBody>
      </p:sp>
      <p:sp>
        <p:nvSpPr>
          <p:cNvPr id="8194" name="Rectangle 3"/>
          <p:cNvSpPr>
            <a:spLocks noGrp="1" noChangeArrowheads="1"/>
          </p:cNvSpPr>
          <p:nvPr>
            <p:ph type="body" idx="1"/>
          </p:nvPr>
        </p:nvSpPr>
        <p:spPr>
          <a:xfrm>
            <a:off x="768350" y="1138873"/>
            <a:ext cx="7656559" cy="4810823"/>
          </a:xfrm>
        </p:spPr>
        <p:txBody>
          <a:bodyPr/>
          <a:lstStyle/>
          <a:p>
            <a:pPr>
              <a:lnSpc>
                <a:spcPct val="90000"/>
              </a:lnSpc>
              <a:tabLst>
                <a:tab pos="1658938" algn="l"/>
                <a:tab pos="3149600" algn="ctr"/>
                <a:tab pos="3425825" algn="l"/>
              </a:tabLst>
            </a:pPr>
            <a:r>
              <a:rPr lang="en-US" altLang="en-US" sz="1700" dirty="0">
                <a:sym typeface="Symbol" panose="05050102010706020507" pitchFamily="18" charset="2"/>
              </a:rPr>
              <a:t>We allow comparisons using </a:t>
            </a:r>
          </a:p>
          <a:p>
            <a:pPr>
              <a:lnSpc>
                <a:spcPct val="90000"/>
              </a:lnSpc>
              <a:buNone/>
              <a:tabLst>
                <a:tab pos="1658938" algn="l"/>
                <a:tab pos="3149600" algn="ctr"/>
                <a:tab pos="3425825" algn="l"/>
              </a:tabLst>
            </a:pPr>
            <a:r>
              <a:rPr lang="en-US" altLang="en-US" sz="1700" dirty="0">
                <a:sym typeface="Symbol" panose="05050102010706020507" pitchFamily="18" charset="2"/>
              </a:rPr>
              <a:t>                     =, , &gt;, . &lt;. </a:t>
            </a:r>
          </a:p>
          <a:p>
            <a:pPr>
              <a:lnSpc>
                <a:spcPct val="90000"/>
              </a:lnSpc>
              <a:buNone/>
              <a:tabLst>
                <a:tab pos="1658938" algn="l"/>
                <a:tab pos="3149600" algn="ctr"/>
                <a:tab pos="3425825" algn="l"/>
              </a:tabLst>
            </a:pPr>
            <a:r>
              <a:rPr lang="en-US" altLang="en-US" sz="1700" dirty="0">
                <a:sym typeface="Symbol" panose="05050102010706020507" pitchFamily="18" charset="2"/>
              </a:rPr>
              <a:t>       in the selection predicate. </a:t>
            </a:r>
          </a:p>
          <a:p>
            <a:pPr>
              <a:lnSpc>
                <a:spcPct val="90000"/>
              </a:lnSpc>
              <a:tabLst>
                <a:tab pos="1658938" algn="l"/>
                <a:tab pos="3149600" algn="ctr"/>
                <a:tab pos="3425825" algn="l"/>
              </a:tabLst>
            </a:pPr>
            <a:r>
              <a:rPr lang="en-US" altLang="en-US" sz="1700" dirty="0">
                <a:sym typeface="Symbol" panose="05050102010706020507" pitchFamily="18" charset="2"/>
              </a:rPr>
              <a:t>We can combine several predicates into a larger predicate by using the connectives:</a:t>
            </a:r>
          </a:p>
          <a:p>
            <a:pPr>
              <a:lnSpc>
                <a:spcPct val="90000"/>
              </a:lnSpc>
              <a:buNone/>
              <a:tabLst>
                <a:tab pos="1658938" algn="l"/>
                <a:tab pos="3149600" algn="ctr"/>
                <a:tab pos="3425825" algn="l"/>
              </a:tabLst>
            </a:pPr>
            <a:r>
              <a:rPr lang="en-US" altLang="en-US" sz="1700" dirty="0">
                <a:sym typeface="Symbol" panose="05050102010706020507" pitchFamily="18" charset="2"/>
              </a:rPr>
              <a:t>                    (</a:t>
            </a:r>
            <a:r>
              <a:rPr lang="en-US" altLang="en-US" sz="1700" b="1" dirty="0">
                <a:sym typeface="Symbol" panose="05050102010706020507" pitchFamily="18" charset="2"/>
              </a:rPr>
              <a:t>and</a:t>
            </a:r>
            <a:r>
              <a:rPr lang="en-US" altLang="en-US" sz="1700" dirty="0">
                <a:sym typeface="Symbol" panose="05050102010706020507" pitchFamily="18" charset="2"/>
              </a:rPr>
              <a:t>),  (</a:t>
            </a:r>
            <a:r>
              <a:rPr lang="en-US" altLang="en-US" sz="1700" b="1" dirty="0">
                <a:sym typeface="Symbol" panose="05050102010706020507" pitchFamily="18" charset="2"/>
              </a:rPr>
              <a:t>or</a:t>
            </a:r>
            <a:r>
              <a:rPr lang="en-US" altLang="en-US" sz="1700" dirty="0">
                <a:sym typeface="Symbol" panose="05050102010706020507" pitchFamily="18" charset="2"/>
              </a:rPr>
              <a:t>),  (</a:t>
            </a:r>
            <a:r>
              <a:rPr lang="en-US" altLang="en-US" sz="1700" b="1" dirty="0">
                <a:sym typeface="Symbol" panose="05050102010706020507" pitchFamily="18" charset="2"/>
              </a:rPr>
              <a:t>not</a:t>
            </a:r>
            <a:r>
              <a:rPr lang="en-US" altLang="en-US" sz="1700" dirty="0">
                <a:sym typeface="Symbol" panose="05050102010706020507" pitchFamily="18" charset="2"/>
              </a:rPr>
              <a:t>)</a:t>
            </a:r>
          </a:p>
          <a:p>
            <a:pPr>
              <a:lnSpc>
                <a:spcPct val="90000"/>
              </a:lnSpc>
              <a:tabLst>
                <a:tab pos="1658938" algn="l"/>
                <a:tab pos="3149600" algn="ctr"/>
                <a:tab pos="3425825" algn="l"/>
              </a:tabLst>
            </a:pPr>
            <a:r>
              <a:rPr lang="en-US" altLang="en-US" sz="1700" dirty="0">
                <a:sym typeface="Symbol" panose="05050102010706020507" pitchFamily="18" charset="2"/>
              </a:rPr>
              <a:t>Example: Find the instructors in Physics with a salary greater $90,000, we write:</a:t>
            </a:r>
          </a:p>
          <a:p>
            <a:pPr marL="0" indent="0">
              <a:lnSpc>
                <a:spcPct val="90000"/>
              </a:lnSpc>
              <a:buNone/>
              <a:tabLst>
                <a:tab pos="1658938" algn="l"/>
                <a:tab pos="3149600" algn="ctr"/>
                <a:tab pos="3425825" algn="l"/>
              </a:tabLst>
            </a:pPr>
            <a:r>
              <a:rPr lang="en-US" altLang="en-US" sz="800" dirty="0">
                <a:sym typeface="Symbol" panose="05050102010706020507" pitchFamily="18" charset="2"/>
              </a:rPr>
              <a:t> </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sz="1700" i="1" baseline="-25000" dirty="0">
                <a:sym typeface="Symbol" panose="05050102010706020507" pitchFamily="18" charset="2"/>
              </a:rPr>
              <a:t>&gt;</a:t>
            </a:r>
            <a:r>
              <a:rPr lang="en-US" altLang="ja-JP" sz="1700" i="1" dirty="0">
                <a:sym typeface="Symbol" panose="05050102010706020507" pitchFamily="18" charset="2"/>
              </a:rPr>
              <a:t> </a:t>
            </a:r>
            <a:r>
              <a:rPr lang="en-US" altLang="ja-JP" sz="1700" i="1" baseline="-25000" dirty="0">
                <a:sym typeface="Symbol" panose="05050102010706020507" pitchFamily="18" charset="2"/>
              </a:rPr>
              <a:t>90,000</a:t>
            </a:r>
            <a:r>
              <a:rPr lang="en-US" altLang="ja-JP" sz="1700" i="1"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marL="0" indent="0">
              <a:lnSpc>
                <a:spcPct val="90000"/>
              </a:lnSpc>
              <a:buNone/>
              <a:tabLst>
                <a:tab pos="1658938" algn="l"/>
                <a:tab pos="3149600" algn="ctr"/>
                <a:tab pos="3425825" algn="l"/>
              </a:tabLst>
            </a:pPr>
            <a:r>
              <a:rPr lang="en-US" altLang="ja-JP" sz="800" i="1"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The select predicate may  include comparisons between two attributes. </a:t>
            </a:r>
          </a:p>
          <a:p>
            <a:pPr lvl="1">
              <a:lnSpc>
                <a:spcPct val="90000"/>
              </a:lnSpc>
              <a:tabLst>
                <a:tab pos="1658938" algn="l"/>
                <a:tab pos="3149600" algn="ctr"/>
                <a:tab pos="3425825" algn="l"/>
              </a:tabLst>
            </a:pPr>
            <a:r>
              <a:rPr lang="en-US" altLang="en-US" sz="1700" dirty="0">
                <a:sym typeface="Symbol" panose="05050102010706020507" pitchFamily="18" charset="2"/>
              </a:rPr>
              <a:t>Example, find all departments whose name is the same as their building name:</a:t>
            </a:r>
          </a:p>
          <a:p>
            <a:pPr lvl="1">
              <a:lnSpc>
                <a:spcPct val="90000"/>
              </a:lnSpc>
              <a:tabLst>
                <a:tab pos="1658938" algn="l"/>
                <a:tab pos="3149600" algn="ctr"/>
                <a:tab pos="3425825" algn="l"/>
              </a:tabLst>
            </a:pPr>
            <a:r>
              <a:rPr lang="en-US" altLang="en-US" sz="1700" i="1" dirty="0">
                <a:sym typeface="Symbol" panose="05050102010706020507" pitchFamily="18" charset="2"/>
              </a:rPr>
              <a:t> </a:t>
            </a:r>
            <a:r>
              <a:rPr lang="en-US" altLang="en-US" sz="1900" i="1" dirty="0">
                <a:sym typeface="Symbol" panose="05050102010706020507" pitchFamily="18" charset="2"/>
              </a:rPr>
              <a:t></a:t>
            </a:r>
            <a:r>
              <a:rPr lang="en-US" altLang="en-US" sz="1900" dirty="0">
                <a:sym typeface="Symbol" panose="05050102010706020507" pitchFamily="18" charset="2"/>
              </a:rPr>
              <a:t> </a:t>
            </a:r>
            <a:r>
              <a:rPr lang="en-US" altLang="en-US" sz="1900" i="1" baseline="-25000" dirty="0">
                <a:sym typeface="Symbol" panose="05050102010706020507" pitchFamily="18" charset="2"/>
              </a:rPr>
              <a:t>dept_name=</a:t>
            </a:r>
            <a:r>
              <a:rPr lang="en-US" altLang="ja-JP" sz="1900" i="1" baseline="-25000" dirty="0">
                <a:sym typeface="Symbol" panose="05050102010706020507" pitchFamily="18" charset="2"/>
              </a:rPr>
              <a:t>building</a:t>
            </a:r>
            <a:r>
              <a:rPr lang="en-US" altLang="ja-JP" sz="1900" i="1" dirty="0">
                <a:sym typeface="Symbol" panose="05050102010706020507" pitchFamily="18" charset="2"/>
              </a:rPr>
              <a:t> </a:t>
            </a:r>
            <a:r>
              <a:rPr lang="ja-JP" altLang="en-US" sz="1900" i="1" baseline="-25000"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department</a:t>
            </a:r>
            <a:r>
              <a:rPr lang="en-US" altLang="ja-JP" sz="1700" dirty="0">
                <a:sym typeface="Symbol" panose="05050102010706020507" pitchFamily="18" charset="2"/>
              </a:rPr>
              <a:t>)</a:t>
            </a:r>
            <a:endParaRPr lang="en-US" altLang="en-US" sz="1700" dirty="0">
              <a:sym typeface="Symbol" panose="05050102010706020507" pitchFamily="18" charset="2"/>
            </a:endParaRPr>
          </a:p>
        </p:txBody>
      </p:sp>
    </p:spTree>
    <p:extLst>
      <p:ext uri="{BB962C8B-B14F-4D97-AF65-F5344CB8AC3E}">
        <p14:creationId xmlns:p14="http://schemas.microsoft.com/office/powerpoint/2010/main" val="2150831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sz="2800" dirty="0"/>
              <a:t>Project Operation</a:t>
            </a:r>
          </a:p>
        </p:txBody>
      </p:sp>
      <p:sp>
        <p:nvSpPr>
          <p:cNvPr id="1026" name="Rectangle 3"/>
          <p:cNvSpPr>
            <a:spLocks noGrp="1" noChangeArrowheads="1"/>
          </p:cNvSpPr>
          <p:nvPr>
            <p:ph type="body" idx="1"/>
          </p:nvPr>
        </p:nvSpPr>
        <p:spPr>
          <a:xfrm>
            <a:off x="768350" y="1077913"/>
            <a:ext cx="7683192" cy="4876800"/>
          </a:xfrm>
        </p:spPr>
        <p:txBody>
          <a:bodyPr/>
          <a:lstStyle/>
          <a:p>
            <a:pPr>
              <a:lnSpc>
                <a:spcPct val="120000"/>
              </a:lnSpc>
              <a:tabLst>
                <a:tab pos="3257550" algn="ctr"/>
              </a:tabLst>
            </a:pPr>
            <a:r>
              <a:rPr lang="en-US" altLang="en-US" sz="1700" dirty="0"/>
              <a:t>A unary operation that returns its argument relation, with certain attributes left out.  </a:t>
            </a:r>
          </a:p>
          <a:p>
            <a:pPr>
              <a:lnSpc>
                <a:spcPct val="120000"/>
              </a:lnSpc>
              <a:tabLst>
                <a:tab pos="3257550" algn="ctr"/>
              </a:tabLst>
            </a:pPr>
            <a:r>
              <a:rPr lang="en-US" altLang="en-US" sz="1700" dirty="0"/>
              <a:t>Notation:</a:t>
            </a:r>
          </a:p>
          <a:p>
            <a:pPr>
              <a:lnSpc>
                <a:spcPct val="120000"/>
              </a:lnSpc>
              <a:buNone/>
              <a:tabLst>
                <a:tab pos="3257550"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sz="1700" dirty="0"/>
              <a:t>(</a:t>
            </a:r>
            <a:r>
              <a:rPr lang="en-US" altLang="en-US" sz="1700" i="1" dirty="0"/>
              <a:t>r</a:t>
            </a:r>
            <a:r>
              <a:rPr lang="en-US" altLang="ja-JP" sz="1700" dirty="0">
                <a:sym typeface="Symbol" panose="05050102010706020507" pitchFamily="18" charset="2"/>
              </a:rPr>
              <a:t>)</a:t>
            </a:r>
            <a:r>
              <a:rPr lang="en-US" altLang="en-US" sz="1700" dirty="0">
                <a:solidFill>
                  <a:schemeClr val="bg1">
                    <a:lumMod val="50000"/>
                  </a:schemeClr>
                </a:solidFill>
              </a:rPr>
              <a:t>	</a:t>
            </a:r>
          </a:p>
          <a:p>
            <a:pPr>
              <a:lnSpc>
                <a:spcPct val="120000"/>
              </a:lnSpc>
              <a:buFont typeface="Monotype Sorts" charset="2"/>
              <a:buNone/>
              <a:tabLst>
                <a:tab pos="3257550" algn="ctr"/>
              </a:tabLst>
            </a:pPr>
            <a:r>
              <a:rPr lang="en-US" altLang="en-US" sz="1700" dirty="0"/>
              <a:t>	where </a:t>
            </a:r>
            <a:r>
              <a:rPr lang="en-US" altLang="en-US" sz="1700" i="1" dirty="0"/>
              <a:t>A</a:t>
            </a:r>
            <a:r>
              <a:rPr lang="en-US" altLang="en-US" sz="1700" i="1" baseline="-25000" dirty="0"/>
              <a:t>1</a:t>
            </a:r>
            <a:r>
              <a:rPr lang="en-US" altLang="en-US" sz="1700" i="1" dirty="0"/>
              <a:t>, A</a:t>
            </a:r>
            <a:r>
              <a:rPr lang="en-US" altLang="en-US" sz="1700" i="1" baseline="-25000" dirty="0"/>
              <a:t>2</a:t>
            </a:r>
            <a:r>
              <a:rPr lang="en-US" altLang="en-US" sz="1700" dirty="0"/>
              <a:t>,  …, </a:t>
            </a:r>
            <a:r>
              <a:rPr lang="en-US" altLang="en-US" i="1" dirty="0" err="1"/>
              <a:t>A</a:t>
            </a:r>
            <a:r>
              <a:rPr lang="en-US" altLang="en-US" i="1" baseline="-25000" dirty="0" err="1"/>
              <a:t>k</a:t>
            </a:r>
            <a:r>
              <a:rPr lang="en-US" altLang="en-US" sz="1700" dirty="0"/>
              <a:t>  are attribute names and </a:t>
            </a:r>
            <a:r>
              <a:rPr lang="en-US" altLang="en-US" sz="1700" i="1" dirty="0"/>
              <a:t>r</a:t>
            </a:r>
            <a:r>
              <a:rPr lang="en-US" altLang="en-US" sz="1700" dirty="0"/>
              <a:t> is a relation name.</a:t>
            </a:r>
          </a:p>
          <a:p>
            <a:pPr>
              <a:tabLst>
                <a:tab pos="3257550" algn="ctr"/>
              </a:tabLst>
            </a:pPr>
            <a:r>
              <a:rPr lang="en-US" altLang="en-US" sz="1700" dirty="0"/>
              <a:t>The result is defined as the relation of </a:t>
            </a:r>
            <a:r>
              <a:rPr lang="en-US" altLang="en-US" sz="1700" i="1" dirty="0"/>
              <a:t>k</a:t>
            </a:r>
            <a:r>
              <a:rPr lang="en-US" altLang="en-US" sz="1700" dirty="0"/>
              <a:t> columns obtained by erasing the columns that are not listed</a:t>
            </a:r>
          </a:p>
          <a:p>
            <a:pPr>
              <a:tabLst>
                <a:tab pos="3257550" algn="ctr"/>
              </a:tabLst>
            </a:pPr>
            <a:r>
              <a:rPr lang="en-US" altLang="en-US" sz="1700" dirty="0"/>
              <a:t>Duplicate rows removed from result, since relations are sets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sz="2800" dirty="0"/>
              <a:t>Project Operation Example</a:t>
            </a:r>
          </a:p>
        </p:txBody>
      </p:sp>
      <p:sp>
        <p:nvSpPr>
          <p:cNvPr id="1026" name="Rectangle 3"/>
          <p:cNvSpPr>
            <a:spLocks noGrp="1" noChangeArrowheads="1"/>
          </p:cNvSpPr>
          <p:nvPr>
            <p:ph type="body" idx="1"/>
          </p:nvPr>
        </p:nvSpPr>
        <p:spPr>
          <a:xfrm>
            <a:off x="768350" y="1077913"/>
            <a:ext cx="7912353" cy="1567751"/>
          </a:xfrm>
        </p:spPr>
        <p:txBody>
          <a:bodyPr>
            <a:normAutofit fontScale="92500" lnSpcReduction="20000"/>
          </a:bodyPr>
          <a:lstStyle/>
          <a:p>
            <a:pPr>
              <a:tabLst>
                <a:tab pos="3257550" algn="ctr"/>
              </a:tabLst>
            </a:pPr>
            <a:r>
              <a:rPr lang="en-US" altLang="en-US" sz="1700" dirty="0"/>
              <a:t>Example: eliminate the </a:t>
            </a:r>
            <a:r>
              <a:rPr lang="en-US" altLang="en-US" sz="1700" i="1" dirty="0"/>
              <a:t>dept_name</a:t>
            </a:r>
            <a:r>
              <a:rPr lang="en-US" altLang="en-US" sz="1700" dirty="0"/>
              <a:t> attribute of </a:t>
            </a:r>
            <a:r>
              <a:rPr lang="en-US" altLang="en-US" sz="1700" i="1" dirty="0"/>
              <a:t>instructor</a:t>
            </a:r>
          </a:p>
          <a:p>
            <a:pPr>
              <a:tabLst>
                <a:tab pos="3257550" algn="ctr"/>
              </a:tabLst>
            </a:pPr>
            <a:r>
              <a:rPr lang="en-US" altLang="en-US" sz="1700" dirty="0"/>
              <a:t>Query</a:t>
            </a:r>
            <a:r>
              <a:rPr lang="en-US" altLang="en-US" sz="1700" i="1" dirty="0"/>
              <a:t>:</a:t>
            </a:r>
            <a:br>
              <a:rPr lang="en-US" altLang="en-US" sz="1700" dirty="0"/>
            </a:br>
            <a:r>
              <a:rPr lang="en-US" altLang="en-US" sz="800" dirty="0"/>
              <a:t> </a:t>
            </a:r>
            <a:br>
              <a:rPr lang="en-US" altLang="en-US" sz="1700" dirty="0"/>
            </a:br>
            <a:r>
              <a:rPr lang="en-US" altLang="en-US" sz="1700"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sz="1700" dirty="0"/>
              <a:t>(</a:t>
            </a:r>
            <a:r>
              <a:rPr lang="en-US" altLang="en-US" sz="1700" i="1" dirty="0"/>
              <a:t>instructor</a:t>
            </a:r>
            <a:r>
              <a:rPr lang="en-US" altLang="en-US" sz="1700" dirty="0"/>
              <a:t>) </a:t>
            </a:r>
          </a:p>
          <a:p>
            <a:pPr>
              <a:tabLst>
                <a:tab pos="3257550" algn="ctr"/>
              </a:tabLst>
            </a:pPr>
            <a:r>
              <a:rPr lang="en-US" altLang="en-US" sz="1700" dirty="0"/>
              <a:t>Result:</a:t>
            </a:r>
            <a:br>
              <a:rPr lang="en-US" altLang="en-US" sz="1700" dirty="0"/>
            </a:br>
            <a:endParaRPr lang="en-US" altLang="en-US" sz="1700" dirty="0"/>
          </a:p>
        </p:txBody>
      </p:sp>
      <p:pic>
        <p:nvPicPr>
          <p:cNvPr id="3" name="Graphic 2">
            <a:extLst>
              <a:ext uri="{FF2B5EF4-FFF2-40B4-BE49-F238E27FC236}">
                <a16:creationId xmlns:a16="http://schemas.microsoft.com/office/drawing/2014/main" id="{78A827ED-B175-4A55-B05F-235A354E778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9823"/>
          <a:stretch/>
        </p:blipFill>
        <p:spPr>
          <a:xfrm>
            <a:off x="2386431" y="2422578"/>
            <a:ext cx="4216669" cy="374988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Composition of Relational Operations</a:t>
            </a:r>
          </a:p>
        </p:txBody>
      </p:sp>
      <p:sp>
        <p:nvSpPr>
          <p:cNvPr id="7170" name="Rectangle 3"/>
          <p:cNvSpPr>
            <a:spLocks noGrp="1" noChangeArrowheads="1"/>
          </p:cNvSpPr>
          <p:nvPr>
            <p:ph type="body" idx="1"/>
          </p:nvPr>
        </p:nvSpPr>
        <p:spPr>
          <a:xfrm>
            <a:off x="768351" y="1242035"/>
            <a:ext cx="7558786" cy="3720109"/>
          </a:xfrm>
        </p:spPr>
        <p:txBody>
          <a:bodyPr/>
          <a:lstStyle/>
          <a:p>
            <a:r>
              <a:rPr lang="en-US" altLang="en-US" sz="1700" dirty="0"/>
              <a:t>The result of a relational-algebra operation is relation  and therefore of relational-algebra operations can be composed together into a </a:t>
            </a:r>
            <a:r>
              <a:rPr lang="en-US" altLang="en-US" sz="1700" b="1" dirty="0"/>
              <a:t>relational-algebra expression</a:t>
            </a:r>
            <a:r>
              <a:rPr lang="en-US" altLang="en-US" sz="1700" dirty="0"/>
              <a:t>.</a:t>
            </a:r>
          </a:p>
          <a:p>
            <a:r>
              <a:rPr lang="en-US" altLang="en-US" sz="1700" dirty="0"/>
              <a:t>Consider  the query -- Find the names of all instructors in the Physics department.</a:t>
            </a:r>
          </a:p>
          <a:p>
            <a:pPr>
              <a:buNone/>
            </a:pPr>
            <a:r>
              <a:rPr lang="en-US" altLang="ja-JP" sz="800" dirty="0">
                <a:sym typeface="Symbol" panose="05050102010706020507" pitchFamily="18" charset="2"/>
              </a:rPr>
              <a:t> </a:t>
            </a:r>
          </a:p>
          <a:p>
            <a:pPr>
              <a:buNone/>
            </a:pPr>
            <a:r>
              <a:rPr lang="en-US" altLang="en-US" sz="1700" dirty="0">
                <a:sym typeface="Symbol" panose="05050102010706020507" pitchFamily="18" charset="2"/>
              </a:rPr>
              <a:t>             </a:t>
            </a:r>
            <a:r>
              <a:rPr lang="en-US" altLang="en-US" dirty="0">
                <a:sym typeface="Symbol" panose="05050102010706020507" pitchFamily="18" charset="2"/>
              </a:rPr>
              <a:t></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sz="2800" dirty="0"/>
              <a:t>Cartesian-Product Operation</a:t>
            </a:r>
          </a:p>
        </p:txBody>
      </p:sp>
      <p:sp>
        <p:nvSpPr>
          <p:cNvPr id="12290" name="Rectangle 3"/>
          <p:cNvSpPr>
            <a:spLocks noGrp="1" noChangeArrowheads="1"/>
          </p:cNvSpPr>
          <p:nvPr>
            <p:ph type="body" idx="1"/>
          </p:nvPr>
        </p:nvSpPr>
        <p:spPr>
          <a:xfrm>
            <a:off x="768350" y="1065721"/>
            <a:ext cx="7709825" cy="4876800"/>
          </a:xfrm>
        </p:spPr>
        <p:txBody>
          <a:bodyPr/>
          <a:lstStyle/>
          <a:p>
            <a:pPr>
              <a:tabLst>
                <a:tab pos="3149600" algn="ctr"/>
              </a:tabLst>
            </a:pPr>
            <a:r>
              <a:rPr lang="en-US" altLang="en-US" sz="1700" dirty="0"/>
              <a:t>The Cartesian-product operation (denoted by X)  allows us to combine information from any two relations.  </a:t>
            </a:r>
          </a:p>
          <a:p>
            <a:pPr>
              <a:tabLst>
                <a:tab pos="3149600" algn="ctr"/>
              </a:tabLst>
            </a:pPr>
            <a:r>
              <a:rPr lang="en-US" altLang="en-US" sz="1700" dirty="0"/>
              <a:t>Example: the Cartesian product of the relations </a:t>
            </a:r>
            <a:r>
              <a:rPr lang="en-US" altLang="en-US" sz="1700" i="1" dirty="0"/>
              <a:t>instructor</a:t>
            </a:r>
            <a:r>
              <a:rPr lang="en-US" altLang="en-US" sz="1700" dirty="0"/>
              <a:t> and t</a:t>
            </a:r>
            <a:r>
              <a:rPr lang="en-US" altLang="en-US" sz="1700" i="1" dirty="0"/>
              <a:t>eaches</a:t>
            </a:r>
            <a:r>
              <a:rPr lang="en-US" altLang="en-US" sz="1700" dirty="0"/>
              <a:t> is written  as:</a:t>
            </a:r>
          </a:p>
          <a:p>
            <a:pPr>
              <a:buNone/>
              <a:tabLst>
                <a:tab pos="3149600" algn="ctr"/>
              </a:tabLst>
            </a:pPr>
            <a:r>
              <a:rPr lang="en-US" altLang="en-US" sz="1700" i="1" dirty="0"/>
              <a:t>                instructor</a:t>
            </a:r>
            <a:r>
              <a:rPr lang="en-US" altLang="en-US" sz="1700" dirty="0"/>
              <a:t>  X  </a:t>
            </a:r>
            <a:r>
              <a:rPr lang="en-US" altLang="en-US" sz="1700" i="1" dirty="0"/>
              <a:t>teaches</a:t>
            </a:r>
          </a:p>
          <a:p>
            <a:pPr>
              <a:tabLst>
                <a:tab pos="3149600" algn="ctr"/>
              </a:tabLst>
            </a:pPr>
            <a:r>
              <a:rPr lang="en-US" altLang="en-US" sz="1700" dirty="0"/>
              <a:t>We construct a tuple of the result out of each possible pair of tuples: one from the </a:t>
            </a:r>
            <a:r>
              <a:rPr lang="en-US" altLang="en-US" sz="1700" i="1" dirty="0"/>
              <a:t>instructor</a:t>
            </a:r>
            <a:r>
              <a:rPr lang="en-US" altLang="en-US" sz="1700" dirty="0"/>
              <a:t> relation and one from the </a:t>
            </a:r>
            <a:r>
              <a:rPr lang="en-US" altLang="en-US" sz="1700" i="1" dirty="0"/>
              <a:t>teaches</a:t>
            </a:r>
            <a:r>
              <a:rPr lang="en-US" altLang="en-US" sz="1700" dirty="0"/>
              <a:t> relation (see next slide)</a:t>
            </a:r>
          </a:p>
          <a:p>
            <a:pPr>
              <a:tabLst>
                <a:tab pos="3149600" algn="ctr"/>
              </a:tabLst>
            </a:pPr>
            <a:r>
              <a:rPr lang="en-US" altLang="en-US" sz="1700" dirty="0"/>
              <a:t>Since the instructor</a:t>
            </a:r>
            <a:r>
              <a:rPr lang="en-US" altLang="en-US" sz="1700" i="1" dirty="0"/>
              <a:t> ID </a:t>
            </a:r>
            <a:r>
              <a:rPr lang="en-US" altLang="en-US" sz="1700" dirty="0"/>
              <a:t>appears in both relations we distinguish between these attribute by attaching to the attribute the name of the relation from which the attribute originally came.</a:t>
            </a:r>
          </a:p>
          <a:p>
            <a:pPr lvl="1">
              <a:tabLst>
                <a:tab pos="3149600" algn="ctr"/>
              </a:tabLst>
            </a:pPr>
            <a:r>
              <a:rPr lang="en-US" altLang="en-US" sz="1700" i="1" dirty="0"/>
              <a:t>instructor.ID</a:t>
            </a:r>
          </a:p>
          <a:p>
            <a:pPr lvl="1">
              <a:tabLst>
                <a:tab pos="3149600" algn="ctr"/>
              </a:tabLst>
            </a:pPr>
            <a:r>
              <a:rPr lang="en-US" altLang="en-US" sz="1700" i="1" dirty="0"/>
              <a:t>teaches.ID</a:t>
            </a:r>
          </a:p>
          <a:p>
            <a:pPr lvl="1">
              <a:tabLst>
                <a:tab pos="3149600" algn="ctr"/>
              </a:tabLst>
            </a:pPr>
            <a:endParaRPr lang="en-US" altLang="en-US" dirty="0"/>
          </a:p>
          <a:p>
            <a:pPr>
              <a:buNone/>
              <a:tabLst>
                <a:tab pos="3149600" algn="ctr"/>
              </a:tabLst>
            </a:pPr>
            <a:endParaRPr lang="en-US" altLang="en-US" dirty="0">
              <a:sym typeface="Symbol" panose="05050102010706020507" pitchFamily="18" charset="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sz="2800" dirty="0"/>
              <a:t>The</a:t>
            </a:r>
            <a:r>
              <a:rPr lang="en-US" altLang="en-US" sz="2800" i="1" dirty="0"/>
              <a:t>  instructor</a:t>
            </a:r>
            <a:r>
              <a:rPr lang="en-US" altLang="en-US" sz="2800" dirty="0"/>
              <a:t>  </a:t>
            </a:r>
            <a:r>
              <a:rPr lang="en-US" altLang="en-US" sz="2400" dirty="0"/>
              <a:t>X</a:t>
            </a:r>
            <a:r>
              <a:rPr lang="en-US" altLang="en-US" sz="2800" dirty="0"/>
              <a:t>  </a:t>
            </a:r>
            <a:r>
              <a:rPr lang="en-US" altLang="en-US" sz="2800" i="1" dirty="0"/>
              <a:t>teaches  table</a:t>
            </a:r>
            <a:endParaRPr lang="en-US" altLang="en-US" sz="2800" dirty="0"/>
          </a:p>
        </p:txBody>
      </p:sp>
      <p:pic>
        <p:nvPicPr>
          <p:cNvPr id="4" name="Graphic 3">
            <a:extLst>
              <a:ext uri="{FF2B5EF4-FFF2-40B4-BE49-F238E27FC236}">
                <a16:creationId xmlns:a16="http://schemas.microsoft.com/office/drawing/2014/main" id="{E425A146-DF78-4629-A7BE-AFD7754271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 b="6551"/>
          <a:stretch/>
        </p:blipFill>
        <p:spPr>
          <a:xfrm>
            <a:off x="1752600" y="1066800"/>
            <a:ext cx="5459492" cy="5964948"/>
          </a:xfrm>
          <a:prstGeom prst="rect">
            <a:avLst/>
          </a:prstGeom>
        </p:spPr>
      </p:pic>
    </p:spTree>
    <p:extLst>
      <p:ext uri="{BB962C8B-B14F-4D97-AF65-F5344CB8AC3E}">
        <p14:creationId xmlns:p14="http://schemas.microsoft.com/office/powerpoint/2010/main" val="137113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Join Operation</a:t>
            </a:r>
          </a:p>
        </p:txBody>
      </p:sp>
      <p:sp>
        <p:nvSpPr>
          <p:cNvPr id="7170" name="Rectangle 3"/>
          <p:cNvSpPr>
            <a:spLocks noGrp="1" noChangeArrowheads="1"/>
          </p:cNvSpPr>
          <p:nvPr>
            <p:ph type="body" idx="1"/>
          </p:nvPr>
        </p:nvSpPr>
        <p:spPr>
          <a:xfrm>
            <a:off x="768351" y="1126681"/>
            <a:ext cx="7631938" cy="4664519"/>
          </a:xfrm>
        </p:spPr>
        <p:txBody>
          <a:bodyPr/>
          <a:lstStyle/>
          <a:p>
            <a:pPr>
              <a:tabLst>
                <a:tab pos="3149600" algn="ctr"/>
              </a:tabLst>
            </a:pPr>
            <a:r>
              <a:rPr lang="en-US" altLang="en-US" sz="1700" dirty="0"/>
              <a:t>The Cartesian-Product </a:t>
            </a:r>
          </a:p>
          <a:p>
            <a:pPr>
              <a:buNone/>
              <a:tabLst>
                <a:tab pos="3149600" algn="ctr"/>
              </a:tabLst>
            </a:pPr>
            <a:r>
              <a:rPr lang="en-US" altLang="en-US" sz="1700" i="1" dirty="0"/>
              <a:t>                    instructor</a:t>
            </a:r>
            <a:r>
              <a:rPr lang="en-US" altLang="en-US" sz="1700" dirty="0"/>
              <a:t>  X  </a:t>
            </a:r>
            <a:r>
              <a:rPr lang="en-US" altLang="en-US" sz="1700" i="1" dirty="0"/>
              <a:t>teaches</a:t>
            </a:r>
            <a:endParaRPr lang="en-US" altLang="en-US" sz="1700" dirty="0"/>
          </a:p>
          <a:p>
            <a:pPr>
              <a:buNone/>
              <a:tabLst>
                <a:tab pos="3149600" algn="ctr"/>
              </a:tabLst>
            </a:pPr>
            <a:r>
              <a:rPr lang="en-US" altLang="en-US" sz="1700" dirty="0"/>
              <a:t>      associates every  tuple of  instructor with every tuple of teaches.</a:t>
            </a:r>
          </a:p>
          <a:p>
            <a:pPr lvl="1"/>
            <a:r>
              <a:rPr lang="en-US" altLang="en-US" sz="1700" dirty="0"/>
              <a:t>Most of the resulting rows have information about instructors who did NOT teach a particular course. </a:t>
            </a:r>
          </a:p>
          <a:p>
            <a:r>
              <a:rPr lang="en-US" altLang="en-US" sz="1700" dirty="0"/>
              <a:t>To get only those tuples of  “</a:t>
            </a:r>
            <a:r>
              <a:rPr lang="en-US" altLang="en-US" sz="1700" i="1" dirty="0"/>
              <a:t>instructor</a:t>
            </a:r>
            <a:r>
              <a:rPr lang="en-US" altLang="en-US" sz="1700" dirty="0"/>
              <a:t>  X  </a:t>
            </a:r>
            <a:r>
              <a:rPr lang="en-US" altLang="en-US" sz="1700" i="1" dirty="0"/>
              <a:t>teaches</a:t>
            </a:r>
            <a:r>
              <a:rPr lang="en-US" altLang="en-US" sz="1700" dirty="0"/>
              <a:t> “ that pertain to instructors and the courses that they taught, we write:</a:t>
            </a:r>
          </a:p>
          <a:p>
            <a:pPr>
              <a:buNone/>
            </a:pPr>
            <a:r>
              <a:rPr lang="en-US" altLang="en-US" sz="1700" dirty="0">
                <a:solidFill>
                  <a:schemeClr val="bg1">
                    <a:lumMod val="50000"/>
                  </a:schemeClr>
                </a:solidFill>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instructor.id =  teaches.id</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  </a:t>
            </a:r>
            <a:r>
              <a:rPr lang="en-US" altLang="ja-JP" sz="1700" dirty="0">
                <a:sym typeface="Symbol" panose="05050102010706020507" pitchFamily="18" charset="2"/>
              </a:rPr>
              <a:t>x</a:t>
            </a:r>
            <a:r>
              <a:rPr lang="en-US" altLang="ja-JP" sz="1700" i="1" dirty="0">
                <a:sym typeface="Symbol" panose="05050102010706020507" pitchFamily="18" charset="2"/>
              </a:rPr>
              <a:t> teaches </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pPr lvl="1"/>
            <a:r>
              <a:rPr lang="en-US" altLang="ja-JP" sz="1700" dirty="0">
                <a:sym typeface="Symbol" panose="05050102010706020507" pitchFamily="18" charset="2"/>
              </a:rPr>
              <a:t>We get only those tuples of “</a:t>
            </a:r>
            <a:r>
              <a:rPr lang="en-US" altLang="en-US" sz="1700" i="1" dirty="0"/>
              <a:t>instructor</a:t>
            </a:r>
            <a:r>
              <a:rPr lang="en-US" altLang="en-US" sz="1700" dirty="0"/>
              <a:t>  X  </a:t>
            </a:r>
            <a:r>
              <a:rPr lang="en-US" altLang="en-US" sz="1700" i="1" dirty="0"/>
              <a:t>teaches” </a:t>
            </a:r>
            <a:r>
              <a:rPr lang="en-US" altLang="ja-JP" sz="1700" dirty="0">
                <a:sym typeface="Symbol" panose="05050102010706020507" pitchFamily="18" charset="2"/>
              </a:rPr>
              <a:t>that pertain to instructors and the courses that they taught.</a:t>
            </a:r>
          </a:p>
          <a:p>
            <a:r>
              <a:rPr lang="en-US" altLang="ja-JP" sz="1700" dirty="0">
                <a:sym typeface="Symbol" panose="05050102010706020507" pitchFamily="18" charset="2"/>
              </a:rPr>
              <a:t>The result of this expression, shown in the next slide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ffectLst/>
              </a:rPr>
              <a:t>University Database Example</a:t>
            </a:r>
          </a:p>
        </p:txBody>
      </p:sp>
      <p:sp>
        <p:nvSpPr>
          <p:cNvPr id="11266" name="Rectangle 3"/>
          <p:cNvSpPr>
            <a:spLocks noGrp="1" noChangeArrowheads="1"/>
          </p:cNvSpPr>
          <p:nvPr>
            <p:ph idx="1"/>
          </p:nvPr>
        </p:nvSpPr>
        <p:spPr>
          <a:xfrm>
            <a:off x="768351" y="1045022"/>
            <a:ext cx="7638802" cy="4903787"/>
          </a:xfrm>
        </p:spPr>
        <p:txBody>
          <a:bodyPr/>
          <a:lstStyle/>
          <a:p>
            <a:endParaRPr lang="en-US" altLang="en-US" sz="1700" dirty="0"/>
          </a:p>
          <a:p>
            <a:r>
              <a:rPr lang="en-US" altLang="en-US" sz="1700" dirty="0"/>
              <a:t>Data consists of information about:</a:t>
            </a:r>
          </a:p>
          <a:p>
            <a:pPr lvl="1"/>
            <a:r>
              <a:rPr lang="en-US" altLang="en-US" sz="1700" dirty="0"/>
              <a:t>Students</a:t>
            </a:r>
          </a:p>
          <a:p>
            <a:pPr lvl="1"/>
            <a:r>
              <a:rPr lang="en-US" altLang="en-US" sz="1700" dirty="0"/>
              <a:t>Instructors</a:t>
            </a:r>
          </a:p>
          <a:p>
            <a:pPr lvl="1"/>
            <a:r>
              <a:rPr lang="en-US" altLang="en-US" sz="1700" dirty="0"/>
              <a:t>Classes</a:t>
            </a:r>
          </a:p>
          <a:p>
            <a:r>
              <a:rPr lang="en-US" altLang="en-US" sz="1700" dirty="0"/>
              <a:t>Application program examples:</a:t>
            </a:r>
          </a:p>
          <a:p>
            <a:pPr lvl="1"/>
            <a:r>
              <a:rPr lang="en-US" altLang="en-US" sz="1700" dirty="0"/>
              <a:t>Add new students, instructors, and courses</a:t>
            </a:r>
          </a:p>
          <a:p>
            <a:pPr lvl="1"/>
            <a:r>
              <a:rPr lang="en-US" altLang="en-US" sz="1700" dirty="0"/>
              <a:t>Register students for courses, and generate class rosters</a:t>
            </a:r>
          </a:p>
          <a:p>
            <a:pPr lvl="1"/>
            <a:r>
              <a:rPr lang="en-US" altLang="en-US" sz="1700" dirty="0"/>
              <a:t>Assign grades to students, compute grade point averages (GPA) and generate transcripts</a:t>
            </a:r>
          </a:p>
          <a:p>
            <a:pPr>
              <a:buFont typeface="Monotype Sorts" charset="2"/>
              <a:buNone/>
            </a:pPr>
            <a:endParaRPr lang="en-US" altLang="en-US" sz="1700" dirty="0"/>
          </a:p>
          <a:p>
            <a:endParaRPr lang="en-US" altLang="en-US" sz="1700"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Join Operation (Cont.)</a:t>
            </a:r>
          </a:p>
        </p:txBody>
      </p:sp>
      <p:sp>
        <p:nvSpPr>
          <p:cNvPr id="7170" name="Rectangle 3"/>
          <p:cNvSpPr>
            <a:spLocks noGrp="1" noChangeArrowheads="1"/>
          </p:cNvSpPr>
          <p:nvPr>
            <p:ph type="body" idx="1"/>
          </p:nvPr>
        </p:nvSpPr>
        <p:spPr>
          <a:xfrm>
            <a:off x="768351" y="1077913"/>
            <a:ext cx="7436866" cy="848423"/>
          </a:xfrm>
        </p:spPr>
        <p:txBody>
          <a:bodyPr>
            <a:normAutofit fontScale="92500" lnSpcReduction="10000"/>
          </a:bodyPr>
          <a:lstStyle/>
          <a:p>
            <a:r>
              <a:rPr lang="en-US" altLang="en-US" sz="1700" dirty="0"/>
              <a:t>The</a:t>
            </a:r>
            <a:r>
              <a:rPr lang="en-US" altLang="en-US" sz="1700" dirty="0">
                <a:sym typeface="Symbol" panose="05050102010706020507" pitchFamily="18" charset="2"/>
              </a:rPr>
              <a:t>  table corresponding to:</a:t>
            </a:r>
          </a:p>
          <a:p>
            <a:pPr>
              <a:buNone/>
            </a:pPr>
            <a:r>
              <a:rPr lang="en-US" altLang="en-US" sz="1700" i="1" dirty="0">
                <a:solidFill>
                  <a:schemeClr val="bg1">
                    <a:lumMod val="50000"/>
                  </a:schemeClr>
                </a:solidFill>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instructor.id =  teaches.id</a:t>
            </a:r>
            <a:r>
              <a:rPr lang="en-US" altLang="ja-JP" i="1" baseline="-25000"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  </a:t>
            </a:r>
            <a:r>
              <a:rPr lang="en-US" altLang="ja-JP" sz="1700" dirty="0">
                <a:sym typeface="Symbol" panose="05050102010706020507" pitchFamily="18" charset="2"/>
              </a:rPr>
              <a:t>x</a:t>
            </a:r>
            <a:r>
              <a:rPr lang="en-US" altLang="ja-JP" sz="1700" i="1" dirty="0">
                <a:sym typeface="Symbol" panose="05050102010706020507" pitchFamily="18" charset="2"/>
              </a:rPr>
              <a:t> teaches</a:t>
            </a:r>
            <a:r>
              <a:rPr lang="en-US" altLang="ja-JP" sz="1700" dirty="0">
                <a:sym typeface="Symbol" panose="05050102010706020507" pitchFamily="18" charset="2"/>
              </a:rPr>
              <a:t>))</a:t>
            </a:r>
            <a:r>
              <a:rPr lang="en-US" altLang="en-US" sz="1700" dirty="0"/>
              <a:t> </a:t>
            </a:r>
          </a:p>
          <a:p>
            <a:pPr>
              <a:buNone/>
            </a:pPr>
            <a:endParaRPr lang="en-US" altLang="en-US" dirty="0">
              <a:solidFill>
                <a:schemeClr val="bg1">
                  <a:lumMod val="50000"/>
                </a:schemeClr>
              </a:solidFill>
            </a:endParaRPr>
          </a:p>
        </p:txBody>
      </p:sp>
      <p:pic>
        <p:nvPicPr>
          <p:cNvPr id="4" name="Graphic 3">
            <a:extLst>
              <a:ext uri="{FF2B5EF4-FFF2-40B4-BE49-F238E27FC236}">
                <a16:creationId xmlns:a16="http://schemas.microsoft.com/office/drawing/2014/main" id="{54514E8B-ADB7-4B47-B765-99E7784E86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12878"/>
          <a:stretch/>
        </p:blipFill>
        <p:spPr>
          <a:xfrm>
            <a:off x="938783" y="1926336"/>
            <a:ext cx="7416310" cy="4134599"/>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Join Operation (Cont.)</a:t>
            </a:r>
          </a:p>
        </p:txBody>
      </p:sp>
      <mc:AlternateContent xmlns:mc="http://schemas.openxmlformats.org/markup-compatibility/2006">
        <mc:Choice xmlns:a14="http://schemas.microsoft.com/office/drawing/2010/main" Requires="a14">
          <p:sp>
            <p:nvSpPr>
              <p:cNvPr id="7170" name="Rectangle 3"/>
              <p:cNvSpPr>
                <a:spLocks noGrp="1" noChangeArrowheads="1"/>
              </p:cNvSpPr>
              <p:nvPr>
                <p:ph type="body" idx="1"/>
              </p:nvPr>
            </p:nvSpPr>
            <p:spPr>
              <a:xfrm>
                <a:off x="768350" y="1138873"/>
                <a:ext cx="7644131" cy="4271327"/>
              </a:xfrm>
            </p:spPr>
            <p:txBody>
              <a:bodyPr/>
              <a:lstStyle/>
              <a:p>
                <a:pPr>
                  <a:tabLst>
                    <a:tab pos="3149600" algn="ctr"/>
                  </a:tabLst>
                </a:pPr>
                <a:r>
                  <a:rPr lang="en-US" altLang="en-US" sz="1700" dirty="0"/>
                  <a:t>The </a:t>
                </a:r>
                <a:r>
                  <a:rPr lang="en-US" altLang="en-US" sz="1700" b="1" dirty="0"/>
                  <a:t>Join </a:t>
                </a:r>
                <a:r>
                  <a:rPr lang="en-US" altLang="en-US" sz="1700" dirty="0"/>
                  <a:t>operation allows us to combine  a select operation and a  Cartesian-Product  operation into a single operation.</a:t>
                </a:r>
              </a:p>
              <a:p>
                <a:pPr>
                  <a:tabLst>
                    <a:tab pos="3149600" algn="ctr"/>
                  </a:tabLst>
                </a:pPr>
                <a:r>
                  <a:rPr lang="en-US" altLang="en-US" sz="1700" dirty="0"/>
                  <a:t>Consider relations </a:t>
                </a:r>
                <a:r>
                  <a:rPr lang="en-US" altLang="en-US" sz="1700" i="1" dirty="0"/>
                  <a:t>r </a:t>
                </a:r>
                <a:r>
                  <a:rPr lang="en-US" altLang="en-US" sz="1700" dirty="0"/>
                  <a:t>(</a:t>
                </a:r>
                <a:r>
                  <a:rPr lang="en-US" altLang="en-US" sz="1700" i="1" dirty="0"/>
                  <a:t>R</a:t>
                </a:r>
                <a:r>
                  <a:rPr lang="en-US" altLang="en-US" sz="1700" dirty="0"/>
                  <a:t>) and </a:t>
                </a:r>
                <a:r>
                  <a:rPr lang="en-US" altLang="en-US" sz="1700" i="1" dirty="0"/>
                  <a:t>s </a:t>
                </a:r>
                <a:r>
                  <a:rPr lang="en-US" altLang="en-US" sz="1700" dirty="0"/>
                  <a:t>(</a:t>
                </a:r>
                <a:r>
                  <a:rPr lang="en-US" altLang="en-US" sz="1700" i="1" dirty="0"/>
                  <a:t>S</a:t>
                </a:r>
                <a:r>
                  <a:rPr lang="en-US" altLang="en-US" sz="1700" dirty="0"/>
                  <a:t>)</a:t>
                </a:r>
              </a:p>
              <a:p>
                <a:r>
                  <a:rPr lang="en-US" altLang="en-US" sz="1700" dirty="0"/>
                  <a:t>Let  “theta” be a predicate on attributes in the schema R “union” S. The join operation  r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𝜃</m:t>
                        </m:r>
                      </m:sub>
                    </m:sSub>
                  </m:oMath>
                </a14:m>
                <a:r>
                  <a:rPr lang="en-US" altLang="en-US" sz="1700" dirty="0"/>
                  <a:t> s is defined as follows:</a:t>
                </a:r>
              </a:p>
              <a:p>
                <a:pP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𝜃</m:t>
                          </m:r>
                        </m:sub>
                      </m:sSub>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 </m:t>
                      </m:r>
                      <m:r>
                        <a:rPr lang="en-US" i="1">
                          <a:latin typeface="Cambria Math" panose="02040503050406030204" pitchFamily="18" charset="0"/>
                        </a:rPr>
                        <m:t>𝑠</m:t>
                      </m:r>
                      <m:r>
                        <a:rPr lang="en-US" i="1">
                          <a:latin typeface="Cambria Math" panose="02040503050406030204" pitchFamily="18" charset="0"/>
                        </a:rPr>
                        <m:t>)</m:t>
                      </m:r>
                    </m:oMath>
                  </m:oMathPara>
                </a14:m>
                <a:endParaRPr lang="en-US" altLang="ja-JP" dirty="0">
                  <a:sym typeface="Symbol" panose="05050102010706020507" pitchFamily="18" charset="2"/>
                </a:endParaRPr>
              </a:p>
              <a:p>
                <a:r>
                  <a:rPr lang="en-US" altLang="ja-JP" sz="1700" dirty="0">
                    <a:sym typeface="Symbol" panose="05050102010706020507" pitchFamily="18" charset="2"/>
                  </a:rPr>
                  <a:t>Thus</a:t>
                </a:r>
              </a:p>
              <a:p>
                <a:pPr marL="0" indent="0">
                  <a:buNone/>
                </a:pPr>
                <a:r>
                  <a:rPr lang="en-US" altLang="en-US" i="1" dirty="0">
                    <a:sym typeface="Symbol" panose="05050102010706020507" pitchFamily="18" charset="2"/>
                  </a:rPr>
                  <a:t></a:t>
                </a:r>
                <a:r>
                  <a:rPr lang="en-US" altLang="en-US" i="1" baseline="-25000" dirty="0">
                    <a:sym typeface="Symbol" panose="05050102010706020507" pitchFamily="18" charset="2"/>
                  </a:rPr>
                  <a:t>instructor.id =  teaches.id</a:t>
                </a:r>
                <a:r>
                  <a:rPr lang="en-US" altLang="ja-JP" sz="1700" dirty="0">
                    <a:sym typeface="Symbol" panose="05050102010706020507" pitchFamily="18" charset="2"/>
                  </a:rPr>
                  <a:t>(</a:t>
                </a:r>
                <a:r>
                  <a:rPr lang="en-US" altLang="ja-JP" sz="1700" i="1" dirty="0">
                    <a:sym typeface="Symbol" panose="05050102010706020507" pitchFamily="18" charset="2"/>
                  </a:rPr>
                  <a:t>instructor  </a:t>
                </a:r>
                <a:r>
                  <a:rPr lang="en-US" altLang="ja-JP" sz="1700" dirty="0">
                    <a:sym typeface="Symbol" panose="05050102010706020507" pitchFamily="18" charset="2"/>
                  </a:rPr>
                  <a:t>x</a:t>
                </a:r>
                <a:r>
                  <a:rPr lang="en-US" altLang="ja-JP" sz="1700" i="1" dirty="0">
                    <a:sym typeface="Symbol" panose="05050102010706020507" pitchFamily="18" charset="2"/>
                  </a:rPr>
                  <a:t> teaches </a:t>
                </a:r>
                <a:r>
                  <a:rPr lang="en-US" altLang="ja-JP" sz="1700" dirty="0">
                    <a:sym typeface="Symbol" panose="05050102010706020507" pitchFamily="18" charset="2"/>
                  </a:rPr>
                  <a:t>))</a:t>
                </a:r>
              </a:p>
              <a:p>
                <a:pPr marL="0" indent="0">
                  <a:buNone/>
                </a:pPr>
                <a:endParaRPr lang="en-US" altLang="ja-JP" sz="1700" dirty="0">
                  <a:sym typeface="Symbol" panose="05050102010706020507" pitchFamily="18" charset="2"/>
                </a:endParaRPr>
              </a:p>
              <a:p>
                <a:r>
                  <a:rPr lang="en-US" altLang="ja-JP" sz="1700" dirty="0">
                    <a:sym typeface="Symbol" panose="05050102010706020507" pitchFamily="18" charset="2"/>
                  </a:rPr>
                  <a:t>Can equivalently be written as </a:t>
                </a:r>
              </a:p>
              <a:p>
                <a:pPr>
                  <a:buNone/>
                </a:pPr>
                <a:r>
                  <a:rPr lang="en-US" altLang="en-US" sz="1700" i="1" dirty="0">
                    <a:sym typeface="Symbol" panose="05050102010706020507" pitchFamily="18" charset="2"/>
                  </a:rPr>
                  <a:t>                 instructor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a:t>
                </a:r>
                <a:r>
                  <a:rPr lang="en-US" i="1" baseline="-25000" dirty="0" err="1"/>
                  <a:t>teaches.id</a:t>
                </a:r>
                <a:r>
                  <a:rPr lang="en-US" sz="1700" i="1" dirty="0" err="1"/>
                  <a:t>teaches</a:t>
                </a:r>
                <a:r>
                  <a:rPr lang="en-US" sz="1700" dirty="0"/>
                  <a:t>.</a:t>
                </a:r>
              </a:p>
            </p:txBody>
          </p:sp>
        </mc:Choice>
        <mc:Fallback>
          <p:sp>
            <p:nvSpPr>
              <p:cNvPr id="7170" name="Rectangle 3"/>
              <p:cNvSpPr>
                <a:spLocks noGrp="1" noRot="1" noChangeAspect="1" noMove="1" noResize="1" noEditPoints="1" noAdjustHandles="1" noChangeArrowheads="1" noChangeShapeType="1" noTextEdit="1"/>
              </p:cNvSpPr>
              <p:nvPr>
                <p:ph type="body" idx="1"/>
              </p:nvPr>
            </p:nvSpPr>
            <p:spPr>
              <a:xfrm>
                <a:off x="768350" y="1138873"/>
                <a:ext cx="7644131" cy="4271327"/>
              </a:xfrm>
              <a:blipFill>
                <a:blip r:embed="rId3"/>
                <a:stretch>
                  <a:fillRect l="-1990" t="-592"/>
                </a:stretch>
              </a:blipFill>
            </p:spPr>
            <p:txBody>
              <a:bodyPr/>
              <a:lstStyle/>
              <a:p>
                <a:r>
                  <a:rPr 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sz="2800" dirty="0"/>
              <a:t>Union Operation</a:t>
            </a:r>
          </a:p>
        </p:txBody>
      </p:sp>
      <p:sp>
        <p:nvSpPr>
          <p:cNvPr id="9218" name="Rectangle 3"/>
          <p:cNvSpPr>
            <a:spLocks noGrp="1" noChangeArrowheads="1"/>
          </p:cNvSpPr>
          <p:nvPr>
            <p:ph type="body" idx="1"/>
          </p:nvPr>
        </p:nvSpPr>
        <p:spPr>
          <a:xfrm>
            <a:off x="768350" y="1114489"/>
            <a:ext cx="7683191" cy="4688903"/>
          </a:xfrm>
        </p:spPr>
        <p:txBody>
          <a:bodyPr>
            <a:normAutofit lnSpcReduction="10000"/>
          </a:bodyPr>
          <a:lstStyle/>
          <a:p>
            <a:pPr>
              <a:tabLst>
                <a:tab pos="2965450" algn="ctr"/>
              </a:tabLst>
            </a:pPr>
            <a:r>
              <a:rPr lang="en-US" altLang="en-US" sz="1700" dirty="0"/>
              <a:t>The union operation </a:t>
            </a:r>
            <a:r>
              <a:rPr lang="en-US" altLang="en-US" sz="1700" dirty="0">
                <a:sym typeface="Symbol" panose="05050102010706020507" pitchFamily="18" charset="2"/>
              </a:rPr>
              <a:t>allows us to combine two relations </a:t>
            </a:r>
            <a:endParaRPr lang="en-US" altLang="en-US" sz="1700" dirty="0"/>
          </a:p>
          <a:p>
            <a:pPr>
              <a:tabLst>
                <a:tab pos="2965450" algn="ctr"/>
              </a:tabLst>
            </a:pPr>
            <a:r>
              <a:rPr lang="en-US" altLang="en-US" sz="1700" dirty="0"/>
              <a:t>Notation:  </a:t>
            </a:r>
            <a:r>
              <a:rPr lang="en-US" altLang="en-US" sz="1700" i="1" dirty="0"/>
              <a:t>r </a:t>
            </a:r>
            <a:r>
              <a:rPr lang="en-US" altLang="en-US" sz="1700" dirty="0"/>
              <a:t> </a:t>
            </a:r>
            <a:r>
              <a:rPr lang="en-US" altLang="en-US" sz="1700" dirty="0">
                <a:sym typeface="Symbol" panose="05050102010706020507" pitchFamily="18" charset="2"/>
              </a:rPr>
              <a:t> </a:t>
            </a:r>
            <a:r>
              <a:rPr lang="en-US" altLang="en-US" sz="1700" i="1" dirty="0">
                <a:sym typeface="Symbol" panose="05050102010706020507" pitchFamily="18" charset="2"/>
              </a:rPr>
              <a:t>s</a:t>
            </a:r>
            <a:endParaRPr lang="en-US" altLang="en-US" sz="1700" dirty="0">
              <a:sym typeface="Symbol" panose="05050102010706020507" pitchFamily="18" charset="2"/>
            </a:endParaRPr>
          </a:p>
          <a:p>
            <a:pPr>
              <a:tabLst>
                <a:tab pos="2965450" algn="ctr"/>
              </a:tabLst>
            </a:pPr>
            <a:r>
              <a:rPr lang="en-US" altLang="en-US" sz="1700" dirty="0">
                <a:sym typeface="Symbol" panose="05050102010706020507" pitchFamily="18" charset="2"/>
              </a:rPr>
              <a:t>For </a:t>
            </a:r>
            <a:r>
              <a:rPr lang="en-US" altLang="en-US" sz="1700" i="1" dirty="0"/>
              <a:t>r</a:t>
            </a:r>
            <a:r>
              <a:rPr lang="en-US" altLang="en-US" sz="1700" dirty="0"/>
              <a:t>  </a:t>
            </a:r>
            <a:r>
              <a:rPr lang="en-US" altLang="en-US" sz="1700" dirty="0">
                <a:sym typeface="Symbol" panose="05050102010706020507" pitchFamily="18" charset="2"/>
              </a:rPr>
              <a:t> </a:t>
            </a:r>
            <a:r>
              <a:rPr lang="en-US" altLang="en-US" sz="1700" i="1" dirty="0">
                <a:sym typeface="Symbol" panose="05050102010706020507" pitchFamily="18" charset="2"/>
              </a:rPr>
              <a:t>s</a:t>
            </a:r>
            <a:r>
              <a:rPr lang="en-US" altLang="en-US" sz="1700" dirty="0">
                <a:sym typeface="Symbol" panose="05050102010706020507" pitchFamily="18" charset="2"/>
              </a:rPr>
              <a:t> to be valid.</a:t>
            </a:r>
          </a:p>
          <a:p>
            <a:pPr>
              <a:buFont typeface="Monotype Sorts" charset="2"/>
              <a:buNone/>
              <a:tabLst>
                <a:tab pos="2965450" algn="ctr"/>
              </a:tabLst>
            </a:pPr>
            <a:r>
              <a:rPr lang="en-US" altLang="en-US" sz="1700" i="1" dirty="0">
                <a:sym typeface="Symbol" panose="05050102010706020507" pitchFamily="18" charset="2"/>
              </a:rPr>
              <a:t>	</a:t>
            </a:r>
            <a:r>
              <a:rPr lang="en-US" altLang="en-US" sz="1700" dirty="0">
                <a:sym typeface="Symbol" panose="05050102010706020507" pitchFamily="18" charset="2"/>
              </a:rPr>
              <a:t>1.   </a:t>
            </a:r>
            <a:r>
              <a:rPr lang="en-US" altLang="en-US" sz="1700" i="1" dirty="0">
                <a:sym typeface="Symbol" panose="05050102010706020507" pitchFamily="18" charset="2"/>
              </a:rPr>
              <a:t>r,</a:t>
            </a:r>
            <a:r>
              <a:rPr lang="en-US" altLang="en-US" sz="1700" dirty="0">
                <a:sym typeface="Symbol" panose="05050102010706020507" pitchFamily="18" charset="2"/>
              </a:rPr>
              <a:t> </a:t>
            </a:r>
            <a:r>
              <a:rPr lang="en-US" altLang="en-US" sz="1700" i="1" dirty="0">
                <a:sym typeface="Symbol" panose="05050102010706020507" pitchFamily="18" charset="2"/>
              </a:rPr>
              <a:t>s</a:t>
            </a:r>
            <a:r>
              <a:rPr lang="en-US" altLang="en-US" sz="1700" dirty="0">
                <a:sym typeface="Symbol" panose="05050102010706020507" pitchFamily="18" charset="2"/>
              </a:rPr>
              <a:t> must have the </a:t>
            </a:r>
            <a:r>
              <a:rPr lang="en-US" altLang="en-US" sz="1700" i="1" dirty="0">
                <a:sym typeface="Symbol" panose="05050102010706020507" pitchFamily="18" charset="2"/>
              </a:rPr>
              <a:t>same </a:t>
            </a:r>
            <a:r>
              <a:rPr lang="en-US" altLang="en-US" sz="1700" b="1" dirty="0">
                <a:solidFill>
                  <a:srgbClr val="002060"/>
                </a:solidFill>
                <a:sym typeface="Symbol" panose="05050102010706020507" pitchFamily="18" charset="2"/>
              </a:rPr>
              <a:t>arity</a:t>
            </a:r>
            <a:r>
              <a:rPr lang="en-US" altLang="en-US" sz="1700" dirty="0">
                <a:sym typeface="Symbol" panose="05050102010706020507" pitchFamily="18" charset="2"/>
              </a:rPr>
              <a:t> (same number of attributes)</a:t>
            </a:r>
          </a:p>
          <a:p>
            <a:pPr>
              <a:spcBef>
                <a:spcPts val="0"/>
              </a:spcBef>
              <a:buNone/>
              <a:tabLst>
                <a:tab pos="2965450" algn="ctr"/>
              </a:tabLst>
            </a:pPr>
            <a:r>
              <a:rPr lang="en-US" altLang="en-US" sz="1700" dirty="0">
                <a:sym typeface="Symbol" panose="05050102010706020507" pitchFamily="18" charset="2"/>
              </a:rPr>
              <a:t>	2.   The attribute domains must be </a:t>
            </a:r>
            <a:r>
              <a:rPr lang="en-US" altLang="en-US" sz="1700" b="1" dirty="0">
                <a:solidFill>
                  <a:srgbClr val="002060"/>
                </a:solidFill>
                <a:sym typeface="Symbol" panose="05050102010706020507" pitchFamily="18" charset="2"/>
              </a:rPr>
              <a:t>compatible</a:t>
            </a:r>
            <a:r>
              <a:rPr lang="en-US" altLang="en-US" sz="1700" dirty="0">
                <a:sym typeface="Symbol" panose="05050102010706020507" pitchFamily="18" charset="2"/>
              </a:rPr>
              <a:t> (example: 2</a:t>
            </a:r>
            <a:r>
              <a:rPr lang="en-US" altLang="en-US" sz="1700" baseline="30000" dirty="0">
                <a:sym typeface="Symbol" panose="05050102010706020507" pitchFamily="18" charset="2"/>
              </a:rPr>
              <a:t>nd</a:t>
            </a:r>
            <a:r>
              <a:rPr lang="en-US" altLang="en-US" sz="1700" dirty="0">
                <a:sym typeface="Symbol" panose="05050102010706020507" pitchFamily="18" charset="2"/>
              </a:rPr>
              <a:t> </a:t>
            </a:r>
          </a:p>
          <a:p>
            <a:pPr lvl="1">
              <a:spcBef>
                <a:spcPts val="0"/>
              </a:spcBef>
              <a:buNone/>
              <a:tabLst>
                <a:tab pos="2965450" algn="ctr"/>
              </a:tabLst>
            </a:pPr>
            <a:r>
              <a:rPr lang="en-US" altLang="en-US" sz="1600" dirty="0">
                <a:sym typeface="Symbol" panose="05050102010706020507" pitchFamily="18" charset="2"/>
              </a:rPr>
              <a:t>     </a:t>
            </a:r>
            <a:r>
              <a:rPr lang="en-US" altLang="en-US" dirty="0">
                <a:sym typeface="Symbol" panose="05050102010706020507" pitchFamily="18" charset="2"/>
              </a:rPr>
              <a:t>column of </a:t>
            </a:r>
            <a:r>
              <a:rPr lang="en-US" altLang="en-US" i="1" dirty="0">
                <a:sym typeface="Symbol" panose="05050102010706020507" pitchFamily="18" charset="2"/>
              </a:rPr>
              <a:t>r</a:t>
            </a:r>
            <a:r>
              <a:rPr lang="en-US" altLang="en-US" dirty="0">
                <a:sym typeface="Symbol" panose="05050102010706020507" pitchFamily="18" charset="2"/>
              </a:rPr>
              <a:t> deals with the same type of values as does the </a:t>
            </a:r>
          </a:p>
          <a:p>
            <a:pPr lvl="1">
              <a:spcBef>
                <a:spcPts val="0"/>
              </a:spcBef>
              <a:buNone/>
              <a:tabLst>
                <a:tab pos="2965450" algn="ctr"/>
              </a:tabLst>
            </a:pPr>
            <a:r>
              <a:rPr lang="en-US" altLang="en-US" dirty="0">
                <a:sym typeface="Symbol" panose="05050102010706020507" pitchFamily="18" charset="2"/>
              </a:rPr>
              <a:t>     2</a:t>
            </a:r>
            <a:r>
              <a:rPr lang="en-US" altLang="en-US" baseline="30000" dirty="0">
                <a:sym typeface="Symbol" panose="05050102010706020507" pitchFamily="18" charset="2"/>
              </a:rPr>
              <a:t>nd </a:t>
            </a:r>
            <a:r>
              <a:rPr lang="en-US" altLang="en-US" dirty="0">
                <a:sym typeface="Symbol" panose="05050102010706020507" pitchFamily="18" charset="2"/>
              </a:rPr>
              <a:t>column of </a:t>
            </a:r>
            <a:r>
              <a:rPr lang="en-US" altLang="en-US" i="1" dirty="0">
                <a:sym typeface="Symbol" panose="05050102010706020507" pitchFamily="18" charset="2"/>
              </a:rPr>
              <a:t>s</a:t>
            </a:r>
            <a:r>
              <a:rPr lang="en-US" altLang="en-US" dirty="0">
                <a:sym typeface="Symbol" panose="05050102010706020507" pitchFamily="18" charset="2"/>
              </a:rPr>
              <a:t>)</a:t>
            </a:r>
          </a:p>
          <a:p>
            <a:pPr>
              <a:lnSpc>
                <a:spcPct val="140000"/>
              </a:lnSpc>
              <a:tabLst>
                <a:tab pos="2965450" algn="ctr"/>
              </a:tabLst>
            </a:pPr>
            <a:r>
              <a:rPr lang="en-US" altLang="en-US" sz="1700" dirty="0"/>
              <a:t>Example: to find all courses taught in the Fall 2017 semester, or in the Spring 2018 semester, or in both</a:t>
            </a:r>
            <a:br>
              <a:rPr lang="en-US" altLang="en-US" sz="1700"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dirty="0">
                <a:sym typeface="Symbol" panose="05050102010706020507" pitchFamily="18" charset="2"/>
              </a:rPr>
              <a:t></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lnSpc>
                <a:spcPct val="140000"/>
              </a:lnSpc>
              <a:tabLst>
                <a:tab pos="2965450" algn="ctr"/>
              </a:tabLst>
            </a:pPr>
            <a:endParaRPr lang="en-US" altLang="en-US" sz="1700" dirty="0"/>
          </a:p>
          <a:p>
            <a:pPr>
              <a:lnSpc>
                <a:spcPct val="140000"/>
              </a:lnSpc>
              <a:buFont typeface="Monotype Sorts" charset="2"/>
              <a:buNone/>
              <a:tabLst>
                <a:tab pos="2965450" algn="ctr"/>
              </a:tabLst>
            </a:pPr>
            <a:endParaRPr lang="en-US" altLang="en-US" i="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sz="2800" dirty="0"/>
              <a:t>Union Operation (Cont.)</a:t>
            </a:r>
          </a:p>
        </p:txBody>
      </p:sp>
      <p:sp>
        <p:nvSpPr>
          <p:cNvPr id="9218" name="Rectangle 3"/>
          <p:cNvSpPr>
            <a:spLocks noGrp="1" noChangeArrowheads="1"/>
          </p:cNvSpPr>
          <p:nvPr>
            <p:ph type="body" idx="1"/>
          </p:nvPr>
        </p:nvSpPr>
        <p:spPr>
          <a:xfrm>
            <a:off x="768350" y="1041338"/>
            <a:ext cx="7680706" cy="1372678"/>
          </a:xfrm>
        </p:spPr>
        <p:txBody>
          <a:bodyPr>
            <a:normAutofit fontScale="85000" lnSpcReduction="20000"/>
          </a:bodyPr>
          <a:lstStyle/>
          <a:p>
            <a:pPr>
              <a:lnSpc>
                <a:spcPct val="140000"/>
              </a:lnSpc>
              <a:tabLst>
                <a:tab pos="2965450" algn="ctr"/>
              </a:tabLst>
            </a:pPr>
            <a:r>
              <a:rPr lang="en-US" altLang="en-US" sz="1700" dirty="0"/>
              <a:t>Result of: </a:t>
            </a:r>
            <a:br>
              <a:rPr lang="en-US" altLang="en-US" sz="1700" dirty="0"/>
            </a:br>
            <a:r>
              <a:rPr lang="en-US" altLang="en-US" sz="1700"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lnSpc>
                <a:spcPct val="140000"/>
              </a:lnSpc>
              <a:tabLst>
                <a:tab pos="2965450" algn="ctr"/>
              </a:tabLst>
            </a:pPr>
            <a:endParaRPr lang="en-US" altLang="en-US" dirty="0"/>
          </a:p>
          <a:p>
            <a:pPr>
              <a:lnSpc>
                <a:spcPct val="140000"/>
              </a:lnSpc>
              <a:buFont typeface="Monotype Sorts" charset="2"/>
              <a:buNone/>
              <a:tabLst>
                <a:tab pos="2965450" algn="ctr"/>
              </a:tabLst>
            </a:pPr>
            <a:endParaRPr lang="en-US" altLang="en-US" i="1" dirty="0"/>
          </a:p>
        </p:txBody>
      </p:sp>
      <p:pic>
        <p:nvPicPr>
          <p:cNvPr id="3" name="Graphic 2">
            <a:extLst>
              <a:ext uri="{FF2B5EF4-FFF2-40B4-BE49-F238E27FC236}">
                <a16:creationId xmlns:a16="http://schemas.microsoft.com/office/drawing/2014/main" id="{E046BBCE-73BA-4F9A-A63C-4CE16E87A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449" r="37780" b="13863"/>
          <a:stretch/>
        </p:blipFill>
        <p:spPr>
          <a:xfrm>
            <a:off x="3481551" y="2414016"/>
            <a:ext cx="1818732" cy="287477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sz="2800" dirty="0"/>
              <a:t>Set-Intersection Operation</a:t>
            </a:r>
          </a:p>
        </p:txBody>
      </p:sp>
      <p:sp>
        <p:nvSpPr>
          <p:cNvPr id="11266" name="Rectangle 3"/>
          <p:cNvSpPr>
            <a:spLocks noGrp="1" noChangeArrowheads="1"/>
          </p:cNvSpPr>
          <p:nvPr>
            <p:ph type="body" idx="1"/>
          </p:nvPr>
        </p:nvSpPr>
        <p:spPr>
          <a:xfrm>
            <a:off x="768350" y="1077913"/>
            <a:ext cx="7612169" cy="3932999"/>
          </a:xfrm>
        </p:spPr>
        <p:txBody>
          <a:bodyPr>
            <a:normAutofit lnSpcReduction="10000"/>
          </a:bodyPr>
          <a:lstStyle/>
          <a:p>
            <a:r>
              <a:rPr lang="en-US" altLang="en-US" sz="1700" dirty="0"/>
              <a:t>The  set-intersection  operation </a:t>
            </a:r>
            <a:r>
              <a:rPr lang="en-US" altLang="en-US" sz="1700" dirty="0">
                <a:sym typeface="Symbol" panose="05050102010706020507" pitchFamily="18" charset="2"/>
              </a:rPr>
              <a:t> allows us to find tuples that are in both the input relations.</a:t>
            </a:r>
            <a:endParaRPr lang="en-US" altLang="en-US" sz="1700" dirty="0"/>
          </a:p>
          <a:p>
            <a:r>
              <a:rPr lang="en-US" altLang="en-US" sz="1700" dirty="0"/>
              <a:t>Notation: </a:t>
            </a:r>
            <a:r>
              <a:rPr lang="en-US" altLang="en-US" sz="1700" i="1" dirty="0"/>
              <a:t>r</a:t>
            </a:r>
            <a:r>
              <a:rPr lang="en-US" altLang="en-US" sz="1700" dirty="0"/>
              <a:t> </a:t>
            </a:r>
            <a:r>
              <a:rPr lang="en-US" altLang="en-US" sz="1700" dirty="0">
                <a:sym typeface="Symbol" panose="05050102010706020507" pitchFamily="18" charset="2"/>
              </a:rPr>
              <a:t> </a:t>
            </a:r>
            <a:r>
              <a:rPr lang="en-US" altLang="en-US" sz="1700" i="1" dirty="0"/>
              <a:t>s</a:t>
            </a:r>
            <a:endParaRPr lang="en-US" altLang="en-US" sz="1700" dirty="0"/>
          </a:p>
          <a:p>
            <a:r>
              <a:rPr lang="en-US" altLang="en-US" sz="1700" dirty="0"/>
              <a:t>Assume: </a:t>
            </a:r>
          </a:p>
          <a:p>
            <a:pPr lvl="1"/>
            <a:r>
              <a:rPr lang="en-US" altLang="en-US" sz="1700" i="1" dirty="0"/>
              <a:t>r</a:t>
            </a:r>
            <a:r>
              <a:rPr lang="en-US" altLang="en-US" sz="1700" dirty="0"/>
              <a:t>, </a:t>
            </a:r>
            <a:r>
              <a:rPr lang="en-US" altLang="en-US" sz="1700" i="1" dirty="0"/>
              <a:t>s</a:t>
            </a:r>
            <a:r>
              <a:rPr lang="en-US" altLang="en-US" sz="1700" dirty="0"/>
              <a:t> have the </a:t>
            </a:r>
            <a:r>
              <a:rPr lang="en-US" altLang="en-US" sz="1700" i="1" dirty="0"/>
              <a:t>same </a:t>
            </a:r>
            <a:r>
              <a:rPr lang="en-US" altLang="en-US" sz="1700" i="1" dirty="0" err="1"/>
              <a:t>arity</a:t>
            </a:r>
            <a:r>
              <a:rPr lang="en-US" altLang="en-US" sz="1700" dirty="0"/>
              <a:t> </a:t>
            </a:r>
          </a:p>
          <a:p>
            <a:pPr lvl="1"/>
            <a:r>
              <a:rPr lang="en-US" altLang="en-US" sz="1700" dirty="0"/>
              <a:t>attributes of </a:t>
            </a:r>
            <a:r>
              <a:rPr lang="en-US" altLang="en-US" sz="1700" i="1" dirty="0"/>
              <a:t>r</a:t>
            </a:r>
            <a:r>
              <a:rPr lang="en-US" altLang="en-US" sz="1700" dirty="0"/>
              <a:t> and </a:t>
            </a:r>
            <a:r>
              <a:rPr lang="en-US" altLang="en-US" sz="1700" i="1" dirty="0"/>
              <a:t>s</a:t>
            </a:r>
            <a:r>
              <a:rPr lang="en-US" altLang="en-US" sz="1700" dirty="0"/>
              <a:t> are compatible</a:t>
            </a:r>
          </a:p>
          <a:p>
            <a:r>
              <a:rPr lang="en-US" altLang="en-US" sz="1700" dirty="0"/>
              <a:t>Example: Find the set of all courses taught in both the Fall 2017 and the Spring 2018 semesters.</a:t>
            </a:r>
          </a:p>
          <a:p>
            <a:pPr>
              <a:buNone/>
            </a:pPr>
            <a:r>
              <a:rPr lang="en-US" altLang="en-US" sz="1700" dirty="0">
                <a:sym typeface="Symbol" panose="05050102010706020507" pitchFamily="18" charset="2"/>
              </a:rPr>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a:t>
            </a:r>
            <a:r>
              <a:rPr lang="en-US" altLang="en-US" sz="1700" dirty="0">
                <a:sym typeface="Symbol" panose="05050102010706020507" pitchFamily="18" charset="2"/>
              </a:rPr>
              <a:t>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dirty="0">
                <a:sym typeface="Symbol" panose="05050102010706020507" pitchFamily="18" charset="2"/>
              </a:rPr>
              <a:t></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buNone/>
            </a:pPr>
            <a:r>
              <a:rPr lang="en-US" altLang="en-US" sz="800" dirty="0">
                <a:sym typeface="Symbol" panose="05050102010706020507" pitchFamily="18" charset="2"/>
              </a:rPr>
              <a:t> </a:t>
            </a:r>
          </a:p>
          <a:p>
            <a:pPr lvl="1"/>
            <a:r>
              <a:rPr lang="en-US" altLang="en-US" sz="1700" dirty="0">
                <a:sym typeface="Symbol" panose="05050102010706020507" pitchFamily="18" charset="2"/>
              </a:rPr>
              <a:t>Result</a:t>
            </a:r>
            <a:endParaRPr lang="en-US" altLang="en-US" sz="1700" dirty="0"/>
          </a:p>
          <a:p>
            <a:pPr>
              <a:buNone/>
            </a:pPr>
            <a:endParaRPr lang="en-US" altLang="en-US" dirty="0"/>
          </a:p>
        </p:txBody>
      </p:sp>
      <p:pic>
        <p:nvPicPr>
          <p:cNvPr id="3" name="Graphic 2">
            <a:extLst>
              <a:ext uri="{FF2B5EF4-FFF2-40B4-BE49-F238E27FC236}">
                <a16:creationId xmlns:a16="http://schemas.microsoft.com/office/drawing/2014/main" id="{EFD242B5-7E15-4908-A992-5D9C0D3A8FA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8817" r="40862" b="33302"/>
          <a:stretch/>
        </p:blipFill>
        <p:spPr>
          <a:xfrm>
            <a:off x="3584772" y="4723514"/>
            <a:ext cx="1373862" cy="82431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768350" y="111125"/>
            <a:ext cx="8077200" cy="609600"/>
          </a:xfrm>
        </p:spPr>
        <p:txBody>
          <a:bodyPr/>
          <a:lstStyle/>
          <a:p>
            <a:r>
              <a:rPr lang="en-US" altLang="en-US" sz="2800" dirty="0"/>
              <a:t>Set Difference Operation</a:t>
            </a:r>
          </a:p>
        </p:txBody>
      </p:sp>
      <p:sp>
        <p:nvSpPr>
          <p:cNvPr id="10242" name="Rectangle 3"/>
          <p:cNvSpPr>
            <a:spLocks noGrp="1" noChangeArrowheads="1"/>
          </p:cNvSpPr>
          <p:nvPr>
            <p:ph type="body" idx="1"/>
          </p:nvPr>
        </p:nvSpPr>
        <p:spPr>
          <a:xfrm>
            <a:off x="768351" y="1077913"/>
            <a:ext cx="7754212" cy="3737927"/>
          </a:xfrm>
        </p:spPr>
        <p:txBody>
          <a:bodyPr/>
          <a:lstStyle/>
          <a:p>
            <a:pPr>
              <a:spcBef>
                <a:spcPct val="60000"/>
              </a:spcBef>
            </a:pPr>
            <a:r>
              <a:rPr lang="en-US" altLang="en-US" sz="1700" dirty="0"/>
              <a:t>The set-difference operation allows us to find tuples that are in one relation but are not in another. </a:t>
            </a:r>
          </a:p>
          <a:p>
            <a:pPr>
              <a:spcBef>
                <a:spcPct val="60000"/>
              </a:spcBef>
            </a:pPr>
            <a:r>
              <a:rPr lang="en-US" altLang="en-US" sz="1700" dirty="0"/>
              <a:t>Notation </a:t>
            </a:r>
            <a:r>
              <a:rPr lang="en-US" altLang="en-US" sz="1700" i="1" dirty="0"/>
              <a:t>r – s</a:t>
            </a:r>
          </a:p>
          <a:p>
            <a:r>
              <a:rPr lang="en-US" altLang="en-US" sz="1700" dirty="0"/>
              <a:t>Set differences must be taken between </a:t>
            </a:r>
            <a:r>
              <a:rPr lang="en-US" altLang="en-US" sz="1700" b="1" dirty="0">
                <a:solidFill>
                  <a:srgbClr val="002060"/>
                </a:solidFill>
              </a:rPr>
              <a:t>compatible</a:t>
            </a:r>
            <a:r>
              <a:rPr lang="en-US" altLang="en-US" sz="1700" dirty="0"/>
              <a:t> relations.</a:t>
            </a:r>
          </a:p>
          <a:p>
            <a:pPr lvl="1"/>
            <a:r>
              <a:rPr lang="en-US" altLang="en-US" sz="1700" i="1" dirty="0"/>
              <a:t>r</a:t>
            </a:r>
            <a:r>
              <a:rPr lang="en-US" altLang="en-US" sz="1700" dirty="0"/>
              <a:t> and </a:t>
            </a:r>
            <a:r>
              <a:rPr lang="en-US" altLang="en-US" sz="1700" i="1" dirty="0"/>
              <a:t>s</a:t>
            </a:r>
            <a:r>
              <a:rPr lang="en-US" altLang="en-US" sz="1700" dirty="0"/>
              <a:t> must have the </a:t>
            </a:r>
            <a:r>
              <a:rPr lang="en-US" altLang="en-US" sz="1700" dirty="0">
                <a:solidFill>
                  <a:srgbClr val="002060"/>
                </a:solidFill>
              </a:rPr>
              <a:t>same</a:t>
            </a:r>
            <a:r>
              <a:rPr lang="en-US" altLang="en-US" sz="1700" dirty="0"/>
              <a:t> </a:t>
            </a:r>
            <a:r>
              <a:rPr lang="en-US" altLang="en-US" sz="1700" dirty="0" err="1"/>
              <a:t>arity</a:t>
            </a:r>
            <a:endParaRPr lang="en-US" altLang="en-US" sz="1700" dirty="0"/>
          </a:p>
          <a:p>
            <a:pPr lvl="1"/>
            <a:r>
              <a:rPr lang="en-US" altLang="en-US" sz="1700" dirty="0"/>
              <a:t>attribute domains of </a:t>
            </a:r>
            <a:r>
              <a:rPr lang="en-US" altLang="en-US" sz="1700" i="1" dirty="0"/>
              <a:t>r </a:t>
            </a:r>
            <a:r>
              <a:rPr lang="en-US" altLang="en-US" sz="1700" dirty="0"/>
              <a:t>and </a:t>
            </a:r>
            <a:r>
              <a:rPr lang="en-US" altLang="en-US" sz="1700" i="1" dirty="0"/>
              <a:t>s </a:t>
            </a:r>
            <a:r>
              <a:rPr lang="en-US" altLang="en-US" sz="1700" dirty="0"/>
              <a:t>must be compatible</a:t>
            </a:r>
          </a:p>
          <a:p>
            <a:pPr>
              <a:lnSpc>
                <a:spcPct val="140000"/>
              </a:lnSpc>
            </a:pPr>
            <a:r>
              <a:rPr lang="en-US" altLang="en-US" sz="1700" dirty="0"/>
              <a:t>Example: to find all courses taught in the Fall 2017 semester, but not in the Spring 2018 semester</a:t>
            </a:r>
            <a:br>
              <a:rPr lang="en-US" altLang="en-US" sz="1700" dirty="0"/>
            </a:br>
            <a:r>
              <a:rPr lang="en-US" altLang="en-US" sz="1700" dirty="0"/>
              <a:t>   </a:t>
            </a:r>
            <a:r>
              <a:rPr lang="en-US" altLang="en-US" sz="1700" dirty="0">
                <a:sym typeface="Symbol" panose="05050102010706020507" pitchFamily="18" charset="2"/>
              </a:rPr>
              <a:t></a:t>
            </a:r>
            <a:r>
              <a:rPr lang="en-US" altLang="en-US" sz="1700" i="1" baseline="-25000" dirty="0" err="1"/>
              <a:t>course_id</a:t>
            </a:r>
            <a:r>
              <a:rPr lang="en-US" altLang="en-US" sz="1700" dirty="0"/>
              <a:t> (</a:t>
            </a:r>
            <a:r>
              <a:rPr lang="en-US" altLang="en-US" sz="1700" i="1" dirty="0">
                <a:sym typeface="Symbol" panose="05050102010706020507" pitchFamily="18" charset="2"/>
              </a:rPr>
              <a:t></a:t>
            </a:r>
            <a:r>
              <a:rPr lang="en-US" altLang="en-US" sz="1700" dirty="0">
                <a:sym typeface="Symbol" panose="05050102010706020507" pitchFamily="18" charset="2"/>
              </a:rPr>
              <a:t> </a:t>
            </a:r>
            <a:r>
              <a:rPr lang="en-US" altLang="en-US" sz="1700" i="1" baseline="-25000" dirty="0">
                <a:sym typeface="Symbol" panose="05050102010706020507" pitchFamily="18" charset="2"/>
              </a:rPr>
              <a:t>semester=</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Fall</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  </a:t>
            </a:r>
            <a:r>
              <a:rPr lang="el-GR" altLang="ja-JP" sz="1700" i="1" baseline="-25000" dirty="0">
                <a:sym typeface="Symbol" panose="05050102010706020507" pitchFamily="18" charset="2"/>
              </a:rPr>
              <a:t>Λ</a:t>
            </a:r>
            <a:r>
              <a:rPr lang="en-US" altLang="ja-JP" sz="1700"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sz="1700" i="1" baseline="-25000" dirty="0" err="1"/>
              <a:t>course_id</a:t>
            </a:r>
            <a:r>
              <a:rPr lang="en-US" altLang="ja-JP" sz="1700" dirty="0"/>
              <a:t> (</a:t>
            </a:r>
            <a:r>
              <a:rPr lang="en-US" altLang="ja-JP" sz="1700" i="1" dirty="0">
                <a:sym typeface="Symbol" panose="05050102010706020507" pitchFamily="18" charset="2"/>
              </a:rPr>
              <a:t></a:t>
            </a:r>
            <a:r>
              <a:rPr lang="en-US" altLang="ja-JP" sz="1700" dirty="0">
                <a:sym typeface="Symbol" panose="05050102010706020507" pitchFamily="18" charset="2"/>
              </a:rPr>
              <a:t> </a:t>
            </a:r>
            <a:r>
              <a:rPr lang="en-US" altLang="ja-JP" sz="1700" i="1" baseline="-25000" dirty="0">
                <a:sym typeface="Symbol" panose="05050102010706020507" pitchFamily="18" charset="2"/>
              </a:rPr>
              <a:t>semester=</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Spring</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  </a:t>
            </a:r>
            <a:r>
              <a:rPr lang="el-GR" altLang="ja-JP" sz="1700" i="1" baseline="-25000" dirty="0">
                <a:sym typeface="Symbol" panose="05050102010706020507" pitchFamily="18" charset="2"/>
              </a:rPr>
              <a:t>Λ</a:t>
            </a:r>
            <a:r>
              <a:rPr lang="en-US" altLang="ja-JP" sz="1700"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p:txBody>
      </p:sp>
      <p:pic>
        <p:nvPicPr>
          <p:cNvPr id="3" name="Graphic 2">
            <a:extLst>
              <a:ext uri="{FF2B5EF4-FFF2-40B4-BE49-F238E27FC236}">
                <a16:creationId xmlns:a16="http://schemas.microsoft.com/office/drawing/2014/main" id="{2B4CEA55-B6FE-4CA5-8F34-E2CFAC349C5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0709" r="41294" b="41353"/>
          <a:stretch/>
        </p:blipFill>
        <p:spPr>
          <a:xfrm>
            <a:off x="3971064" y="4882073"/>
            <a:ext cx="1201872" cy="9833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The Assignment  Operation </a:t>
            </a:r>
          </a:p>
        </p:txBody>
      </p:sp>
      <p:sp>
        <p:nvSpPr>
          <p:cNvPr id="7170" name="Rectangle 3"/>
          <p:cNvSpPr>
            <a:spLocks noGrp="1" noChangeArrowheads="1"/>
          </p:cNvSpPr>
          <p:nvPr>
            <p:ph type="body" idx="1"/>
          </p:nvPr>
        </p:nvSpPr>
        <p:spPr>
          <a:xfrm>
            <a:off x="768350" y="1071563"/>
            <a:ext cx="7656322" cy="4835207"/>
          </a:xfrm>
        </p:spPr>
        <p:txBody>
          <a:bodyPr/>
          <a:lstStyle/>
          <a:p>
            <a:r>
              <a:rPr lang="en-US" altLang="en-US" sz="1700" dirty="0"/>
              <a:t>It is convenient at times to write a relational-algebra expression by assigning parts of it to temporary relation variables.  </a:t>
            </a:r>
          </a:p>
          <a:p>
            <a:r>
              <a:rPr lang="en-US" altLang="en-US" sz="1700" dirty="0"/>
              <a:t>The assignment  operation is  denoted by </a:t>
            </a:r>
            <a:r>
              <a:rPr lang="en-US" altLang="en-US" sz="1700" dirty="0">
                <a:sym typeface="Symbol" panose="05050102010706020507" pitchFamily="18" charset="2"/>
              </a:rPr>
              <a:t></a:t>
            </a:r>
            <a:r>
              <a:rPr lang="en-US" altLang="en-US" sz="1700" dirty="0">
                <a:sym typeface="Wingdings" pitchFamily="2" charset="2"/>
              </a:rPr>
              <a:t> and </a:t>
            </a:r>
            <a:r>
              <a:rPr lang="en-US" altLang="en-US" sz="1700" dirty="0"/>
              <a:t>works like assignment in a programming language.</a:t>
            </a:r>
          </a:p>
          <a:p>
            <a:pPr>
              <a:lnSpc>
                <a:spcPct val="90000"/>
              </a:lnSpc>
              <a:tabLst>
                <a:tab pos="1658938" algn="l"/>
                <a:tab pos="3149600" algn="ctr"/>
                <a:tab pos="3425825" algn="l"/>
              </a:tabLst>
            </a:pPr>
            <a:r>
              <a:rPr lang="en-US" altLang="en-US" sz="1700" dirty="0"/>
              <a:t>Example: Find all </a:t>
            </a:r>
            <a:r>
              <a:rPr lang="en-US" altLang="en-US" sz="1700" dirty="0">
                <a:sym typeface="Symbol" panose="05050102010706020507" pitchFamily="18" charset="2"/>
              </a:rPr>
              <a:t>instructor in the “Physics” and Music department.</a:t>
            </a:r>
            <a:br>
              <a:rPr lang="en-US" altLang="en-US" sz="1700" dirty="0">
                <a:sym typeface="Symbol" panose="05050102010706020507" pitchFamily="18" charset="2"/>
              </a:rPr>
            </a:b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700" i="1" dirty="0">
                <a:sym typeface="Symbol" panose="05050102010706020507" pitchFamily="18" charset="2"/>
              </a:rPr>
              <a:t>Physics</a:t>
            </a:r>
            <a:r>
              <a:rPr lang="en-US" altLang="en-US" sz="1700" dirty="0">
                <a:sym typeface="Symbol" panose="05050102010706020507" pitchFamily="18" charset="2"/>
              </a:rPr>
              <a:t> </a:t>
            </a:r>
            <a:r>
              <a:rPr lang="en-US" altLang="en-US" sz="1700" b="1" dirty="0">
                <a:sym typeface="Wingdings" pitchFamily="2" charset="2"/>
              </a:rPr>
              <a:t> </a:t>
            </a:r>
            <a:r>
              <a:rPr lang="en-US" altLang="en-US" sz="1800" i="1" dirty="0">
                <a:sym typeface="Symbol" panose="05050102010706020507" pitchFamily="18" charset="2"/>
              </a:rPr>
              <a:t></a:t>
            </a:r>
            <a:r>
              <a:rPr lang="en-US" altLang="en-US" sz="180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lvl="1">
              <a:lnSpc>
                <a:spcPct val="90000"/>
              </a:lnSpc>
              <a:buNone/>
              <a:tabLst>
                <a:tab pos="1658938" algn="l"/>
                <a:tab pos="3149600" algn="ctr"/>
                <a:tab pos="3425825" algn="l"/>
              </a:tabLst>
            </a:pPr>
            <a:r>
              <a:rPr lang="en-US" altLang="en-US" sz="1700" dirty="0">
                <a:sym typeface="Symbol" panose="05050102010706020507" pitchFamily="18" charset="2"/>
              </a:rPr>
              <a:t>       </a:t>
            </a:r>
            <a:r>
              <a:rPr lang="en-US" altLang="en-US" sz="1700" i="1" dirty="0">
                <a:sym typeface="Symbol" panose="05050102010706020507" pitchFamily="18" charset="2"/>
              </a:rPr>
              <a:t>Music</a:t>
            </a:r>
            <a:r>
              <a:rPr lang="en-US" altLang="en-US" sz="1700" dirty="0">
                <a:sym typeface="Symbol" panose="05050102010706020507" pitchFamily="18" charset="2"/>
              </a:rPr>
              <a:t> </a:t>
            </a:r>
            <a:r>
              <a:rPr lang="en-US" altLang="en-US" sz="1700" b="1" dirty="0">
                <a:sym typeface="Wingdings" pitchFamily="2" charset="2"/>
              </a:rPr>
              <a:t> </a:t>
            </a:r>
            <a:r>
              <a:rPr lang="en-US" altLang="en-US" sz="1900" i="1" dirty="0">
                <a:sym typeface="Symbol" panose="05050102010706020507" pitchFamily="18" charset="2"/>
              </a:rPr>
              <a:t></a:t>
            </a:r>
            <a:r>
              <a:rPr lang="en-US" altLang="en-US" sz="1900" dirty="0">
                <a:sym typeface="Symbol" panose="05050102010706020507" pitchFamily="18" charset="2"/>
              </a:rPr>
              <a:t> </a:t>
            </a:r>
            <a:r>
              <a:rPr lang="en-US" altLang="en-US" sz="1900" i="1" baseline="-25000" dirty="0">
                <a:sym typeface="Symbol" panose="05050102010706020507" pitchFamily="18" charset="2"/>
              </a:rPr>
              <a:t>dept_name=</a:t>
            </a:r>
            <a:r>
              <a:rPr lang="ja-JP" altLang="en-US" sz="1900" i="1" baseline="-25000" dirty="0">
                <a:sym typeface="Symbol" panose="05050102010706020507" pitchFamily="18" charset="2"/>
              </a:rPr>
              <a:t>“</a:t>
            </a:r>
            <a:r>
              <a:rPr lang="en-US" altLang="ja-JP" sz="1900" i="1" baseline="-25000" dirty="0">
                <a:sym typeface="Symbol" panose="05050102010706020507" pitchFamily="18" charset="2"/>
              </a:rPr>
              <a:t>Music”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lvl="1">
              <a:lnSpc>
                <a:spcPct val="90000"/>
              </a:lnSpc>
              <a:buNone/>
              <a:tabLst>
                <a:tab pos="1658938" algn="l"/>
                <a:tab pos="3149600" algn="ctr"/>
                <a:tab pos="3425825" algn="l"/>
              </a:tabLst>
            </a:pPr>
            <a:r>
              <a:rPr lang="en-US" altLang="en-US" sz="1700" dirty="0">
                <a:sym typeface="Symbol" panose="05050102010706020507" pitchFamily="18" charset="2"/>
              </a:rPr>
              <a:t>       </a:t>
            </a:r>
            <a:r>
              <a:rPr lang="en-US" altLang="en-US" sz="1700" i="1" dirty="0">
                <a:sym typeface="Symbol" panose="05050102010706020507" pitchFamily="18" charset="2"/>
              </a:rPr>
              <a:t>Physics</a:t>
            </a:r>
            <a:r>
              <a:rPr lang="en-US" altLang="en-US" sz="1700" dirty="0">
                <a:sym typeface="Symbol" panose="05050102010706020507" pitchFamily="18" charset="2"/>
              </a:rPr>
              <a:t> </a:t>
            </a:r>
            <a:r>
              <a:rPr lang="en-US" altLang="en-US" sz="1700" dirty="0"/>
              <a:t> </a:t>
            </a:r>
            <a:r>
              <a:rPr lang="en-US" altLang="en-US" sz="1700" dirty="0">
                <a:sym typeface="Symbol" panose="05050102010706020507" pitchFamily="18" charset="2"/>
              </a:rPr>
              <a:t> </a:t>
            </a:r>
            <a:r>
              <a:rPr lang="en-US" altLang="en-US" sz="1700" i="1" dirty="0">
                <a:sym typeface="Symbol" panose="05050102010706020507" pitchFamily="18" charset="2"/>
              </a:rPr>
              <a:t>Music</a:t>
            </a:r>
          </a:p>
          <a:p>
            <a:pPr lvl="1">
              <a:lnSpc>
                <a:spcPct val="90000"/>
              </a:lnSpc>
              <a:buNone/>
              <a:tabLst>
                <a:tab pos="1658938" algn="l"/>
                <a:tab pos="3149600" algn="ctr"/>
                <a:tab pos="3425825" algn="l"/>
              </a:tabLst>
            </a:pPr>
            <a:r>
              <a:rPr lang="en-US" altLang="en-US" sz="800" dirty="0">
                <a:sym typeface="Symbol" panose="05050102010706020507" pitchFamily="18" charset="2"/>
              </a:rPr>
              <a:t> </a:t>
            </a:r>
          </a:p>
          <a:p>
            <a:pPr>
              <a:tabLst>
                <a:tab pos="1658938" algn="l"/>
                <a:tab pos="3149600" algn="ctr"/>
                <a:tab pos="3425825" algn="l"/>
              </a:tabLst>
            </a:pPr>
            <a:r>
              <a:rPr lang="en-US" altLang="en-US" sz="1700"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658938" algn="l"/>
                <a:tab pos="3149600" algn="ctr"/>
                <a:tab pos="3425825" algn="l"/>
              </a:tabLst>
            </a:pPr>
            <a:endParaRPr lang="en-US"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The Rename Operation </a:t>
            </a:r>
          </a:p>
        </p:txBody>
      </p:sp>
      <p:sp>
        <p:nvSpPr>
          <p:cNvPr id="7170" name="Rectangle 3"/>
          <p:cNvSpPr>
            <a:spLocks noGrp="1" noChangeArrowheads="1"/>
          </p:cNvSpPr>
          <p:nvPr>
            <p:ph type="body" idx="1"/>
          </p:nvPr>
        </p:nvSpPr>
        <p:spPr>
          <a:xfrm>
            <a:off x="768350" y="1077913"/>
            <a:ext cx="7683191" cy="3201479"/>
          </a:xfrm>
        </p:spPr>
        <p:txBody>
          <a:bodyPr/>
          <a:lstStyle/>
          <a:p>
            <a:r>
              <a:rPr lang="en-US" altLang="en-US" sz="1700" dirty="0"/>
              <a:t>The results of relational-algebra expressions do not have a name that we can use to refer to them.  The  rename operator,  </a:t>
            </a:r>
            <a:r>
              <a:rPr lang="en-US" altLang="en-US" sz="1700" i="1" dirty="0">
                <a:sym typeface="Symbol" panose="05050102010706020507" pitchFamily="18" charset="2"/>
              </a:rPr>
              <a:t> ,</a:t>
            </a:r>
            <a:r>
              <a:rPr lang="en-US" altLang="en-US" sz="1700" dirty="0">
                <a:sym typeface="Symbol" panose="05050102010706020507" pitchFamily="18" charset="2"/>
              </a:rPr>
              <a:t>  is provided </a:t>
            </a:r>
            <a:r>
              <a:rPr lang="en-US" altLang="en-US" sz="1700" i="1" dirty="0">
                <a:sym typeface="Symbol" panose="05050102010706020507" pitchFamily="18" charset="2"/>
              </a:rPr>
              <a:t> </a:t>
            </a:r>
            <a:r>
              <a:rPr lang="en-US" altLang="en-US" sz="1700" dirty="0">
                <a:sym typeface="Symbol" panose="05050102010706020507" pitchFamily="18" charset="2"/>
              </a:rPr>
              <a:t>for that purpose</a:t>
            </a:r>
          </a:p>
          <a:p>
            <a:r>
              <a:rPr lang="en-US" altLang="en-US" sz="1700" dirty="0"/>
              <a:t>The expression:</a:t>
            </a:r>
          </a:p>
          <a:p>
            <a:pPr>
              <a:buNone/>
            </a:pPr>
            <a:r>
              <a:rPr lang="en-US" altLang="en-US" sz="1700"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sz="1700" dirty="0">
                <a:sym typeface="Symbol" panose="05050102010706020507" pitchFamily="18" charset="2"/>
              </a:rPr>
              <a:t>(</a:t>
            </a:r>
            <a:r>
              <a:rPr lang="en-US" altLang="en-US" sz="1700" i="1" dirty="0">
                <a:sym typeface="Symbol" panose="05050102010706020507" pitchFamily="18" charset="2"/>
              </a:rPr>
              <a:t>E</a:t>
            </a:r>
            <a:r>
              <a:rPr lang="en-US" altLang="en-US" sz="1700" dirty="0">
                <a:sym typeface="Symbol" panose="05050102010706020507" pitchFamily="18" charset="2"/>
              </a:rPr>
              <a:t>)</a:t>
            </a:r>
          </a:p>
          <a:p>
            <a:pPr>
              <a:buNone/>
            </a:pPr>
            <a:r>
              <a:rPr lang="en-US" altLang="en-US" sz="1700" dirty="0">
                <a:sym typeface="Symbol" panose="05050102010706020507" pitchFamily="18" charset="2"/>
              </a:rPr>
              <a:t>      returns the result of expression </a:t>
            </a:r>
            <a:r>
              <a:rPr lang="en-US" altLang="en-US" sz="1700" i="1" dirty="0">
                <a:sym typeface="Symbol" panose="05050102010706020507" pitchFamily="18" charset="2"/>
              </a:rPr>
              <a:t>E</a:t>
            </a:r>
            <a:r>
              <a:rPr lang="en-US" altLang="en-US" sz="1700" dirty="0">
                <a:sym typeface="Symbol" panose="05050102010706020507" pitchFamily="18" charset="2"/>
              </a:rPr>
              <a:t> under the name </a:t>
            </a:r>
            <a:r>
              <a:rPr lang="en-US" altLang="en-US" sz="1700" i="1" dirty="0">
                <a:sym typeface="Symbol" panose="05050102010706020507" pitchFamily="18" charset="2"/>
              </a:rPr>
              <a:t>x</a:t>
            </a:r>
            <a:endParaRPr lang="en-US" altLang="en-US" sz="1700" i="1" dirty="0"/>
          </a:p>
          <a:p>
            <a:r>
              <a:rPr lang="en-US" altLang="en-US" sz="1700" dirty="0"/>
              <a:t>Another form of the rename operation:</a:t>
            </a:r>
          </a:p>
          <a:p>
            <a:pPr>
              <a:buNone/>
            </a:pPr>
            <a:r>
              <a:rPr lang="en-US" altLang="en-US" sz="1700"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sz="1700" dirty="0">
                <a:sym typeface="Symbol" panose="05050102010706020507" pitchFamily="18" charset="2"/>
              </a:rPr>
              <a:t>(</a:t>
            </a:r>
            <a:r>
              <a:rPr lang="en-US" altLang="en-US" sz="1700" i="1" dirty="0">
                <a:sym typeface="Symbol" panose="05050102010706020507" pitchFamily="18" charset="2"/>
              </a:rPr>
              <a:t>E</a:t>
            </a:r>
            <a:r>
              <a:rPr lang="en-US" altLang="en-US" sz="1700" dirty="0">
                <a:sym typeface="Symbol" panose="05050102010706020507" pitchFamily="18" charset="2"/>
              </a:rPr>
              <a:t>)</a:t>
            </a:r>
            <a:endParaRPr lang="en-US" altLang="en-US" sz="1700" dirty="0"/>
          </a:p>
          <a:p>
            <a:endParaRPr lang="en-US"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Equivalent Queries</a:t>
            </a:r>
          </a:p>
        </p:txBody>
      </p:sp>
      <p:sp>
        <p:nvSpPr>
          <p:cNvPr id="7170" name="Rectangle 3"/>
          <p:cNvSpPr>
            <a:spLocks noGrp="1" noChangeArrowheads="1"/>
          </p:cNvSpPr>
          <p:nvPr>
            <p:ph type="body" idx="1"/>
          </p:nvPr>
        </p:nvSpPr>
        <p:spPr>
          <a:xfrm>
            <a:off x="768350" y="1096740"/>
            <a:ext cx="7683192" cy="4664519"/>
          </a:xfrm>
        </p:spPr>
        <p:txBody>
          <a:bodyPr/>
          <a:lstStyle/>
          <a:p>
            <a:r>
              <a:rPr lang="en-US" altLang="en-US" sz="1700" dirty="0"/>
              <a:t>There is more than one way to write a query in relational algebra. </a:t>
            </a:r>
          </a:p>
          <a:p>
            <a:r>
              <a:rPr lang="en-US" altLang="en-US" sz="1700" dirty="0"/>
              <a:t>Example:  Find information about courses taught by instructors in the Physics department with salary greater than 90,000</a:t>
            </a:r>
          </a:p>
          <a:p>
            <a:r>
              <a:rPr lang="en-US" altLang="en-US" sz="1700" dirty="0"/>
              <a:t>Query 1</a:t>
            </a:r>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r>
              <a:rPr lang="en-US" altLang="en-US" sz="1700" dirty="0">
                <a:sym typeface="Symbol" panose="05050102010706020507" pitchFamily="18" charset="2"/>
              </a:rPr>
              <a:t>Query 2</a:t>
            </a:r>
            <a:endParaRPr lang="en-US" altLang="en-US" sz="1700" dirty="0"/>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The two queries are not identical; they are, however, equivalent -- they give the same result on any database.</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768349" y="1138873"/>
                <a:ext cx="7638803" cy="4506023"/>
              </a:xfrm>
            </p:spPr>
            <p:txBody>
              <a:bodyPr/>
              <a:lstStyle/>
              <a:p>
                <a:r>
                  <a:rPr lang="en-US" altLang="en-US" sz="1700" dirty="0"/>
                  <a:t>There is more than one way to write a query in relational algebra. </a:t>
                </a:r>
              </a:p>
              <a:p>
                <a:r>
                  <a:rPr lang="en-US" altLang="en-US" sz="1700" dirty="0"/>
                  <a:t>Example:  Find information about courses taught by instructors in the Physics department</a:t>
                </a:r>
              </a:p>
              <a:p>
                <a:r>
                  <a:rPr lang="en-US" altLang="en-US" sz="1700" dirty="0"/>
                  <a:t>Query 1</a:t>
                </a:r>
              </a:p>
              <a:p>
                <a:pPr marL="0" indent="0">
                  <a:buNone/>
                </a:pPr>
                <a:r>
                  <a:rPr lang="en-US" altLang="en-US" i="1" dirty="0">
                    <a:sym typeface="Symbol" panose="05050102010706020507" pitchFamily="18" charset="2"/>
                  </a:rPr>
                  <a:t></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sz="1700" i="1" dirty="0">
                    <a:sym typeface="Symbol" panose="05050102010706020507" pitchFamily="18" charset="2"/>
                  </a:rPr>
                  <a:t>(i</a:t>
                </a:r>
                <a:r>
                  <a:rPr lang="en-US" altLang="en-US" sz="1700" i="1" dirty="0">
                    <a:sym typeface="Symbol" panose="05050102010706020507" pitchFamily="18" charset="2"/>
                  </a:rPr>
                  <a:t>nstructor</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 </m:t>
                        </m:r>
                      </m:sub>
                    </m:sSub>
                  </m:oMath>
                </a14:m>
                <a:r>
                  <a:rPr lang="en-US" i="1" baseline="-25000" dirty="0"/>
                  <a:t>instructor.ID = teaches.ID</a:t>
                </a:r>
                <a:r>
                  <a:rPr lang="en-US" sz="1700" i="1" dirty="0"/>
                  <a:t>teaches)</a:t>
                </a:r>
                <a:endParaRPr lang="en-US" altLang="en-US" sz="1700" dirty="0"/>
              </a:p>
              <a:p>
                <a:pPr>
                  <a:buNone/>
                </a:pPr>
                <a:endParaRPr lang="en-US" altLang="en-US" sz="1700" dirty="0"/>
              </a:p>
              <a:p>
                <a:r>
                  <a:rPr lang="en-US" altLang="en-US" sz="1700" dirty="0">
                    <a:sym typeface="Symbol" panose="05050102010706020507" pitchFamily="18" charset="2"/>
                  </a:rPr>
                  <a:t>Query 2</a:t>
                </a:r>
                <a:endParaRPr lang="en-US" altLang="en-US" sz="1700" dirty="0"/>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sz="1700" i="1" dirty="0">
                    <a:sym typeface="Symbol" panose="05050102010706020507" pitchFamily="18" charset="2"/>
                  </a:rPr>
                  <a:t>(i</a:t>
                </a:r>
                <a:r>
                  <a:rPr lang="en-US" altLang="en-US" sz="1700" i="1" dirty="0">
                    <a:sym typeface="Symbol" panose="05050102010706020507" pitchFamily="18" charset="2"/>
                  </a:rPr>
                  <a:t>nstructor))</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 </m:t>
                        </m:r>
                      </m:sub>
                    </m:sSub>
                  </m:oMath>
                </a14:m>
                <a:r>
                  <a:rPr lang="en-US" i="1" baseline="-25000" dirty="0"/>
                  <a:t>instructor.ID = teaches.ID</a:t>
                </a:r>
                <a:r>
                  <a:rPr lang="en-US" sz="1700" i="1" dirty="0"/>
                  <a:t>teaches</a:t>
                </a:r>
              </a:p>
              <a:p>
                <a:pPr>
                  <a:buNone/>
                </a:pPr>
                <a:endParaRPr lang="en-US" sz="1700" i="1" dirty="0"/>
              </a:p>
              <a:p>
                <a:pPr>
                  <a:lnSpc>
                    <a:spcPct val="90000"/>
                  </a:lnSpc>
                  <a:tabLst>
                    <a:tab pos="1658938" algn="l"/>
                    <a:tab pos="3149600" algn="ctr"/>
                    <a:tab pos="3425825" algn="l"/>
                  </a:tabLst>
                </a:pPr>
                <a:r>
                  <a:rPr lang="en-US" altLang="en-US" sz="1700" dirty="0">
                    <a:sym typeface="Symbol" panose="05050102010706020507" pitchFamily="18" charset="2"/>
                  </a:rPr>
                  <a:t>The two queries are not identical; they are, however, equivalent -- they give the same result on any database.</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768349" y="1138873"/>
                <a:ext cx="7638803" cy="4506023"/>
              </a:xfrm>
              <a:blipFill>
                <a:blip r:embed="rId3"/>
                <a:stretch>
                  <a:fillRect l="-559" t="-677"/>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TotalTime>
  <Words>26583</Words>
  <Application>Microsoft Macintosh PowerPoint</Application>
  <PresentationFormat>On-screen Show (4:3)</PresentationFormat>
  <Paragraphs>3103</Paragraphs>
  <Slides>331</Slides>
  <Notes>259</Notes>
  <HiddenSlides>2</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331</vt:i4>
      </vt:variant>
    </vt:vector>
  </HeadingPairs>
  <TitlesOfParts>
    <vt:vector size="351" baseType="lpstr">
      <vt:lpstr>Arial Unicode MS</vt:lpstr>
      <vt:lpstr>Arial</vt:lpstr>
      <vt:lpstr>Arial-BoldMT</vt:lpstr>
      <vt:lpstr>Calibri</vt:lpstr>
      <vt:lpstr>Cambria Math</vt:lpstr>
      <vt:lpstr>Century Gothic</vt:lpstr>
      <vt:lpstr>Helvetica</vt:lpstr>
      <vt:lpstr>Helvetica Neue</vt:lpstr>
      <vt:lpstr>inherit</vt:lpstr>
      <vt:lpstr>Menlo</vt:lpstr>
      <vt:lpstr>Monotype Sorts</vt:lpstr>
      <vt:lpstr>Open Sans</vt:lpstr>
      <vt:lpstr>Symbol</vt:lpstr>
      <vt:lpstr>Tahoma</vt:lpstr>
      <vt:lpstr>Times New Roman</vt:lpstr>
      <vt:lpstr>Webdings</vt:lpstr>
      <vt:lpstr>Wingdings</vt:lpstr>
      <vt:lpstr>Office Theme</vt:lpstr>
      <vt:lpstr>Microsoft Drawing</vt:lpstr>
      <vt:lpstr>Equation</vt:lpstr>
      <vt:lpstr>Database Systems For M.Tech CSE</vt:lpstr>
      <vt:lpstr>Data and Information</vt:lpstr>
      <vt:lpstr>Database and DBMS</vt:lpstr>
      <vt:lpstr>Database Systems</vt:lpstr>
      <vt:lpstr>Database Applications Examples</vt:lpstr>
      <vt:lpstr>Database Applications Examples (Cont.)</vt:lpstr>
      <vt:lpstr>Purpose of Database Systems</vt:lpstr>
      <vt:lpstr>Purpose of Database Systems (Cont.)</vt:lpstr>
      <vt:lpstr>University Database Example</vt:lpstr>
      <vt:lpstr>View of Data</vt:lpstr>
      <vt:lpstr>Data Models</vt:lpstr>
      <vt:lpstr>Relational Model</vt:lpstr>
      <vt:lpstr>Levels of Abstraction</vt:lpstr>
      <vt:lpstr>View of Data</vt:lpstr>
      <vt:lpstr>Instances and Schemas</vt:lpstr>
      <vt:lpstr>Physical Data Independence </vt:lpstr>
      <vt:lpstr>Data Definition Language (DDL)</vt:lpstr>
      <vt:lpstr>Data Manipulation Language (DML)</vt:lpstr>
      <vt:lpstr>SQL Query Language</vt:lpstr>
      <vt:lpstr>Database Access from Application Program</vt:lpstr>
      <vt:lpstr>Database Design</vt:lpstr>
      <vt:lpstr>Database Engine</vt:lpstr>
      <vt:lpstr>Storage Manager</vt:lpstr>
      <vt:lpstr>Storage Manager (Cont.)</vt:lpstr>
      <vt:lpstr>Query Processor</vt:lpstr>
      <vt:lpstr>Query Processing</vt:lpstr>
      <vt:lpstr>Transaction Management </vt:lpstr>
      <vt:lpstr>Database Architecture</vt:lpstr>
      <vt:lpstr>Database Architecture  (Centralized/Shared-Memory)</vt:lpstr>
      <vt:lpstr>Database Applications</vt:lpstr>
      <vt:lpstr>Two-tier and three-tier architectures</vt:lpstr>
      <vt:lpstr>Database Users</vt:lpstr>
      <vt:lpstr>Database Administrator</vt:lpstr>
      <vt:lpstr>History of Database Systems</vt:lpstr>
      <vt:lpstr>History of Database Systems (Cont.)</vt:lpstr>
      <vt:lpstr>History of Database Systems (Cont.)</vt:lpstr>
      <vt:lpstr>Online ER Diagram Tools</vt:lpstr>
      <vt:lpstr>Data Model</vt:lpstr>
      <vt:lpstr>Access Data Model using ERD</vt:lpstr>
      <vt:lpstr>What is an Entity Relationship Diagram (ERD)?</vt:lpstr>
      <vt:lpstr>The Importance of Data Model</vt:lpstr>
      <vt:lpstr>Data Model (con’t)</vt:lpstr>
      <vt:lpstr>ERD</vt:lpstr>
      <vt:lpstr>How to find entities?</vt:lpstr>
      <vt:lpstr>Entity Instance</vt:lpstr>
      <vt:lpstr>How to find attributes?</vt:lpstr>
      <vt:lpstr>How to find relationships?</vt:lpstr>
      <vt:lpstr>How to find cardinalities?</vt:lpstr>
      <vt:lpstr>Identifier</vt:lpstr>
      <vt:lpstr>Crow’s Foot Notation</vt:lpstr>
      <vt:lpstr>Attributes</vt:lpstr>
      <vt:lpstr>Basic Cardinality Type</vt:lpstr>
      <vt:lpstr>Cardinality con’t</vt:lpstr>
      <vt:lpstr>Example Model</vt:lpstr>
      <vt:lpstr>Data Model by Peter Chen’ Notation (first - original)</vt:lpstr>
      <vt:lpstr>Sample ER Diagram</vt:lpstr>
      <vt:lpstr>ERD</vt:lpstr>
      <vt:lpstr>ERD</vt:lpstr>
      <vt:lpstr>Sample ER Diagram</vt:lpstr>
      <vt:lpstr>Three Components in EER</vt:lpstr>
      <vt:lpstr>Generalization and Specialization</vt:lpstr>
      <vt:lpstr>Generalization and Specialization</vt:lpstr>
      <vt:lpstr>Aggregation</vt:lpstr>
      <vt:lpstr>Aggregation</vt:lpstr>
      <vt:lpstr>ER and EER Difference</vt:lpstr>
      <vt:lpstr>Attributes</vt:lpstr>
      <vt:lpstr>Classes of attributes</vt:lpstr>
      <vt:lpstr>Simple/Composite attribute</vt:lpstr>
      <vt:lpstr>Derived attribute</vt:lpstr>
      <vt:lpstr>Single-valued attribute </vt:lpstr>
      <vt:lpstr>Multi-valued attributes</vt:lpstr>
      <vt:lpstr>Example - “Movie Database”</vt:lpstr>
      <vt:lpstr>Procedure of ERD</vt:lpstr>
      <vt:lpstr>Example of a Instructor  Relation</vt:lpstr>
      <vt:lpstr>Relation Schema and Instance</vt:lpstr>
      <vt:lpstr>Attributes</vt:lpstr>
      <vt:lpstr>Relations are Unordered</vt:lpstr>
      <vt:lpstr>Database Schema</vt:lpstr>
      <vt:lpstr>Keys</vt:lpstr>
      <vt:lpstr>Relational Query Languages</vt:lpstr>
      <vt:lpstr>Relational Algebra</vt:lpstr>
      <vt:lpstr>Select Operation</vt:lpstr>
      <vt:lpstr>Select Operation (Cont.)</vt:lpstr>
      <vt:lpstr>Project Operation</vt:lpstr>
      <vt:lpstr>Project Operation Example</vt:lpstr>
      <vt:lpstr>Composition of Relational Operations</vt:lpstr>
      <vt:lpstr>Cartesian-Product Operation</vt:lpstr>
      <vt:lpstr>The  instructor  X  teaches  table</vt:lpstr>
      <vt:lpstr>Join Operation</vt:lpstr>
      <vt:lpstr>Join Operation (Cont.)</vt:lpstr>
      <vt:lpstr>Join Operation (Cont.)</vt:lpstr>
      <vt:lpstr>Union Operation</vt:lpstr>
      <vt:lpstr>Union Operation (Cont.)</vt:lpstr>
      <vt:lpstr>Set-Intersection Operation</vt:lpstr>
      <vt:lpstr>Set Difference Operation</vt:lpstr>
      <vt:lpstr>The Assignment  Operation </vt:lpstr>
      <vt:lpstr>The Rename Operation </vt:lpstr>
      <vt:lpstr>Equivalent Queries</vt:lpstr>
      <vt:lpstr>Equivalent Queries</vt:lpstr>
      <vt:lpstr> Query Optimization</vt:lpstr>
      <vt:lpstr>Query Optimization</vt:lpstr>
      <vt:lpstr>Principles in Query Optimization</vt:lpstr>
      <vt:lpstr>Execution Plans</vt:lpstr>
      <vt:lpstr>Query Block</vt:lpstr>
      <vt:lpstr>Sample Query</vt:lpstr>
      <vt:lpstr>Optimizer Components</vt:lpstr>
      <vt:lpstr>Optimizer Operations</vt:lpstr>
      <vt:lpstr>Query Transformer</vt:lpstr>
      <vt:lpstr>Estimator</vt:lpstr>
      <vt:lpstr>Plan Generator</vt:lpstr>
      <vt:lpstr>Adaptive Query Optimization</vt:lpstr>
      <vt:lpstr>History</vt:lpstr>
      <vt:lpstr>SQL Parts</vt:lpstr>
      <vt:lpstr>Data Definition Language</vt:lpstr>
      <vt:lpstr>Domain Types in SQL</vt:lpstr>
      <vt:lpstr>Create Table Construct</vt:lpstr>
      <vt:lpstr>Integrity Constraints in Create Table</vt:lpstr>
      <vt:lpstr>And a Few More Relation Definitions</vt:lpstr>
      <vt:lpstr>And more still</vt:lpstr>
      <vt:lpstr>Updates to tables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The Rename Operation</vt:lpstr>
      <vt:lpstr>Self Join Example</vt:lpstr>
      <vt:lpstr>String Operations</vt:lpstr>
      <vt:lpstr>String Operations (Cont.)</vt:lpstr>
      <vt:lpstr>Ordering the Display of Tuples</vt:lpstr>
      <vt:lpstr>Where Clause Predicates</vt:lpstr>
      <vt:lpstr>Set Operations</vt:lpstr>
      <vt:lpstr>Set Operations (Cont.)</vt:lpstr>
      <vt:lpstr>Null Values</vt:lpstr>
      <vt:lpstr>Null Values (Cont.)</vt:lpstr>
      <vt:lpstr>Aggregate Functions</vt:lpstr>
      <vt:lpstr>Aggregate Functions Examples</vt:lpstr>
      <vt:lpstr>Aggregate Functions – Group By</vt:lpstr>
      <vt:lpstr>Aggregation (Cont.)</vt:lpstr>
      <vt:lpstr>Aggregate Functions – Having Clause</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Example to illustrate Normalization [1NF – 2NF – 3NF]</vt:lpstr>
      <vt:lpstr>2NF</vt:lpstr>
      <vt:lpstr>3NF</vt:lpstr>
      <vt:lpstr>Similarly Drill Down</vt:lpstr>
      <vt:lpstr>PowerPoint Presentation</vt:lpstr>
      <vt:lpstr>Storage and File Structure</vt:lpstr>
      <vt:lpstr>Classification of Physical Storage Media</vt:lpstr>
      <vt:lpstr>Physical Storage Media</vt:lpstr>
      <vt:lpstr>Physical Storage Media (Cont.)</vt:lpstr>
      <vt:lpstr>Physical Storage Media (Cont.)</vt:lpstr>
      <vt:lpstr>Physical Storage Media (Cont.)</vt:lpstr>
      <vt:lpstr>Physical Storage Media (Cont.)</vt:lpstr>
      <vt:lpstr>Storage Hierarchy</vt:lpstr>
      <vt:lpstr>Storage Hierarchy (Cont.)</vt:lpstr>
      <vt:lpstr>Magnetic Hard Disk Mechanism</vt:lpstr>
      <vt:lpstr>Magnetic Disks</vt:lpstr>
      <vt:lpstr>Magnetic Disks (Cont.)</vt:lpstr>
      <vt:lpstr>Disk Subsystem</vt:lpstr>
      <vt:lpstr>Disk Subsystem</vt:lpstr>
      <vt:lpstr>Performance Measures of Disks</vt:lpstr>
      <vt:lpstr>Performance Measures (Cont.)</vt:lpstr>
      <vt:lpstr>Optimization of Disk-Block Access</vt:lpstr>
      <vt:lpstr>Optimization of Disk Block Access (Cont.)</vt:lpstr>
      <vt:lpstr>Optimization of Disk Block Access (Cont.)</vt:lpstr>
      <vt:lpstr>Flash Storage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RAID Levels (Cont.)</vt:lpstr>
      <vt:lpstr>All RAID Levels in a Single Slide</vt:lpstr>
      <vt:lpstr>Choice of RAID Level</vt:lpstr>
      <vt:lpstr>Choice of RAID Level (Cont.)</vt:lpstr>
      <vt:lpstr>Software RAID and Hardware RAID</vt:lpstr>
      <vt:lpstr>Hardware Issues (Cont.)</vt:lpstr>
      <vt:lpstr>Optical Disks</vt:lpstr>
      <vt:lpstr>Magnetic Tapes</vt:lpstr>
      <vt:lpstr>File Organization, Record Organization and Storage Access</vt:lpstr>
      <vt:lpstr>File Organization</vt:lpstr>
      <vt:lpstr>Fixed-Length Records</vt:lpstr>
      <vt:lpstr>Deleting record 3 and compacting</vt:lpstr>
      <vt:lpstr>Deleting record 3 and moving last record</vt:lpstr>
      <vt:lpstr>Free Lists</vt:lpstr>
      <vt:lpstr>Variable-Length Records</vt:lpstr>
      <vt:lpstr>Variable-Length Records: Slotted Page Structure</vt:lpstr>
      <vt:lpstr>Organization of Records in Files</vt:lpstr>
      <vt:lpstr>Sequential File Organization</vt:lpstr>
      <vt:lpstr>Sequential File Organization (Cont.)</vt:lpstr>
      <vt:lpstr>Multitable Clustering File Organization</vt:lpstr>
      <vt:lpstr>Multitable Clustering File Organization (cont.)</vt:lpstr>
      <vt:lpstr>Data Dictionary Storage</vt:lpstr>
      <vt:lpstr>Relational Representation of System Metadata</vt:lpstr>
      <vt:lpstr>Storage Access</vt:lpstr>
      <vt:lpstr>Buffer Manager</vt:lpstr>
      <vt:lpstr>Buffer-Replacement Policies</vt:lpstr>
      <vt:lpstr>Buffer-Replacement Policies (Cont.)</vt:lpstr>
      <vt:lpstr>Query Processing</vt:lpstr>
      <vt:lpstr>Basic Steps in Query Processing</vt:lpstr>
      <vt:lpstr>Basic Steps in Query Processing (Cont.)</vt:lpstr>
      <vt:lpstr>Basic Steps in Query Processing : Optimization</vt:lpstr>
      <vt:lpstr>Basic Steps: Optimization (Cont.)</vt:lpstr>
      <vt:lpstr>Measures of Query Cost</vt:lpstr>
      <vt:lpstr>Measures of Query Cost (Cont.)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Sorting</vt:lpstr>
      <vt:lpstr>External Sort-Merge</vt:lpstr>
      <vt:lpstr>External Sort-Merge (Cont.)</vt:lpstr>
      <vt:lpstr>External Sort-Merge (Cont.)</vt:lpstr>
      <vt:lpstr>Example: External Sorting Using Sort-Merge</vt:lpstr>
      <vt:lpstr>External Merge Sort (Cont.)</vt:lpstr>
      <vt:lpstr>External Merge Sort (Cont.)</vt:lpstr>
      <vt:lpstr>Joins and its Types</vt:lpstr>
      <vt:lpstr>PowerPoint Presentation</vt:lpstr>
      <vt:lpstr>PowerPoint Presentation</vt:lpstr>
      <vt:lpstr>Nested-Loop Join</vt:lpstr>
      <vt:lpstr>Nested-Loop Join (Cont.)</vt:lpstr>
      <vt:lpstr>Block Nested-Loop Join</vt:lpstr>
      <vt:lpstr>Block Nested-Loop Join (Cont.)</vt:lpstr>
      <vt:lpstr>Indexed Nested-Loop Join</vt:lpstr>
      <vt:lpstr>Example of Nested-Loop Join Costs</vt:lpstr>
      <vt:lpstr>Complex Joins</vt:lpstr>
      <vt:lpstr>Other Operations</vt:lpstr>
      <vt:lpstr>Other Operations : Aggregation</vt:lpstr>
      <vt:lpstr>Other Operations : Set Operations</vt:lpstr>
      <vt:lpstr>Other Operations : Set Operations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Evaluation Algorithms for Pipelining</vt:lpstr>
      <vt:lpstr>Transaction Management</vt:lpstr>
      <vt:lpstr>Database Transaction</vt:lpstr>
      <vt:lpstr>Facts about Database Transaction</vt:lpstr>
      <vt:lpstr>Transition Diagram for Database Transaction</vt:lpstr>
      <vt:lpstr>ACID</vt:lpstr>
      <vt:lpstr>Operations in Transactions and Example</vt:lpstr>
      <vt:lpstr>Concurrency Execution</vt:lpstr>
      <vt:lpstr>Problems in Concurrent Execution</vt:lpstr>
      <vt:lpstr>Lost Update Problem</vt:lpstr>
      <vt:lpstr>Lost Update</vt:lpstr>
      <vt:lpstr>Dirty Read</vt:lpstr>
      <vt:lpstr>Dirty Read</vt:lpstr>
      <vt:lpstr>Unrepeatable Read Problem (W-R Conflict)  Also known as Inconsistent Retrievals Problem that occurs when in a transaction, two different values are read for the same database item.</vt:lpstr>
      <vt:lpstr>Unrepeatable Read</vt:lpstr>
      <vt:lpstr>Concurrency Control</vt:lpstr>
      <vt:lpstr>Concurrency Control Protocols</vt:lpstr>
      <vt:lpstr>Lock Based</vt:lpstr>
      <vt:lpstr>RECOVERY SYSTEMS</vt:lpstr>
      <vt:lpstr>Failure Classification</vt:lpstr>
      <vt:lpstr>Storage Structure</vt:lpstr>
      <vt:lpstr>Recovery and Atomicity</vt:lpstr>
      <vt:lpstr>Log-Based Recovery</vt:lpstr>
      <vt:lpstr>Immediate Database Modification</vt:lpstr>
      <vt:lpstr>Transaction Commit</vt:lpstr>
      <vt:lpstr>Undo and Redo Operations</vt:lpstr>
      <vt:lpstr>Checkpoints</vt:lpstr>
      <vt:lpstr>Example of Checkpoints</vt:lpstr>
      <vt:lpstr>Self Study on Recently used Algorithm in Industries </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dc:title>
  <dc:creator>Windows User</dc:creator>
  <cp:lastModifiedBy>Selvakumar G</cp:lastModifiedBy>
  <cp:revision>44</cp:revision>
  <dcterms:created xsi:type="dcterms:W3CDTF">2022-09-19T09:26:53Z</dcterms:created>
  <dcterms:modified xsi:type="dcterms:W3CDTF">2023-02-01T06:20:37Z</dcterms:modified>
</cp:coreProperties>
</file>